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type="screen4x3" cy="6858000" cx="9144000"/>
  <p:notesSz cx="6858000" cy="9945688"/>
  <p:defaultTextStyle>
    <a:defPPr>
      <a:defRPr lang="id-ID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9686A1A-B047-4C38-AD4A-6890768402E8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4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336FC8-882B-4FBF-A53D-A5ECB2DE8AB6}" type="slidenum">
              <a:rPr lang="id-ID" smtClean="0"/>
              <a:t>‹#›</a:t>
            </a:fld>
            <a:endParaRPr lang="id-ID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8240A16-AA54-45F0-AA2C-8C4F91760F9A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4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id-ID"/>
          </a:p>
        </p:txBody>
      </p:sp>
      <p:sp>
        <p:nvSpPr>
          <p:cNvPr id="104874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5094DDA-5B9A-4160-AF0D-E536522D84DD}" type="slidenum">
              <a:rPr lang="id-ID" smtClean="0"/>
              <a:t>‹#›</a:t>
            </a:fld>
            <a:endParaRPr lang="id-ID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id-ID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5094DDA-5B9A-4160-AF0D-E536522D84DD}" type="slidenum">
              <a:rPr lang="id-ID" smtClean="0"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6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0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11" name="Rectangle 8"/>
          <p:cNvSpPr/>
          <p:nvPr/>
        </p:nvSpPr>
        <p:spPr>
          <a:xfrm>
            <a:off x="345440" y="2942602"/>
            <a:ext cx="7147931" cy="2463800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11"/>
          <p:cNvSpPr/>
          <p:nvPr/>
        </p:nvSpPr>
        <p:spPr>
          <a:xfrm>
            <a:off x="7572652" y="2944634"/>
            <a:ext cx="1190348" cy="2459736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ectangle 12"/>
          <p:cNvSpPr/>
          <p:nvPr/>
        </p:nvSpPr>
        <p:spPr>
          <a:xfrm>
            <a:off x="7712714" y="3136658"/>
            <a:ext cx="910224" cy="2075688"/>
          </a:xfrm>
          <a:prstGeom prst="rect"/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ectangle 13"/>
          <p:cNvSpPr/>
          <p:nvPr/>
        </p:nvSpPr>
        <p:spPr>
          <a:xfrm>
            <a:off x="445483" y="3055621"/>
            <a:ext cx="6947845" cy="2245359"/>
          </a:xfrm>
          <a:prstGeom prst="rect"/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  <p:sp>
        <p:nvSpPr>
          <p:cNvPr id="1048616" name="Rectangle 10"/>
          <p:cNvSpPr/>
          <p:nvPr/>
        </p:nvSpPr>
        <p:spPr>
          <a:xfrm>
            <a:off x="541822" y="4559276"/>
            <a:ext cx="6755166" cy="664367"/>
          </a:xfrm>
          <a:prstGeom prst="rect"/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Rectangle 9"/>
          <p:cNvSpPr/>
          <p:nvPr/>
        </p:nvSpPr>
        <p:spPr>
          <a:xfrm>
            <a:off x="538971" y="3139440"/>
            <a:ext cx="6760868" cy="2077720"/>
          </a:xfrm>
          <a:prstGeom prst="rect"/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algn="ctr" indent="0" marL="0">
              <a:buNone/>
              <a:defRPr baseline="0" cap="all" sz="1800" spc="3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 lang="en-US"/>
          </a:p>
        </p:txBody>
      </p:sp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6"/>
          <p:cNvSpPr/>
          <p:nvPr/>
        </p:nvSpPr>
        <p:spPr>
          <a:xfrm>
            <a:off x="6861702" y="228600"/>
            <a:ext cx="1859280" cy="6122634"/>
          </a:xfrm>
          <a:prstGeom prst="rect"/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90" name="Rectangle 7"/>
          <p:cNvSpPr/>
          <p:nvPr/>
        </p:nvSpPr>
        <p:spPr>
          <a:xfrm>
            <a:off x="6955225" y="351409"/>
            <a:ext cx="1672235" cy="5877017"/>
          </a:xfrm>
          <a:prstGeom prst="rect"/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1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p>
            <a:r>
              <a:rPr lang="x-none" smtClean="0"/>
              <a:t>Click to edit Master title style</a:t>
            </a:r>
            <a:endParaRPr dirty="0" lang="en-US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6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714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16" name="Rectangle 12"/>
          <p:cNvSpPr/>
          <p:nvPr/>
        </p:nvSpPr>
        <p:spPr>
          <a:xfrm>
            <a:off x="451976" y="2946400"/>
            <a:ext cx="8265160" cy="2463800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7" name="Rectangle 15"/>
          <p:cNvSpPr/>
          <p:nvPr/>
        </p:nvSpPr>
        <p:spPr>
          <a:xfrm>
            <a:off x="567656" y="3048000"/>
            <a:ext cx="8033800" cy="2245359"/>
          </a:xfrm>
          <a:prstGeom prst="rect"/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baseline="0" cap="all" dirty="0" sz="4000" kern="1200" lang="en-US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 lang="en-US"/>
          </a:p>
        </p:txBody>
      </p:sp>
      <p:sp>
        <p:nvSpPr>
          <p:cNvPr id="1048721" name="Rectangle 14"/>
          <p:cNvSpPr/>
          <p:nvPr/>
        </p:nvSpPr>
        <p:spPr>
          <a:xfrm>
            <a:off x="675496" y="4541520"/>
            <a:ext cx="7818120" cy="664367"/>
          </a:xfrm>
          <a:prstGeom prst="rect"/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22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algn="ctr" indent="0" marL="0">
              <a:buNone/>
              <a:defRPr baseline="0" cap="all" sz="2000" spc="25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48723" name="Rectangle 13"/>
          <p:cNvSpPr/>
          <p:nvPr/>
        </p:nvSpPr>
        <p:spPr>
          <a:xfrm>
            <a:off x="675757" y="3124200"/>
            <a:ext cx="7817599" cy="2077720"/>
          </a:xfrm>
          <a:prstGeom prst="rect"/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48672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2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2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4868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6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4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697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730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7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  <p:sp>
        <p:nvSpPr>
          <p:cNvPr id="1048735" name="Rectangle 7"/>
          <p:cNvSpPr/>
          <p:nvPr/>
        </p:nvSpPr>
        <p:spPr>
          <a:xfrm>
            <a:off x="560034" y="1505712"/>
            <a:ext cx="2716566" cy="3523488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6" name="Rectangle 9"/>
          <p:cNvSpPr/>
          <p:nvPr/>
        </p:nvSpPr>
        <p:spPr>
          <a:xfrm>
            <a:off x="676690" y="1642472"/>
            <a:ext cx="2483254" cy="3234328"/>
          </a:xfrm>
          <a:prstGeom prst="rect"/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indent="0" marL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b="0"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702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 lang="en-US"/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  <p:sp>
        <p:nvSpPr>
          <p:cNvPr id="1048706" name="Rectangle 9"/>
          <p:cNvSpPr/>
          <p:nvPr/>
        </p:nvSpPr>
        <p:spPr>
          <a:xfrm>
            <a:off x="685800" y="4953000"/>
            <a:ext cx="7772400" cy="1371600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7" name="Rectangle 11"/>
          <p:cNvSpPr/>
          <p:nvPr/>
        </p:nvSpPr>
        <p:spPr>
          <a:xfrm>
            <a:off x="761999" y="5029200"/>
            <a:ext cx="7600765" cy="1202924"/>
          </a:xfrm>
          <a:prstGeom prst="rect"/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09" name="Rectangle 12"/>
          <p:cNvSpPr/>
          <p:nvPr/>
        </p:nvSpPr>
        <p:spPr>
          <a:xfrm>
            <a:off x="914400" y="5638800"/>
            <a:ext cx="7328514" cy="451696"/>
          </a:xfrm>
          <a:prstGeom prst="rect"/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0" name="Rectangle 10"/>
          <p:cNvSpPr/>
          <p:nvPr/>
        </p:nvSpPr>
        <p:spPr>
          <a:xfrm>
            <a:off x="605589" y="5074920"/>
            <a:ext cx="7946136" cy="1097280"/>
          </a:xfrm>
          <a:prstGeom prst="rect"/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algn="ctr" indent="0" marL="0">
              <a:buNone/>
              <a:defRPr baseline="0" cap="all" sz="1500" spc="25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b="0"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 useBgFill="1">
        <p:nvSpPr>
          <p:cNvPr id="104857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0BCCA3-EFE6-4738-97D8-31F94310D7FB}" type="datetimeFigureOut">
              <a:rPr lang="id-ID" smtClean="0"/>
              <a:t>3/2/20</a:t>
            </a:fld>
            <a:endParaRPr lang="id-ID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F97CC9-EB62-4BBE-8454-B54810B8629C}" type="slidenum">
              <a:rPr lang="id-ID" smtClean="0"/>
              <a:t>‹#›</a:t>
            </a:fld>
            <a:endParaRPr lang="id-ID"/>
          </a:p>
        </p:txBody>
      </p:sp>
      <p:sp>
        <p:nvSpPr>
          <p:cNvPr id="1048582" name="Rectangle 8"/>
          <p:cNvSpPr/>
          <p:nvPr/>
        </p:nvSpPr>
        <p:spPr>
          <a:xfrm>
            <a:off x="274320" y="278166"/>
            <a:ext cx="8595360" cy="1325880"/>
          </a:xfrm>
          <a:prstGeom prst="rect"/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3" name="Rectangle 9"/>
          <p:cNvSpPr/>
          <p:nvPr/>
        </p:nvSpPr>
        <p:spPr>
          <a:xfrm>
            <a:off x="372863" y="372862"/>
            <a:ext cx="8380520" cy="1118587"/>
          </a:xfrm>
          <a:prstGeom prst="rect"/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x-none" smtClean="0"/>
              <a:t>Click to edit Master title style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eaLnBrk="1" hangingPunct="1" latinLnBrk="0" rtl="0">
        <a:spcBef>
          <a:spcPct val="0"/>
        </a:spcBef>
        <a:buNone/>
        <a:defRPr baseline="0" cap="all" sz="35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20116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9456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37744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id-ID" smtClean="0"/>
              <a:t>KONSEP DASAR MANAJEMEN</a:t>
            </a:r>
            <a:endParaRPr dirty="0" lang="id-ID"/>
          </a:p>
        </p:txBody>
      </p:sp>
      <p:sp>
        <p:nvSpPr>
          <p:cNvPr id="1048621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9512" y="260648"/>
            <a:ext cx="8784976" cy="633670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Pengorganisasian</a:t>
            </a:r>
            <a:endParaRPr dirty="0" lang="id-ID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p>
            <a:pPr>
              <a:lnSpc>
                <a:spcPct val="90000"/>
              </a:lnSpc>
            </a:pPr>
            <a:r>
              <a:rPr altLang="en-US" dirty="0" sz="3000" lang="id-ID" smtClean="0"/>
              <a:t>Dalam pengorganisasian, manajer menciptakan struktur dari hubungan pekerjaan diantara semua anggota organisasi yang memungkinkan mereka dapat bekerja bersama dalam mencapai tujuan</a:t>
            </a:r>
            <a:r>
              <a:rPr altLang="en-US" dirty="0" sz="3000" lang="en-US" smtClean="0"/>
              <a:t>.</a:t>
            </a:r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Manajer mengelompokkan SDM ke dalam bagian/</a:t>
            </a:r>
            <a:r>
              <a:rPr altLang="en-US" dirty="0" sz="3000" lang="en-US" smtClean="0"/>
              <a:t>depart</a:t>
            </a:r>
            <a:r>
              <a:rPr altLang="en-US" dirty="0" sz="3000" lang="id-ID" smtClean="0"/>
              <a:t>emen berdasarkan tugas dan pekerjaan yang dilaksanakan</a:t>
            </a:r>
            <a:r>
              <a:rPr altLang="en-US" dirty="0" sz="3000" lang="en-US" smtClean="0"/>
              <a:t>.</a:t>
            </a:r>
            <a:endParaRPr altLang="en-US" dirty="0" lang="en-US" smtClean="0"/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i="1" lang="id-ID" u="sng" smtClean="0"/>
              <a:t>Juga dibuat </a:t>
            </a:r>
            <a:r>
              <a:rPr altLang="en-US" b="1" dirty="0" i="1" lang="en-US" u="sng" smtClean="0"/>
              <a:t>lay out </a:t>
            </a:r>
            <a:r>
              <a:rPr altLang="en-US" b="1" dirty="0" i="1" lang="id-ID" u="sng" smtClean="0"/>
              <a:t>garis kewenangan dan tanggung jawab setiap orang/posisi</a:t>
            </a:r>
            <a:r>
              <a:rPr altLang="en-US" b="1" dirty="0" i="1" lang="en-US" u="sng" smtClean="0"/>
              <a:t>.</a:t>
            </a:r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Struktur organisasi (</a:t>
            </a:r>
            <a:r>
              <a:rPr altLang="en-US" dirty="0" sz="3000" i="1" lang="en-US" smtClean="0"/>
              <a:t>organizational structure</a:t>
            </a:r>
            <a:r>
              <a:rPr altLang="en-US" dirty="0" sz="3000" lang="id-ID" smtClean="0"/>
              <a:t>) merupakan hasil yang diperoleh dari fungsi pengorganisasian</a:t>
            </a:r>
            <a:r>
              <a:rPr altLang="en-US" dirty="0" sz="3000" lang="en-US" smtClean="0"/>
              <a:t>. </a:t>
            </a:r>
            <a:endParaRPr altLang="en-US" dirty="0" sz="3000" lang="id-ID" smtClean="0"/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Dengan struktur organisasi, manajer dapat mengkoordinasikan dan memotivasi pegawai</a:t>
            </a:r>
            <a:r>
              <a:rPr altLang="en-US" dirty="0" sz="300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60648"/>
            <a:ext cx="9144000" cy="633670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Pengkoordinasian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 smtClean="0"/>
              <a:t>Sinergi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kerjasama</a:t>
            </a:r>
            <a:r>
              <a:rPr dirty="0" lang="en-US" smtClean="0"/>
              <a:t> </a:t>
            </a:r>
            <a:r>
              <a:rPr dirty="0" lang="en-US" err="1" smtClean="0"/>
              <a:t>antara</a:t>
            </a:r>
            <a:r>
              <a:rPr dirty="0" lang="en-US" smtClean="0"/>
              <a:t> </a:t>
            </a:r>
            <a:r>
              <a:rPr dirty="0" lang="en-US" err="1" smtClean="0"/>
              <a:t>anggota</a:t>
            </a:r>
            <a:r>
              <a:rPr dirty="0" lang="en-US" smtClean="0"/>
              <a:t>/</a:t>
            </a:r>
            <a:r>
              <a:rPr dirty="0" lang="en-US" err="1" smtClean="0"/>
              <a:t>kelompok</a:t>
            </a:r>
            <a:r>
              <a:rPr dirty="0" lang="en-US" smtClean="0"/>
              <a:t>/</a:t>
            </a:r>
            <a:r>
              <a:rPr dirty="0" lang="en-US" err="1" smtClean="0"/>
              <a:t>bagian</a:t>
            </a:r>
            <a:r>
              <a:rPr dirty="0" lang="en-US" smtClean="0"/>
              <a:t>/</a:t>
            </a:r>
            <a:r>
              <a:rPr dirty="0" lang="en-US" err="1" smtClean="0"/>
              <a:t>badan</a:t>
            </a:r>
            <a:r>
              <a:rPr dirty="0" lang="en-US" smtClean="0"/>
              <a:t>/</a:t>
            </a:r>
            <a:r>
              <a:rPr dirty="0" lang="en-US" err="1" smtClean="0"/>
              <a:t>cabang</a:t>
            </a:r>
            <a:r>
              <a:rPr dirty="0" lang="en-US" smtClean="0"/>
              <a:t> </a:t>
            </a:r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mencapai</a:t>
            </a:r>
            <a:r>
              <a:rPr dirty="0" lang="en-US" smtClean="0"/>
              <a:t> </a:t>
            </a:r>
            <a:r>
              <a:rPr dirty="0" lang="en-US" err="1" smtClean="0"/>
              <a:t>tujuan</a:t>
            </a:r>
            <a:r>
              <a:rPr dirty="0" lang="en-US" smtClean="0"/>
              <a:t> </a:t>
            </a:r>
            <a:r>
              <a:rPr dirty="0" lang="en-US" err="1" smtClean="0"/>
              <a:t>organisasi</a:t>
            </a:r>
            <a:endParaRPr dirty="0" lang="en-US" smtClean="0"/>
          </a:p>
          <a:p>
            <a:r>
              <a:rPr dirty="0" lang="en-US" err="1" smtClean="0"/>
              <a:t>Menjaga</a:t>
            </a:r>
            <a:r>
              <a:rPr dirty="0" lang="en-US" smtClean="0"/>
              <a:t> </a:t>
            </a:r>
            <a:r>
              <a:rPr dirty="0" lang="en-US" err="1" smtClean="0"/>
              <a:t>komunikasi</a:t>
            </a:r>
            <a:r>
              <a:rPr dirty="0" lang="en-US" smtClean="0"/>
              <a:t> </a:t>
            </a:r>
            <a:r>
              <a:rPr dirty="0" lang="en-US" err="1" smtClean="0"/>
              <a:t>antar</a:t>
            </a:r>
            <a:r>
              <a:rPr dirty="0" lang="en-US" smtClean="0"/>
              <a:t> </a:t>
            </a:r>
            <a:r>
              <a:rPr dirty="0" lang="en-US" err="1" smtClean="0"/>
              <a:t>anggota</a:t>
            </a:r>
            <a:r>
              <a:rPr dirty="0" lang="en-US" smtClean="0"/>
              <a:t>, </a:t>
            </a:r>
            <a:r>
              <a:rPr dirty="0" lang="en-US" err="1" smtClean="0"/>
              <a:t>antar</a:t>
            </a:r>
            <a:r>
              <a:rPr dirty="0" lang="en-US" smtClean="0"/>
              <a:t> </a:t>
            </a:r>
            <a:r>
              <a:rPr dirty="0" lang="en-US" err="1" smtClean="0"/>
              <a:t>manajer</a:t>
            </a:r>
            <a:r>
              <a:rPr dirty="0" lang="en-US" smtClean="0"/>
              <a:t>, </a:t>
            </a:r>
            <a:r>
              <a:rPr dirty="0" lang="en-US" err="1" smtClean="0"/>
              <a:t>antar</a:t>
            </a:r>
            <a:r>
              <a:rPr dirty="0" lang="en-US" smtClean="0"/>
              <a:t> </a:t>
            </a:r>
            <a:r>
              <a:rPr dirty="0" lang="en-US" err="1" smtClean="0"/>
              <a:t>bagian</a:t>
            </a:r>
            <a:r>
              <a:rPr dirty="0" lang="en-US" smtClean="0"/>
              <a:t>, </a:t>
            </a:r>
            <a:r>
              <a:rPr dirty="0" lang="en-US" err="1" smtClean="0"/>
              <a:t>maupun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dirty="0" lang="en-US" err="1" smtClean="0"/>
              <a:t>organisasi</a:t>
            </a:r>
            <a:r>
              <a:rPr dirty="0" lang="en-US" smtClean="0"/>
              <a:t> </a:t>
            </a:r>
            <a:r>
              <a:rPr dirty="0" lang="en-US" err="1" smtClean="0"/>
              <a:t>eksternal</a:t>
            </a:r>
            <a:endParaRPr dirty="0" lang="en-US" smtClean="0"/>
          </a:p>
          <a:p>
            <a:pPr indent="0" marL="114300">
              <a:buNone/>
            </a:pP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Pengendalian</a:t>
            </a:r>
            <a:endParaRPr dirty="0" lang="id-ID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3333" lnSpcReduction="20000"/>
          </a:bodyPr>
          <a:p>
            <a:pPr>
              <a:lnSpc>
                <a:spcPct val="90000"/>
              </a:lnSpc>
            </a:pPr>
            <a:r>
              <a:rPr altLang="en-US" dirty="0" sz="3000" lang="id-ID" smtClean="0"/>
              <a:t>Inti pengendalian adalah evaluasi </a:t>
            </a:r>
            <a:r>
              <a:rPr altLang="en-US" dirty="0" sz="3000" lang="en-US" smtClean="0"/>
              <a:t>evaluate </a:t>
            </a:r>
            <a:r>
              <a:rPr altLang="en-US" dirty="0" sz="3000" lang="id-ID" smtClean="0"/>
              <a:t>kinerja organisasi mencapai tujuan yang telah ditentukan dan melakukan tindakan perbaikan/koreksi untuk memperbaiki kinerja</a:t>
            </a:r>
            <a:r>
              <a:rPr altLang="en-US" dirty="0" sz="3000" lang="en-US" smtClean="0"/>
              <a:t>.</a:t>
            </a:r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Para manajer memantau pegawai</a:t>
            </a:r>
            <a:r>
              <a:rPr altLang="en-US" dirty="0" sz="3000" lang="en-US" smtClean="0"/>
              <a:t>, </a:t>
            </a:r>
            <a:r>
              <a:rPr altLang="en-US" dirty="0" sz="3000" lang="id-ID" smtClean="0"/>
              <a:t>bagian/</a:t>
            </a:r>
            <a:r>
              <a:rPr altLang="en-US" dirty="0" sz="3000" lang="en-US" smtClean="0"/>
              <a:t>depart</a:t>
            </a:r>
            <a:r>
              <a:rPr altLang="en-US" dirty="0" sz="3000" lang="id-ID" smtClean="0"/>
              <a:t>e</a:t>
            </a:r>
            <a:r>
              <a:rPr altLang="en-US" dirty="0" sz="3000" lang="en-US" smtClean="0"/>
              <a:t>me, </a:t>
            </a:r>
            <a:r>
              <a:rPr altLang="en-US" dirty="0" sz="3000" lang="id-ID" smtClean="0"/>
              <a:t>dan organisasi secara keseluruhan sesuai dengan kriteria pencapaian kinerja yang diharapkan</a:t>
            </a:r>
            <a:r>
              <a:rPr altLang="en-US" dirty="0" sz="3000" lang="en-US" smtClean="0"/>
              <a:t>.</a:t>
            </a:r>
            <a:endParaRPr altLang="en-US" dirty="0" sz="3000" lang="id-ID"/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Selanjutnya diupayakan pula serangkaian tindakan untuk meningkatkan kinerja sesuai “standar”</a:t>
            </a:r>
            <a:r>
              <a:rPr altLang="en-US" dirty="0" sz="2900" lang="en-US" smtClean="0"/>
              <a:t>.</a:t>
            </a:r>
            <a:endParaRPr altLang="en-US" dirty="0" lang="en-US" smtClean="0"/>
          </a:p>
          <a:p>
            <a:pPr>
              <a:lnSpc>
                <a:spcPct val="90000"/>
              </a:lnSpc>
            </a:pPr>
            <a:r>
              <a:rPr altLang="en-US" dirty="0" sz="3000" lang="id-ID" smtClean="0"/>
              <a:t>Hasil fungsi pengendalian adalah pengukuran akurat terhadap kinerja dan regulasi untuk peningkatan efisiensi dan efektifitas organisasi</a:t>
            </a:r>
            <a:r>
              <a:rPr altLang="en-US" dirty="0" sz="3000" lang="en-US" smtClean="0"/>
              <a:t>.</a:t>
            </a:r>
            <a:endParaRPr altLang="en-US" dirty="0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Pengarahan</a:t>
            </a:r>
            <a:endParaRPr dirty="0" lang="id-ID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altLang="en-US" dirty="0" lang="id-ID" smtClean="0"/>
              <a:t>Manajer menentukan arah (</a:t>
            </a:r>
            <a:r>
              <a:rPr altLang="en-US" dirty="0" i="1" lang="en-US" smtClean="0"/>
              <a:t>direction</a:t>
            </a:r>
            <a:r>
              <a:rPr altLang="en-US" dirty="0" lang="id-ID" smtClean="0"/>
              <a:t>)</a:t>
            </a:r>
            <a:r>
              <a:rPr altLang="en-US" dirty="0" lang="en-US" smtClean="0"/>
              <a:t>, </a:t>
            </a:r>
            <a:r>
              <a:rPr altLang="en-US" dirty="0" lang="id-ID" smtClean="0"/>
              <a:t>merumuskan “</a:t>
            </a:r>
            <a:r>
              <a:rPr altLang="en-US" dirty="0" i="1" lang="en-US" smtClean="0"/>
              <a:t>a </a:t>
            </a:r>
            <a:r>
              <a:rPr altLang="en-US" dirty="0" i="1" lang="en-US"/>
              <a:t>clear vision</a:t>
            </a:r>
            <a:r>
              <a:rPr altLang="en-US" dirty="0" lang="en-US"/>
              <a:t> </a:t>
            </a:r>
            <a:r>
              <a:rPr altLang="en-US" dirty="0" lang="id-ID" smtClean="0"/>
              <a:t>“ agar semua pegawai dapat mengikuti dengan mudah</a:t>
            </a:r>
            <a:r>
              <a:rPr altLang="en-US" dirty="0" lang="en-US" smtClean="0"/>
              <a:t>, </a:t>
            </a:r>
            <a:r>
              <a:rPr altLang="en-US" dirty="0" lang="id-ID" smtClean="0"/>
              <a:t>serta membantu pegawai memahami peranan masing-masing</a:t>
            </a:r>
            <a:r>
              <a:rPr altLang="en-US" dirty="0" lang="en-US" smtClean="0"/>
              <a:t>.</a:t>
            </a:r>
            <a:endParaRPr altLang="en-US" dirty="0" lang="en-US"/>
          </a:p>
          <a:p>
            <a:r>
              <a:rPr altLang="en-US" dirty="0" lang="id-ID" smtClean="0"/>
              <a:t>Kepemimpinan (</a:t>
            </a:r>
            <a:r>
              <a:rPr altLang="en-US" dirty="0" i="1" lang="id-ID" smtClean="0"/>
              <a:t>l</a:t>
            </a:r>
            <a:r>
              <a:rPr altLang="en-US" dirty="0" i="1" lang="en-US" err="1" smtClean="0"/>
              <a:t>eadership</a:t>
            </a:r>
            <a:r>
              <a:rPr altLang="en-US" dirty="0" lang="id-ID" smtClean="0"/>
              <a:t>)</a:t>
            </a:r>
            <a:r>
              <a:rPr altLang="en-US" dirty="0" lang="en-US" smtClean="0"/>
              <a:t> </a:t>
            </a:r>
            <a:r>
              <a:rPr altLang="en-US" dirty="0" lang="id-ID" smtClean="0"/>
              <a:t>merupakan instrumen manajer dengan menggunakan </a:t>
            </a:r>
            <a:r>
              <a:rPr altLang="en-US" dirty="0" i="1" lang="en-US" smtClean="0"/>
              <a:t>power</a:t>
            </a:r>
            <a:r>
              <a:rPr altLang="en-US" dirty="0" lang="en-US"/>
              <a:t>, </a:t>
            </a:r>
            <a:r>
              <a:rPr altLang="en-US" dirty="0" i="1" lang="en-US"/>
              <a:t>influence</a:t>
            </a:r>
            <a:r>
              <a:rPr altLang="en-US" dirty="0" lang="en-US"/>
              <a:t>, </a:t>
            </a:r>
            <a:r>
              <a:rPr altLang="en-US" dirty="0" i="1" lang="en-US"/>
              <a:t>vision</a:t>
            </a:r>
            <a:r>
              <a:rPr altLang="en-US" dirty="0" lang="en-US"/>
              <a:t>, </a:t>
            </a:r>
            <a:r>
              <a:rPr altLang="en-US" dirty="0" i="1" lang="en-US" smtClean="0"/>
              <a:t>persuasion</a:t>
            </a:r>
            <a:r>
              <a:rPr altLang="en-US" dirty="0" lang="en-US" smtClean="0"/>
              <a:t>,</a:t>
            </a:r>
            <a:r>
              <a:rPr altLang="en-US" dirty="0" lang="id-ID" smtClean="0"/>
              <a:t>dan</a:t>
            </a:r>
            <a:r>
              <a:rPr altLang="en-US" dirty="0" lang="en-US" smtClean="0"/>
              <a:t> </a:t>
            </a:r>
            <a:r>
              <a:rPr altLang="en-US" dirty="0" i="1" lang="en-US"/>
              <a:t>communication skills</a:t>
            </a:r>
            <a:r>
              <a:rPr altLang="en-US" dirty="0" lang="en-US"/>
              <a:t>.</a:t>
            </a:r>
          </a:p>
          <a:p>
            <a:r>
              <a:rPr altLang="en-US" dirty="0" lang="id-ID" smtClean="0"/>
              <a:t>Hasil fungsi pengarahan adalah </a:t>
            </a:r>
            <a:r>
              <a:rPr altLang="en-US" dirty="0" i="1" lang="en-US" smtClean="0"/>
              <a:t>high </a:t>
            </a:r>
            <a:r>
              <a:rPr altLang="en-US" dirty="0" i="1" lang="en-US"/>
              <a:t>level</a:t>
            </a:r>
            <a:r>
              <a:rPr altLang="en-US" dirty="0" lang="en-US"/>
              <a:t> </a:t>
            </a:r>
            <a:r>
              <a:rPr altLang="en-US" dirty="0" lang="id-ID" smtClean="0"/>
              <a:t>motivasi dan komitemen pegawai terhadap organisasi</a:t>
            </a:r>
            <a:r>
              <a:rPr altLang="en-US" dirty="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Level Manajemen</a:t>
            </a:r>
            <a:endParaRPr dirty="0" lang="id-ID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3333" lnSpcReduction="20000"/>
          </a:bodyPr>
          <a:p>
            <a:pPr>
              <a:lnSpc>
                <a:spcPct val="90000"/>
              </a:lnSpc>
            </a:pPr>
            <a:r>
              <a:rPr altLang="en-US" dirty="0" lang="en-US" err="1" smtClean="0"/>
              <a:t>Organi</a:t>
            </a:r>
            <a:r>
              <a:rPr altLang="en-US" dirty="0" lang="id-ID" smtClean="0"/>
              <a:t>sasi memiliki 3 tingkat/</a:t>
            </a:r>
            <a:r>
              <a:rPr altLang="en-US" dirty="0" lang="en-US" smtClean="0"/>
              <a:t>level </a:t>
            </a:r>
            <a:r>
              <a:rPr altLang="en-US" dirty="0" lang="id-ID" smtClean="0"/>
              <a:t>manajer</a:t>
            </a:r>
            <a:r>
              <a:rPr altLang="en-US" dirty="0" lang="en-US" smtClean="0"/>
              <a:t>: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None/>
            </a:pPr>
            <a:r>
              <a:rPr altLang="en-US" b="1" dirty="0" sz="2900" lang="id-ID" smtClean="0"/>
              <a:t>1. </a:t>
            </a:r>
            <a:r>
              <a:rPr altLang="en-US" b="1" dirty="0" sz="2900" lang="en-US" smtClean="0"/>
              <a:t>First-line Managers:</a:t>
            </a:r>
            <a:r>
              <a:rPr altLang="en-US" dirty="0" sz="2900" lang="en-US" smtClean="0"/>
              <a:t> </a:t>
            </a:r>
            <a:r>
              <a:rPr altLang="en-US" dirty="0" sz="2900" lang="id-ID" smtClean="0"/>
              <a:t>bertanggung jawab terhadap kegiatan sehari-hari, mengawasi SDM dalam bekerja sesuai standar pelayanan atau produk yang dihasilkan</a:t>
            </a:r>
            <a:r>
              <a:rPr altLang="en-US" dirty="0" sz="2900" lang="en-US" smtClean="0"/>
              <a:t>. </a:t>
            </a:r>
          </a:p>
          <a:p>
            <a:pPr lvl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None/>
            </a:pPr>
            <a:r>
              <a:rPr altLang="en-US" b="1" dirty="0" sz="2900" lang="id-ID" smtClean="0"/>
              <a:t>2. </a:t>
            </a:r>
            <a:r>
              <a:rPr altLang="en-US" b="1" dirty="0" sz="2900" lang="en-US" smtClean="0"/>
              <a:t>Middle Managers:</a:t>
            </a:r>
            <a:r>
              <a:rPr altLang="en-US" dirty="0" sz="2900" lang="en-US" smtClean="0"/>
              <a:t> </a:t>
            </a:r>
            <a:r>
              <a:rPr altLang="en-US" dirty="0" sz="2900" lang="id-ID" smtClean="0"/>
              <a:t>melakukan supervisi </a:t>
            </a:r>
            <a:r>
              <a:rPr altLang="en-US" dirty="0" sz="2900" i="1" lang="en-US" smtClean="0"/>
              <a:t>first-line managers</a:t>
            </a:r>
            <a:r>
              <a:rPr altLang="en-US" dirty="0" sz="2900" lang="en-US" smtClean="0"/>
              <a:t>. </a:t>
            </a:r>
            <a:r>
              <a:rPr altLang="en-US" dirty="0" sz="2900" lang="id-ID" smtClean="0"/>
              <a:t>Juga bertanggung jawab untuk menemukan cara terbaik  menggunakan sumber daya untuk mencapai tujuan</a:t>
            </a:r>
            <a:r>
              <a:rPr altLang="en-US" dirty="0" sz="2900" lang="en-US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b="1" dirty="0" sz="2900" lang="id-ID" smtClean="0"/>
              <a:t>3. </a:t>
            </a:r>
            <a:r>
              <a:rPr altLang="en-US" b="1" dirty="0" sz="2900" lang="en-US" smtClean="0"/>
              <a:t>Top Managers:</a:t>
            </a:r>
            <a:r>
              <a:rPr altLang="en-US" dirty="0" sz="2900" lang="en-US" smtClean="0"/>
              <a:t> </a:t>
            </a:r>
            <a:r>
              <a:rPr altLang="en-US" dirty="0" sz="2900" lang="id-ID" smtClean="0"/>
              <a:t>bertanggung jawab  terhadap pencapaian kinerja seluruh/lintas bagian/departemen; serta menentukan tujuan organisasi dan memantau </a:t>
            </a:r>
            <a:r>
              <a:rPr altLang="en-US" dirty="0" sz="2900" i="1" lang="en-US" smtClean="0"/>
              <a:t>middle managers</a:t>
            </a:r>
            <a:r>
              <a:rPr altLang="en-US" dirty="0" sz="290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p>
            <a:r>
              <a:rPr dirty="0" sz="3200" lang="id-ID" smtClean="0"/>
              <a:t>Tingkat Manajemen dan Posisi Non-manajemen</a:t>
            </a:r>
            <a:endParaRPr dirty="0" sz="3200" lang="id-ID"/>
          </a:p>
        </p:txBody>
      </p:sp>
      <p:sp>
        <p:nvSpPr>
          <p:cNvPr id="1048653" name="Freeform 7"/>
          <p:cNvSpPr/>
          <p:nvPr/>
        </p:nvSpPr>
        <p:spPr bwMode="auto">
          <a:xfrm>
            <a:off x="1276350" y="5264150"/>
            <a:ext cx="6662738" cy="1184275"/>
          </a:xfrm>
          <a:custGeom>
            <a:avLst/>
            <a:ahLst/>
            <a:cxnLst>
              <a:cxn ang="0">
                <a:pos x="4349" y="760"/>
              </a:cxn>
              <a:cxn ang="0">
                <a:pos x="3856" y="0"/>
              </a:cxn>
              <a:cxn ang="0">
                <a:pos x="488" y="0"/>
              </a:cxn>
              <a:cxn ang="0">
                <a:pos x="0" y="760"/>
              </a:cxn>
              <a:cxn ang="0">
                <a:pos x="4349" y="760"/>
              </a:cxn>
            </a:cxnLst>
            <a:rect l="0" t="0" r="r" b="b"/>
            <a:pathLst>
              <a:path w="4350" h="761">
                <a:moveTo>
                  <a:pt x="4349" y="760"/>
                </a:moveTo>
                <a:lnTo>
                  <a:pt x="3856" y="0"/>
                </a:lnTo>
                <a:lnTo>
                  <a:pt x="488" y="0"/>
                </a:lnTo>
                <a:lnTo>
                  <a:pt x="0" y="760"/>
                </a:lnTo>
                <a:lnTo>
                  <a:pt x="4349" y="76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id-ID"/>
          </a:p>
        </p:txBody>
      </p:sp>
      <p:sp>
        <p:nvSpPr>
          <p:cNvPr id="1048654" name="Freeform 8"/>
          <p:cNvSpPr/>
          <p:nvPr/>
        </p:nvSpPr>
        <p:spPr bwMode="auto">
          <a:xfrm>
            <a:off x="2024063" y="4191000"/>
            <a:ext cx="5148262" cy="1054100"/>
          </a:xfrm>
          <a:custGeom>
            <a:avLst/>
            <a:ahLst/>
            <a:cxnLst>
              <a:cxn ang="0">
                <a:pos x="3360" y="659"/>
              </a:cxn>
              <a:cxn ang="0">
                <a:pos x="2928" y="0"/>
              </a:cxn>
              <a:cxn ang="0">
                <a:pos x="432" y="0"/>
              </a:cxn>
              <a:cxn ang="0">
                <a:pos x="0" y="659"/>
              </a:cxn>
              <a:cxn ang="0">
                <a:pos x="3360" y="659"/>
              </a:cxn>
              <a:cxn ang="0">
                <a:pos x="3360" y="659"/>
              </a:cxn>
            </a:cxnLst>
            <a:rect l="0" t="0" r="r" b="b"/>
            <a:pathLst>
              <a:path w="3361" h="660">
                <a:moveTo>
                  <a:pt x="3360" y="659"/>
                </a:moveTo>
                <a:lnTo>
                  <a:pt x="2928" y="0"/>
                </a:lnTo>
                <a:lnTo>
                  <a:pt x="432" y="0"/>
                </a:lnTo>
                <a:lnTo>
                  <a:pt x="0" y="659"/>
                </a:lnTo>
                <a:lnTo>
                  <a:pt x="3360" y="659"/>
                </a:lnTo>
                <a:lnTo>
                  <a:pt x="3360" y="659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id-ID"/>
          </a:p>
        </p:txBody>
      </p:sp>
      <p:sp>
        <p:nvSpPr>
          <p:cNvPr id="1048655" name="Freeform 9"/>
          <p:cNvSpPr/>
          <p:nvPr/>
        </p:nvSpPr>
        <p:spPr bwMode="auto">
          <a:xfrm>
            <a:off x="2679714" y="3143248"/>
            <a:ext cx="3821112" cy="1020763"/>
          </a:xfrm>
          <a:custGeom>
            <a:avLst/>
            <a:ahLst/>
            <a:cxnLst>
              <a:cxn ang="0">
                <a:pos x="2494" y="655"/>
              </a:cxn>
              <a:cxn ang="0">
                <a:pos x="2062" y="0"/>
              </a:cxn>
              <a:cxn ang="0">
                <a:pos x="432" y="0"/>
              </a:cxn>
              <a:cxn ang="0">
                <a:pos x="0" y="655"/>
              </a:cxn>
              <a:cxn ang="0">
                <a:pos x="2494" y="655"/>
              </a:cxn>
              <a:cxn ang="0">
                <a:pos x="2494" y="655"/>
              </a:cxn>
            </a:cxnLst>
            <a:rect l="0" t="0" r="r" b="b"/>
            <a:pathLst>
              <a:path w="2495" h="656">
                <a:moveTo>
                  <a:pt x="2494" y="655"/>
                </a:moveTo>
                <a:lnTo>
                  <a:pt x="2062" y="0"/>
                </a:lnTo>
                <a:lnTo>
                  <a:pt x="432" y="0"/>
                </a:lnTo>
                <a:lnTo>
                  <a:pt x="0" y="655"/>
                </a:lnTo>
                <a:lnTo>
                  <a:pt x="2494" y="655"/>
                </a:lnTo>
                <a:lnTo>
                  <a:pt x="2494" y="65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id-ID"/>
          </a:p>
        </p:txBody>
      </p:sp>
      <p:sp>
        <p:nvSpPr>
          <p:cNvPr id="1048656" name="Freeform 4"/>
          <p:cNvSpPr/>
          <p:nvPr/>
        </p:nvSpPr>
        <p:spPr bwMode="auto">
          <a:xfrm>
            <a:off x="3343284" y="1142984"/>
            <a:ext cx="2514600" cy="1981200"/>
          </a:xfrm>
          <a:custGeom>
            <a:avLst/>
            <a:ahLst/>
            <a:cxnLst>
              <a:cxn ang="0">
                <a:pos x="840" y="0"/>
              </a:cxn>
              <a:cxn ang="0">
                <a:pos x="0" y="1266"/>
              </a:cxn>
              <a:cxn ang="0">
                <a:pos x="1680" y="1266"/>
              </a:cxn>
              <a:cxn ang="0">
                <a:pos x="840" y="0"/>
              </a:cxn>
            </a:cxnLst>
            <a:rect l="0" t="0" r="r" b="b"/>
            <a:pathLst>
              <a:path w="1681" h="1267">
                <a:moveTo>
                  <a:pt x="840" y="0"/>
                </a:moveTo>
                <a:lnTo>
                  <a:pt x="0" y="1266"/>
                </a:lnTo>
                <a:lnTo>
                  <a:pt x="1680" y="1266"/>
                </a:lnTo>
                <a:lnTo>
                  <a:pt x="84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id-ID"/>
          </a:p>
        </p:txBody>
      </p:sp>
      <p:sp>
        <p:nvSpPr>
          <p:cNvPr id="1048657" name="Rectangle 10"/>
          <p:cNvSpPr>
            <a:spLocks noChangeArrowheads="1"/>
          </p:cNvSpPr>
          <p:nvPr/>
        </p:nvSpPr>
        <p:spPr bwMode="auto">
          <a:xfrm>
            <a:off x="3606800" y="2144713"/>
            <a:ext cx="2055813" cy="94297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en-US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Top Managers</a:t>
            </a:r>
          </a:p>
        </p:txBody>
      </p:sp>
      <p:sp>
        <p:nvSpPr>
          <p:cNvPr id="1048658" name="Rectangle 11"/>
          <p:cNvSpPr>
            <a:spLocks noChangeArrowheads="1"/>
          </p:cNvSpPr>
          <p:nvPr/>
        </p:nvSpPr>
        <p:spPr bwMode="auto">
          <a:xfrm>
            <a:off x="3092450" y="3240088"/>
            <a:ext cx="3011488" cy="50800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en-US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Middle Managers</a:t>
            </a:r>
          </a:p>
        </p:txBody>
      </p:sp>
      <p:sp>
        <p:nvSpPr>
          <p:cNvPr id="1048659" name="Rectangle 12"/>
          <p:cNvSpPr>
            <a:spLocks noChangeArrowheads="1"/>
          </p:cNvSpPr>
          <p:nvPr/>
        </p:nvSpPr>
        <p:spPr bwMode="auto">
          <a:xfrm>
            <a:off x="2795588" y="4497388"/>
            <a:ext cx="3600450" cy="515937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en-US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First-line Managers</a:t>
            </a:r>
          </a:p>
        </p:txBody>
      </p:sp>
      <p:sp>
        <p:nvSpPr>
          <p:cNvPr id="1048660" name="Rectangle 13"/>
          <p:cNvSpPr>
            <a:spLocks noChangeArrowheads="1"/>
          </p:cNvSpPr>
          <p:nvPr/>
        </p:nvSpPr>
        <p:spPr bwMode="auto">
          <a:xfrm>
            <a:off x="2136775" y="5599113"/>
            <a:ext cx="4922838" cy="515937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en-US" smtClean="0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Non-</a:t>
            </a:r>
            <a:r>
              <a:rPr altLang="en-US" b="1" dirty="0" sz="2800" lang="en-US" err="1" smtClean="0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mana</a:t>
            </a:r>
            <a:r>
              <a:rPr altLang="en-US" b="1" dirty="0" sz="2800" lang="id-ID" smtClean="0">
                <a:effectLst>
                  <a:outerShdw algn="tl" blurRad="38100" dir="2700000" dist="38100">
                    <a:srgbClr val="000000"/>
                  </a:outerShdw>
                </a:effectLst>
                <a:latin typeface="Arial" pitchFamily="34" charset="0"/>
              </a:rPr>
              <a:t>jemen</a:t>
            </a:r>
            <a:endParaRPr altLang="en-US" b="1" dirty="0" sz="2800" lang="en-US">
              <a:effectLst>
                <a:outerShdw algn="tl" blurRad="38100" dir="2700000" dist="38100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KONSEP UTAMA</a:t>
            </a:r>
            <a:endParaRPr dirty="0" lang="id-ID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p>
            <a:pPr indent="-439738" marL="506413">
              <a:lnSpc>
                <a:spcPct val="90000"/>
              </a:lnSpc>
              <a:spcBef>
                <a:spcPct val="40000"/>
              </a:spcBef>
              <a:spcAft>
                <a:spcPct val="35000"/>
              </a:spcAft>
            </a:pPr>
            <a:r>
              <a:rPr altLang="en-US" b="1" dirty="0" lang="id-ID" smtClean="0"/>
              <a:t>Organisasi (</a:t>
            </a:r>
            <a:r>
              <a:rPr altLang="en-US" b="1" dirty="0" i="1" lang="en-US" smtClean="0"/>
              <a:t>Organizations</a:t>
            </a:r>
            <a:r>
              <a:rPr altLang="en-US" b="1" dirty="0" lang="id-ID" smtClean="0"/>
              <a:t>)</a:t>
            </a:r>
            <a:r>
              <a:rPr altLang="en-US" dirty="0" lang="en-US" smtClean="0"/>
              <a:t>:</a:t>
            </a:r>
            <a:r>
              <a:rPr altLang="en-US" dirty="0" i="1" lang="en-US" smtClean="0"/>
              <a:t> </a:t>
            </a:r>
            <a:endParaRPr altLang="en-US" dirty="0" i="1" lang="id-ID" smtClean="0"/>
          </a:p>
          <a:p>
            <a:pPr indent="-439738" lvl="1" marL="906463">
              <a:lnSpc>
                <a:spcPct val="90000"/>
              </a:lnSpc>
              <a:spcBef>
                <a:spcPct val="40000"/>
              </a:spcBef>
              <a:spcAft>
                <a:spcPct val="35000"/>
              </a:spcAft>
            </a:pPr>
            <a:r>
              <a:rPr altLang="en-US" dirty="0" lang="id-ID" smtClean="0"/>
              <a:t>Beberapa orang bekerja bersama dan mengkoordinasikan kegiatannya guna mencapai tujuan tertentu</a:t>
            </a:r>
            <a:endParaRPr altLang="en-US" dirty="0" lang="en-US"/>
          </a:p>
          <a:p>
            <a:pPr indent="-439738" marL="506413">
              <a:lnSpc>
                <a:spcPct val="90000"/>
              </a:lnSpc>
              <a:spcAft>
                <a:spcPct val="35000"/>
              </a:spcAft>
            </a:pPr>
            <a:r>
              <a:rPr altLang="en-US" b="1" dirty="0" lang="id-ID" smtClean="0"/>
              <a:t>Tujuan (</a:t>
            </a:r>
            <a:r>
              <a:rPr altLang="en-US" b="1" dirty="0" i="1" lang="en-US" smtClean="0"/>
              <a:t>Goal</a:t>
            </a:r>
            <a:r>
              <a:rPr altLang="en-US" b="1" dirty="0" lang="id-ID" smtClean="0"/>
              <a:t>)</a:t>
            </a:r>
            <a:r>
              <a:rPr altLang="en-US" dirty="0" lang="en-US" smtClean="0"/>
              <a:t>:</a:t>
            </a:r>
            <a:r>
              <a:rPr altLang="en-US" dirty="0" i="1" lang="en-US" smtClean="0"/>
              <a:t> </a:t>
            </a:r>
            <a:endParaRPr altLang="en-US" dirty="0" i="1" lang="id-ID" smtClean="0"/>
          </a:p>
          <a:p>
            <a:pPr indent="-439738" lvl="1" marL="906463">
              <a:lnSpc>
                <a:spcPct val="90000"/>
              </a:lnSpc>
              <a:spcAft>
                <a:spcPct val="35000"/>
              </a:spcAft>
            </a:pPr>
            <a:r>
              <a:rPr altLang="en-US" dirty="0" lang="id-ID" smtClean="0"/>
              <a:t>Kondisi masa depan yang diinginkan yang harus dicapai organisasi.</a:t>
            </a:r>
            <a:endParaRPr altLang="en-US" dirty="0" lang="en-US"/>
          </a:p>
          <a:p>
            <a:pPr indent="-439738" marL="506413">
              <a:lnSpc>
                <a:spcPct val="90000"/>
              </a:lnSpc>
            </a:pPr>
            <a:r>
              <a:rPr altLang="en-US" b="1" dirty="0" lang="id-ID" smtClean="0"/>
              <a:t>Manajemen (</a:t>
            </a:r>
            <a:r>
              <a:rPr altLang="en-US" b="1" dirty="0" i="1" lang="en-US" smtClean="0"/>
              <a:t>Management</a:t>
            </a:r>
            <a:r>
              <a:rPr altLang="en-US" b="1" dirty="0" lang="id-ID" smtClean="0"/>
              <a:t>)</a:t>
            </a:r>
            <a:r>
              <a:rPr altLang="en-US" dirty="0" lang="en-US" smtClean="0"/>
              <a:t>:</a:t>
            </a:r>
            <a:r>
              <a:rPr altLang="en-US" dirty="0" i="1" lang="en-US" smtClean="0"/>
              <a:t> </a:t>
            </a:r>
            <a:endParaRPr altLang="en-US" dirty="0" i="1" lang="id-ID" smtClean="0"/>
          </a:p>
          <a:p>
            <a:pPr indent="-439738" lvl="1" marL="906463">
              <a:lnSpc>
                <a:spcPct val="90000"/>
              </a:lnSpc>
            </a:pPr>
            <a:r>
              <a:rPr altLang="en-US" dirty="0" lang="id-ID" smtClean="0"/>
              <a:t>Proses penggunaan sumber daya organisasi untuk mencapai tujuan yang telah ditetapkan melalui perencanaan (</a:t>
            </a:r>
            <a:r>
              <a:rPr altLang="en-US" dirty="0" sz="2900" i="1" lang="id-ID" smtClean="0"/>
              <a:t>p</a:t>
            </a:r>
            <a:r>
              <a:rPr altLang="en-US" dirty="0" sz="2900" i="1" lang="en-US" err="1" smtClean="0"/>
              <a:t>lanning</a:t>
            </a:r>
            <a:r>
              <a:rPr altLang="en-US" dirty="0" sz="2900" lang="id-ID" smtClean="0"/>
              <a:t>)</a:t>
            </a:r>
            <a:r>
              <a:rPr altLang="en-US" dirty="0" sz="2900" i="1" lang="en-US" smtClean="0"/>
              <a:t>, </a:t>
            </a:r>
            <a:r>
              <a:rPr altLang="en-US" dirty="0" sz="2900" lang="id-ID" smtClean="0"/>
              <a:t>pengorganisasian</a:t>
            </a:r>
            <a:r>
              <a:rPr altLang="en-US" dirty="0" sz="2900" i="1" lang="id-ID" smtClean="0"/>
              <a:t> </a:t>
            </a:r>
            <a:r>
              <a:rPr altLang="en-US" dirty="0" sz="2900" lang="id-ID" smtClean="0"/>
              <a:t>(</a:t>
            </a:r>
            <a:r>
              <a:rPr altLang="en-US" dirty="0" sz="2900" i="1" lang="id-ID" smtClean="0"/>
              <a:t>o</a:t>
            </a:r>
            <a:r>
              <a:rPr altLang="en-US" dirty="0" sz="2900" i="1" lang="en-US" err="1" smtClean="0"/>
              <a:t>rganizing</a:t>
            </a:r>
            <a:r>
              <a:rPr altLang="en-US" dirty="0" sz="2900" lang="id-ID" smtClean="0"/>
              <a:t>)</a:t>
            </a:r>
            <a:r>
              <a:rPr altLang="en-US" dirty="0" sz="2900" i="1" lang="en-US" smtClean="0"/>
              <a:t>, </a:t>
            </a:r>
            <a:r>
              <a:rPr altLang="en-US" dirty="0" sz="2900" lang="id-ID" smtClean="0"/>
              <a:t>pengarahan (</a:t>
            </a:r>
            <a:r>
              <a:rPr altLang="en-US" dirty="0" sz="2900" i="1" lang="en-US" smtClean="0"/>
              <a:t>Leading</a:t>
            </a:r>
            <a:r>
              <a:rPr altLang="en-US" dirty="0" sz="2900" lang="id-ID" smtClean="0"/>
              <a:t>)</a:t>
            </a:r>
            <a:r>
              <a:rPr altLang="en-US" dirty="0" sz="2900" i="1" lang="en-US" smtClean="0"/>
              <a:t>, </a:t>
            </a:r>
            <a:r>
              <a:rPr altLang="en-US" dirty="0" sz="2900" lang="id-ID" smtClean="0"/>
              <a:t>dan pengendalian (</a:t>
            </a:r>
            <a:r>
              <a:rPr altLang="en-US" dirty="0" sz="2900" i="1" lang="id-ID"/>
              <a:t>c</a:t>
            </a:r>
            <a:r>
              <a:rPr altLang="en-US" dirty="0" sz="2900" i="1" lang="en-US" err="1" smtClean="0"/>
              <a:t>ontrolling</a:t>
            </a:r>
            <a:r>
              <a:rPr altLang="en-US" dirty="0" sz="2900" lang="id-ID" smtClean="0"/>
              <a:t>).</a:t>
            </a:r>
            <a:endParaRPr altLang="en-US" dirty="0" sz="2900" i="1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Trend Manajemen</a:t>
            </a:r>
            <a:endParaRPr dirty="0" lang="id-ID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20000"/>
          </a:bodyPr>
          <a:p>
            <a:pPr>
              <a:lnSpc>
                <a:spcPct val="90000"/>
              </a:lnSpc>
            </a:pPr>
            <a:r>
              <a:rPr altLang="en-US" b="1" dirty="0" sz="3600" lang="id-ID" smtClean="0"/>
              <a:t>Pemberdayaan (</a:t>
            </a:r>
            <a:r>
              <a:rPr altLang="en-US" b="1" dirty="0" sz="3600" i="1" lang="en-US" smtClean="0"/>
              <a:t>Empowerment</a:t>
            </a:r>
            <a:r>
              <a:rPr altLang="en-US" b="1" dirty="0" sz="3600" lang="id-ID" smtClean="0"/>
              <a:t>)</a:t>
            </a:r>
            <a:r>
              <a:rPr altLang="en-US" dirty="0" sz="3600" i="1" lang="en-US" smtClean="0"/>
              <a:t> </a:t>
            </a:r>
            <a:endParaRPr altLang="en-US" dirty="0" sz="3600" i="1" lang="id-ID" smtClean="0"/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Memperluas tugas dan tanggung jawab pegawai (di sektor publik: miskin struktur, kaya fungsi)</a:t>
            </a:r>
            <a:r>
              <a:rPr altLang="en-US" dirty="0" lang="en-US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dirty="0" sz="2900" lang="id-ID" smtClean="0"/>
              <a:t>Para pengawas (</a:t>
            </a:r>
            <a:r>
              <a:rPr altLang="en-US" dirty="0" sz="2900" i="1" lang="id-ID" smtClean="0"/>
              <a:t>s</a:t>
            </a:r>
            <a:r>
              <a:rPr altLang="en-US" dirty="0" sz="2900" i="1" lang="en-US" err="1" smtClean="0"/>
              <a:t>upervisors</a:t>
            </a:r>
            <a:r>
              <a:rPr altLang="en-US" dirty="0" sz="2900" lang="id-ID" smtClean="0"/>
              <a:t>) diberdayakan untuk secara kreatif mampu membuat keputusan alokasi sumber daya</a:t>
            </a:r>
            <a:r>
              <a:rPr altLang="en-US" dirty="0" sz="2900" lang="en-US" smtClean="0"/>
              <a:t>.</a:t>
            </a:r>
            <a:endParaRPr altLang="en-US" dirty="0" lang="en-US" smtClean="0"/>
          </a:p>
          <a:p>
            <a:pPr>
              <a:lnSpc>
                <a:spcPct val="90000"/>
              </a:lnSpc>
            </a:pPr>
            <a:r>
              <a:rPr altLang="en-US" b="1" dirty="0" sz="3600" lang="id-ID" smtClean="0"/>
              <a:t>Tim Mandiri (</a:t>
            </a:r>
            <a:r>
              <a:rPr altLang="en-US" b="1" dirty="0" sz="3600" i="1" lang="en-US" smtClean="0"/>
              <a:t>Self-managed teams</a:t>
            </a:r>
            <a:r>
              <a:rPr altLang="en-US" b="1" dirty="0" sz="3600" lang="id-ID" smtClean="0"/>
              <a:t>)</a:t>
            </a:r>
            <a:r>
              <a:rPr altLang="en-US" dirty="0" sz="3600" i="1" lang="en-US" smtClean="0"/>
              <a:t> </a:t>
            </a:r>
            <a:endParaRPr altLang="en-US" dirty="0" sz="3600" i="1" lang="id-ID" smtClean="0"/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Memberi pegawai tanggung jawab untuk mengawasi pekerjaan dirinya sendiri</a:t>
            </a:r>
            <a:r>
              <a:rPr altLang="en-US" dirty="0" lang="en-US" smtClean="0"/>
              <a:t>.</a:t>
            </a:r>
            <a:endParaRPr altLang="en-US" dirty="0" lang="en-US"/>
          </a:p>
          <a:p>
            <a:pPr lvl="1">
              <a:lnSpc>
                <a:spcPct val="90000"/>
              </a:lnSpc>
              <a:buSzPct val="75000"/>
            </a:pPr>
            <a:r>
              <a:rPr altLang="en-US" dirty="0" sz="2900" lang="id-ID" smtClean="0"/>
              <a:t>Bagian/tim dapat memantau anggota dan kualitas pekerjaannya</a:t>
            </a:r>
            <a:r>
              <a:rPr altLang="en-US" dirty="0" sz="2900" lang="en-US" smtClean="0"/>
              <a:t>.</a:t>
            </a:r>
            <a:endParaRPr altLang="en-US" dirty="0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Restrukturisasi</a:t>
            </a:r>
            <a:endParaRPr dirty="0" lang="id-ID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dirty="0" lang="id-ID" smtClean="0"/>
              <a:t>Salah satu fenomena menonjol dalam manajemen kontemporer adalah restrukturisasi.</a:t>
            </a:r>
          </a:p>
          <a:p>
            <a:pPr>
              <a:lnSpc>
                <a:spcPct val="90000"/>
              </a:lnSpc>
            </a:pPr>
            <a:r>
              <a:rPr altLang="en-US" dirty="0" sz="3600" lang="en-US" smtClean="0"/>
              <a:t>Top Management </a:t>
            </a:r>
            <a:r>
              <a:rPr altLang="en-US" dirty="0" sz="3600" lang="id-ID" smtClean="0"/>
              <a:t>berusaha menemukan metode yang tepat untuk melakukan restrukturisasi dalam rangka efisiensi</a:t>
            </a:r>
            <a:r>
              <a:rPr altLang="en-US" dirty="0" sz="3600" lang="en-US" smtClean="0"/>
              <a:t>.</a:t>
            </a:r>
          </a:p>
          <a:p>
            <a:pPr>
              <a:lnSpc>
                <a:spcPct val="90000"/>
              </a:lnSpc>
            </a:pPr>
            <a:r>
              <a:rPr altLang="en-US" b="1" dirty="0" sz="3600" i="1" lang="en-US" smtClean="0"/>
              <a:t>Downsizing</a:t>
            </a:r>
            <a:r>
              <a:rPr altLang="en-US" b="1" dirty="0" sz="3600" lang="en-US" smtClean="0"/>
              <a:t>:</a:t>
            </a:r>
            <a:r>
              <a:rPr altLang="en-US" dirty="0" sz="3600" i="1" lang="en-US" smtClean="0">
                <a:solidFill>
                  <a:srgbClr val="790015"/>
                </a:solidFill>
              </a:rPr>
              <a:t> </a:t>
            </a:r>
            <a:endParaRPr altLang="en-US" dirty="0" sz="3600" i="1" lang="id-ID" smtClean="0">
              <a:solidFill>
                <a:srgbClr val="790015"/>
              </a:solidFill>
            </a:endParaRPr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Merupakan metode dengan menghilangkan (</a:t>
            </a:r>
            <a:r>
              <a:rPr altLang="en-US" dirty="0" i="1" lang="en-US" smtClean="0"/>
              <a:t>eliminate</a:t>
            </a:r>
            <a:r>
              <a:rPr altLang="en-US" dirty="0" lang="id-ID" smtClean="0"/>
              <a:t>)</a:t>
            </a:r>
            <a:r>
              <a:rPr altLang="en-US" dirty="0" lang="en-US" smtClean="0"/>
              <a:t> </a:t>
            </a:r>
            <a:r>
              <a:rPr altLang="en-US" dirty="0" lang="id-ID" smtClean="0"/>
              <a:t>atau mengurangi pekerjaan (</a:t>
            </a:r>
            <a:r>
              <a:rPr altLang="en-US" dirty="0" i="1" lang="en-US" smtClean="0"/>
              <a:t>jobs</a:t>
            </a:r>
            <a:r>
              <a:rPr altLang="en-US" dirty="0" lang="id-ID" smtClean="0"/>
              <a:t>) di semua level manajemen</a:t>
            </a:r>
            <a:r>
              <a:rPr altLang="en-US" dirty="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dirty="0" sz="3300" lang="id-ID" smtClean="0"/>
              <a:t>(+) Organisasi lebih efisiens</a:t>
            </a:r>
            <a:r>
              <a:rPr altLang="en-US" dirty="0" sz="330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dirty="0" sz="3300" lang="id-ID" smtClean="0"/>
              <a:t>(-) keluhan pegawai dan komplain masyarakat atas layanan yang diberikan</a:t>
            </a:r>
            <a:r>
              <a:rPr altLang="en-US" dirty="0" sz="330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Peran Manajemen</a:t>
            </a:r>
            <a:endParaRPr dirty="0" lang="id-ID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altLang="en-US" b="1" dirty="0" lang="en-US" err="1" smtClean="0"/>
              <a:t>Mintzberg</a:t>
            </a:r>
            <a:r>
              <a:rPr altLang="en-US" dirty="0" lang="en-US"/>
              <a:t>.</a:t>
            </a:r>
            <a:endParaRPr altLang="en-US" dirty="0" lang="en-US" smtClean="0"/>
          </a:p>
          <a:p>
            <a:pPr lvl="1">
              <a:lnSpc>
                <a:spcPct val="90000"/>
              </a:lnSpc>
              <a:buSzPct val="75000"/>
            </a:pPr>
            <a:r>
              <a:rPr altLang="en-US" dirty="0" sz="2900" lang="id-ID" smtClean="0"/>
              <a:t>Merupakan sejumlah tugas tertentu yang dilakukan pegawai berdasarkan posisi masing-masing</a:t>
            </a:r>
            <a:r>
              <a:rPr altLang="en-US" dirty="0" sz="2900" lang="en-US" smtClean="0"/>
              <a:t>.</a:t>
            </a:r>
            <a:endParaRPr altLang="en-US" dirty="0" lang="en-US" smtClean="0"/>
          </a:p>
          <a:p>
            <a:r>
              <a:rPr altLang="en-US" b="1" dirty="0" lang="id-ID" smtClean="0"/>
              <a:t>Peran manajemen merujuk pada kondisi dalam dan luar organisasi</a:t>
            </a:r>
            <a:r>
              <a:rPr altLang="en-US" b="1" dirty="0" lang="en-US" smtClean="0"/>
              <a:t>.</a:t>
            </a:r>
            <a:endParaRPr altLang="en-US" dirty="0" lang="en-US" smtClean="0"/>
          </a:p>
          <a:p>
            <a:r>
              <a:rPr altLang="en-US" b="1" dirty="0" lang="en-US" smtClean="0"/>
              <a:t>3 </a:t>
            </a:r>
            <a:r>
              <a:rPr altLang="en-US" b="1" dirty="0" lang="id-ID" smtClean="0"/>
              <a:t>kategori peran manajemen</a:t>
            </a:r>
            <a:r>
              <a:rPr altLang="en-US" b="1" dirty="0" lang="en-US" smtClean="0"/>
              <a:t>:</a:t>
            </a:r>
            <a:endParaRPr altLang="en-US" dirty="0" 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900" i="1" lang="en-US" smtClean="0"/>
              <a:t>1. Interpersonal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900" i="1" lang="en-US" smtClean="0"/>
              <a:t>2. Informational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900" i="1" lang="en-US" smtClean="0"/>
              <a:t>3. Decisional</a:t>
            </a:r>
            <a:endParaRPr altLang="en-US" dirty="0" i="1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Peran Interpersonal</a:t>
            </a:r>
            <a:endParaRPr dirty="0" lang="id-ID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pPr>
              <a:lnSpc>
                <a:spcPct val="90000"/>
              </a:lnSpc>
            </a:pPr>
            <a:r>
              <a:rPr altLang="en-US" b="1" dirty="0" lang="id-ID" smtClean="0"/>
              <a:t>Asumsi dasar: manajer mengkoordinasi dan berinteraksi dengan pegawai serta memberikan arah bagi organisasi</a:t>
            </a:r>
            <a:r>
              <a:rPr altLang="en-US" b="1" dirty="0" lang="en-US" smtClean="0"/>
              <a:t>.</a:t>
            </a:r>
            <a:endParaRPr altLang="en-US" dirty="0" lang="en-US" smtClean="0"/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b="1" dirty="0" sz="2900" i="1" lang="en-US" smtClean="0"/>
              <a:t>Figurehead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dirty="0" sz="2500" lang="id-ID" smtClean="0"/>
              <a:t>Simbol bagi organisasi dan menentukan semua tindakan untuk mencapai tujuan</a:t>
            </a:r>
            <a:r>
              <a:rPr altLang="en-US" dirty="0" sz="2500" lang="en-US" smtClean="0"/>
              <a:t>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b="1" dirty="0" sz="2900" i="1" lang="en-US" smtClean="0"/>
              <a:t>Leader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dirty="0" sz="2500" lang="id-ID" smtClean="0"/>
              <a:t>Melatih,</a:t>
            </a:r>
            <a:r>
              <a:rPr altLang="en-US" dirty="0" sz="2500" lang="en-US" smtClean="0"/>
              <a:t> </a:t>
            </a:r>
            <a:r>
              <a:rPr altLang="en-US" dirty="0" sz="2500" lang="id-ID" smtClean="0"/>
              <a:t>konsultasi</a:t>
            </a:r>
            <a:r>
              <a:rPr altLang="en-US" dirty="0" sz="2500" lang="en-US" smtClean="0"/>
              <a:t>, mentor</a:t>
            </a:r>
            <a:r>
              <a:rPr altLang="en-US" dirty="0" sz="2500" lang="id-ID" smtClean="0"/>
              <a:t>, dan mendorong pencapaian kinerja tinggi</a:t>
            </a:r>
            <a:r>
              <a:rPr altLang="en-US" dirty="0" sz="2500" lang="en-US" smtClean="0"/>
              <a:t>.</a:t>
            </a:r>
          </a:p>
          <a:p>
            <a:pPr lvl="1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b="1" dirty="0" sz="2900" i="1" lang="en-US" smtClean="0"/>
              <a:t>Liaison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5000"/>
              </a:lnSpc>
              <a:spcBef>
                <a:spcPct val="30000"/>
              </a:spcBef>
              <a:buSzPct val="75000"/>
            </a:pPr>
            <a:r>
              <a:rPr altLang="en-US" dirty="0" sz="2500" lang="id-ID" smtClean="0"/>
              <a:t>“</a:t>
            </a:r>
            <a:r>
              <a:rPr altLang="en-US" dirty="0" sz="2500" lang="en-US" smtClean="0"/>
              <a:t>link</a:t>
            </a:r>
            <a:r>
              <a:rPr altLang="en-US" dirty="0" sz="2500" lang="id-ID" smtClean="0"/>
              <a:t>” dan koordinasi semua pihak baik internal maupun eksternal untuk membantu pencapaian tujuan</a:t>
            </a:r>
            <a:r>
              <a:rPr altLang="en-US" dirty="0" sz="250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Peran Informasi</a:t>
            </a:r>
            <a:endParaRPr dirty="0" lang="id-ID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10000"/>
          </a:bodyPr>
          <a:p>
            <a:pPr>
              <a:lnSpc>
                <a:spcPct val="90000"/>
              </a:lnSpc>
            </a:pPr>
            <a:r>
              <a:rPr altLang="en-US" b="1" dirty="0" lang="id-ID" smtClean="0"/>
              <a:t>Berkaitan dengan tugas yang dibutuhkan untuk memperoleh dan menyampaikan informasi  bagi manajemen</a:t>
            </a:r>
            <a:r>
              <a:rPr altLang="en-US" b="1" dirty="0" lang="en-US" smtClean="0"/>
              <a:t>.</a:t>
            </a:r>
            <a:endParaRPr altLang="en-US" dirty="0" lang="en-US" smtClean="0"/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900" i="1" lang="en-US" smtClean="0"/>
              <a:t>Monitor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500" lang="id-ID" smtClean="0"/>
              <a:t>Analisis informasi dari lingkungan internal dan eksternal</a:t>
            </a:r>
            <a:r>
              <a:rPr altLang="en-US" dirty="0" sz="250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900" i="1" lang="en-US" smtClean="0"/>
              <a:t>Disseminator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500" lang="id-ID" smtClean="0"/>
              <a:t>Manajer menyampaikan (</a:t>
            </a:r>
            <a:r>
              <a:rPr altLang="en-US" dirty="0" sz="2500" i="1" lang="en-US" smtClean="0"/>
              <a:t>transmits</a:t>
            </a:r>
            <a:r>
              <a:rPr altLang="en-US" dirty="0" sz="2500" lang="id-ID" smtClean="0"/>
              <a:t>)</a:t>
            </a:r>
            <a:r>
              <a:rPr altLang="en-US" dirty="0" sz="2500" lang="en-US" smtClean="0"/>
              <a:t> </a:t>
            </a:r>
            <a:r>
              <a:rPr altLang="en-US" dirty="0" sz="2500" lang="id-ID" smtClean="0"/>
              <a:t>informasi untuk mempengaruhi sikap dan perilaku pegawai</a:t>
            </a:r>
            <a:r>
              <a:rPr altLang="en-US" dirty="0" sz="250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900" i="1" lang="en-US" smtClean="0"/>
              <a:t>Spokesperson role: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500" lang="id-ID" smtClean="0"/>
              <a:t>Menggunakan informasi untuk mempengaruhi (opini) semua pihak</a:t>
            </a:r>
            <a:r>
              <a:rPr altLang="en-US" dirty="0" sz="250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Peran Pengambilan Keputusan</a:t>
            </a:r>
            <a:endParaRPr dirty="0" lang="id-ID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20000"/>
          </a:bodyPr>
          <a:p>
            <a:pPr>
              <a:lnSpc>
                <a:spcPct val="90000"/>
              </a:lnSpc>
            </a:pPr>
            <a:r>
              <a:rPr altLang="en-US" b="1" dirty="0" lang="id-ID" smtClean="0"/>
              <a:t>Berkaitan dengan metode untuk merumuskan perencanaan strategi dan utilisasi sumber daya untuk mencapai tujuan</a:t>
            </a:r>
            <a:r>
              <a:rPr altLang="en-US" b="1" dirty="0" lang="en-US" smtClean="0"/>
              <a:t>.</a:t>
            </a:r>
            <a:endParaRPr altLang="en-US" b="1" dirty="0" lang="en-US"/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700" i="1" lang="en-US" smtClean="0"/>
              <a:t>Entrepreneur role:</a:t>
            </a:r>
            <a:r>
              <a:rPr altLang="en-US" dirty="0" sz="2700" lang="en-US" smtClean="0"/>
              <a:t> </a:t>
            </a:r>
            <a:endParaRPr altLang="en-US" dirty="0" sz="27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300" lang="id-ID" smtClean="0"/>
              <a:t>Memutuskan program baru sebagai inisiasi dan investasi</a:t>
            </a:r>
            <a:r>
              <a:rPr altLang="en-US" dirty="0" sz="2300" lang="en-US" smtClean="0"/>
              <a:t>. 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700" i="1" lang="en-US" smtClean="0"/>
              <a:t>Disturbance handler role:</a:t>
            </a:r>
            <a:r>
              <a:rPr altLang="en-US" dirty="0" sz="2700" lang="en-US" smtClean="0"/>
              <a:t> </a:t>
            </a:r>
            <a:endParaRPr altLang="en-US" dirty="0" sz="27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300" lang="id-ID" smtClean="0"/>
              <a:t>Bertanggung jawab menangani peristiwa yang tidak diinginkan</a:t>
            </a:r>
            <a:r>
              <a:rPr altLang="en-US" dirty="0" sz="230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700" i="1" lang="en-US" smtClean="0"/>
              <a:t>Resource allocator role:</a:t>
            </a:r>
            <a:r>
              <a:rPr altLang="en-US" dirty="0" sz="2700" lang="en-US" smtClean="0"/>
              <a:t> </a:t>
            </a:r>
            <a:endParaRPr altLang="en-US" dirty="0" sz="27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300" lang="id-ID" smtClean="0"/>
              <a:t>Alokasi sumber dari diantara fungsi dan bagian; menentukan anggaran bagi manajer di bawahnya</a:t>
            </a:r>
            <a:r>
              <a:rPr altLang="en-US" dirty="0" sz="2300" lang="en-US" smtClean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altLang="en-US" b="1" dirty="0" sz="2700" i="1" lang="en-US" smtClean="0"/>
              <a:t>Negotiator role:</a:t>
            </a:r>
            <a:r>
              <a:rPr altLang="en-US" dirty="0" sz="2700" lang="en-US" smtClean="0"/>
              <a:t> </a:t>
            </a:r>
            <a:endParaRPr altLang="en-US" dirty="0" sz="2700" lang="id-ID" smtClean="0"/>
          </a:p>
          <a:p>
            <a:pPr lvl="2">
              <a:lnSpc>
                <a:spcPct val="90000"/>
              </a:lnSpc>
              <a:buSzPct val="75000"/>
            </a:pPr>
            <a:r>
              <a:rPr altLang="en-US" dirty="0" sz="2300" lang="id-ID" smtClean="0"/>
              <a:t>Melakukan negosiasi sebagai instrumen solusi bagi semua pihak (manajer</a:t>
            </a:r>
            <a:r>
              <a:rPr altLang="en-US" dirty="0" sz="2300" lang="en-US" smtClean="0"/>
              <a:t>, </a:t>
            </a:r>
            <a:r>
              <a:rPr altLang="en-US" dirty="0" sz="2300" lang="id-ID" smtClean="0"/>
              <a:t>serikat pekerja</a:t>
            </a:r>
            <a:r>
              <a:rPr altLang="en-US" dirty="0" sz="2300" lang="en-US" smtClean="0"/>
              <a:t>, </a:t>
            </a:r>
            <a:r>
              <a:rPr altLang="en-US" dirty="0" sz="2300" lang="id-ID" smtClean="0"/>
              <a:t>pelanggan</a:t>
            </a:r>
            <a:r>
              <a:rPr altLang="en-US" dirty="0" sz="2300" lang="id-ID"/>
              <a:t>)</a:t>
            </a:r>
            <a:r>
              <a:rPr altLang="en-US" dirty="0" sz="2300" lang="en-US" smtClean="0"/>
              <a:t>.</a:t>
            </a:r>
            <a:endParaRPr altLang="en-US" dirty="0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i="1" lang="id-ID" smtClean="0"/>
              <a:t>Skills</a:t>
            </a:r>
            <a:r>
              <a:rPr dirty="0" lang="id-ID" smtClean="0"/>
              <a:t> Manajerial</a:t>
            </a:r>
            <a:endParaRPr dirty="0" lang="id-ID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10000"/>
          </a:bodyPr>
          <a:p>
            <a:pPr indent="12700" marL="53975">
              <a:lnSpc>
                <a:spcPct val="90000"/>
              </a:lnSpc>
              <a:buFont typeface="Wingdings" pitchFamily="2" charset="2"/>
              <a:buNone/>
            </a:pPr>
            <a:r>
              <a:rPr altLang="en-US" b="1" dirty="0" lang="id-ID" smtClean="0"/>
              <a:t>3 </a:t>
            </a:r>
            <a:r>
              <a:rPr altLang="en-US" b="1" dirty="0" i="1" lang="en-US" smtClean="0"/>
              <a:t>skill</a:t>
            </a:r>
            <a:r>
              <a:rPr altLang="en-US" b="1" dirty="0" lang="en-US" smtClean="0"/>
              <a:t> </a:t>
            </a:r>
            <a:r>
              <a:rPr altLang="en-US" b="1" dirty="0" lang="id-ID" smtClean="0"/>
              <a:t>untuk efektifitas peran manajer:</a:t>
            </a:r>
            <a:endParaRPr altLang="en-US" dirty="0" lang="en-US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700" lang="en-US" smtClean="0"/>
              <a:t>1. </a:t>
            </a:r>
            <a:r>
              <a:rPr altLang="en-US" b="1" dirty="0" sz="2700" i="1" lang="en-US" smtClean="0"/>
              <a:t>Conceptual skills:</a:t>
            </a:r>
            <a:r>
              <a:rPr altLang="en-US" dirty="0" sz="2700" lang="en-US" smtClean="0"/>
              <a:t> </a:t>
            </a:r>
            <a:r>
              <a:rPr altLang="en-US" dirty="0" sz="2700" lang="id-ID" smtClean="0"/>
              <a:t>kemampuan menganalisis dan diagnosa situasi dan menemukan penyebab-dampaknya</a:t>
            </a:r>
            <a:r>
              <a:rPr altLang="en-US" dirty="0" sz="2700" lang="en-US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700" lang="en-US" smtClean="0"/>
              <a:t>2. </a:t>
            </a:r>
            <a:r>
              <a:rPr altLang="en-US" b="1" dirty="0" sz="2700" i="1" lang="en-US" smtClean="0"/>
              <a:t>Human skills:</a:t>
            </a:r>
            <a:r>
              <a:rPr altLang="en-US" dirty="0" sz="2700" lang="en-US" smtClean="0"/>
              <a:t> </a:t>
            </a:r>
            <a:r>
              <a:rPr altLang="en-US" dirty="0" sz="2700" lang="id-ID" smtClean="0"/>
              <a:t>kemampuan memahami, mengembangkan alternatif, mengarahkan, dan mengendalikan perilaku pegawai</a:t>
            </a:r>
            <a:r>
              <a:rPr altLang="en-US" dirty="0" sz="2700" lang="en-US" smtClean="0"/>
              <a:t>.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altLang="en-US" dirty="0" sz="2700" lang="en-US" smtClean="0"/>
              <a:t>3. </a:t>
            </a:r>
            <a:r>
              <a:rPr altLang="en-US" b="1" dirty="0" sz="2700" i="1" lang="en-US" smtClean="0"/>
              <a:t>Technical skills:</a:t>
            </a:r>
            <a:r>
              <a:rPr altLang="en-US" dirty="0" sz="2700" lang="en-US" smtClean="0"/>
              <a:t> </a:t>
            </a:r>
            <a:r>
              <a:rPr altLang="en-US" dirty="0" sz="2700" lang="id-ID" smtClean="0"/>
              <a:t>pengetahuan tentang pekerjaan tertentu sebagai persyaratan untuk melaksanakan tugas: marketing, akuntansi, mengelola SDM, atau proses produksi</a:t>
            </a:r>
            <a:r>
              <a:rPr altLang="en-US" dirty="0" sz="2700" lang="en-US" smtClean="0"/>
              <a:t>.</a:t>
            </a:r>
          </a:p>
          <a:p>
            <a:pPr indent="12700" marL="53975">
              <a:lnSpc>
                <a:spcPct val="90000"/>
              </a:lnSpc>
              <a:buFont typeface="Wingdings" pitchFamily="2" charset="2"/>
              <a:buNone/>
            </a:pPr>
            <a:r>
              <a:rPr altLang="en-US" b="1" dirty="0" lang="id-ID" smtClean="0"/>
              <a:t>Semua skill tersebut dapat diperoleh melalui pelatihan formal, atau kegiatan lainnya</a:t>
            </a:r>
            <a:r>
              <a:rPr altLang="en-US" b="1" dirty="0" lang="en-US" smtClean="0"/>
              <a:t>.</a:t>
            </a:r>
            <a:r>
              <a:rPr altLang="en-US" dirty="0" lang="en-US" smtClean="0"/>
              <a:t> 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id-ID" smtClean="0"/>
              <a:t>Hubungan Level Manajemen dan Kebutuhan Skills</a:t>
            </a:r>
            <a:endParaRPr dirty="0" lang="id-ID"/>
          </a:p>
        </p:txBody>
      </p:sp>
      <p:sp>
        <p:nvSpPr>
          <p:cNvPr id="1048593" name="Rectangle 2"/>
          <p:cNvSpPr>
            <a:spLocks noChangeArrowheads="1"/>
          </p:cNvSpPr>
          <p:nvPr/>
        </p:nvSpPr>
        <p:spPr bwMode="auto">
          <a:xfrm>
            <a:off x="2214546" y="1892315"/>
            <a:ext cx="5861050" cy="3679825"/>
          </a:xfrm>
          <a:prstGeom prst="rect"/>
          <a:solidFill>
            <a:schemeClr val="bg1"/>
          </a:solidFill>
          <a:ln w="25400">
            <a:solidFill>
              <a:srgbClr val="000080"/>
            </a:solidFill>
            <a:miter lim="800000"/>
            <a:headEnd/>
            <a:tailEnd/>
          </a:ln>
          <a:effectLst>
            <a:outerShdw algn="ctr" dir="2212194" dist="127000" rotWithShape="0">
              <a:srgbClr val="333333"/>
            </a:outerShdw>
          </a:effectLst>
        </p:spPr>
        <p:txBody>
          <a:bodyPr anchor="ctr" wrap="none"/>
          <a:p>
            <a:endParaRPr dirty="0" lang="id-ID"/>
          </a:p>
        </p:txBody>
      </p:sp>
      <p:sp>
        <p:nvSpPr>
          <p:cNvPr id="1048594" name="AutoShape 4"/>
          <p:cNvSpPr>
            <a:spLocks noChangeArrowheads="1"/>
          </p:cNvSpPr>
          <p:nvPr/>
        </p:nvSpPr>
        <p:spPr bwMode="auto">
          <a:xfrm>
            <a:off x="3535363" y="1905000"/>
            <a:ext cx="3460750" cy="3689350"/>
          </a:xfrm>
          <a:prstGeom prst="parallelogram">
            <a:avLst>
              <a:gd name="adj" fmla="val 24986"/>
            </a:avLst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id-ID"/>
          </a:p>
        </p:txBody>
      </p:sp>
      <p:sp>
        <p:nvSpPr>
          <p:cNvPr id="1048595" name="Rectangle 7"/>
          <p:cNvSpPr>
            <a:spLocks noChangeArrowheads="1"/>
          </p:cNvSpPr>
          <p:nvPr/>
        </p:nvSpPr>
        <p:spPr bwMode="auto">
          <a:xfrm>
            <a:off x="781050" y="2120900"/>
            <a:ext cx="1209675" cy="62230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en-US"/>
              <a:t>Top</a:t>
            </a:r>
          </a:p>
          <a:p>
            <a:pPr algn="ctr"/>
            <a:r>
              <a:rPr altLang="en-US" b="1" dirty="0" lang="en-US"/>
              <a:t>Managers</a:t>
            </a:r>
          </a:p>
        </p:txBody>
      </p:sp>
      <p:sp>
        <p:nvSpPr>
          <p:cNvPr id="1048596" name="Rectangle 8"/>
          <p:cNvSpPr>
            <a:spLocks noChangeArrowheads="1"/>
          </p:cNvSpPr>
          <p:nvPr/>
        </p:nvSpPr>
        <p:spPr bwMode="auto">
          <a:xfrm>
            <a:off x="762000" y="3335338"/>
            <a:ext cx="1209675" cy="6223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en-US"/>
              <a:t>Middle</a:t>
            </a:r>
          </a:p>
          <a:p>
            <a:pPr algn="ctr"/>
            <a:r>
              <a:rPr altLang="en-US" b="1" dirty="0" lang="en-US"/>
              <a:t>Managers</a:t>
            </a:r>
          </a:p>
        </p:txBody>
      </p:sp>
      <p:sp>
        <p:nvSpPr>
          <p:cNvPr id="1048597" name="Rectangle 9"/>
          <p:cNvSpPr>
            <a:spLocks noChangeArrowheads="1"/>
          </p:cNvSpPr>
          <p:nvPr/>
        </p:nvSpPr>
        <p:spPr bwMode="auto">
          <a:xfrm>
            <a:off x="762000" y="4564063"/>
            <a:ext cx="1209675" cy="6223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en-US"/>
              <a:t>Line</a:t>
            </a:r>
          </a:p>
          <a:p>
            <a:pPr algn="ctr"/>
            <a:r>
              <a:rPr altLang="en-US" b="1" dirty="0" lang="en-US"/>
              <a:t>Managers</a:t>
            </a:r>
          </a:p>
        </p:txBody>
      </p:sp>
      <p:sp>
        <p:nvSpPr>
          <p:cNvPr id="1048598" name="Line 5"/>
          <p:cNvSpPr>
            <a:spLocks noChangeShapeType="1"/>
          </p:cNvSpPr>
          <p:nvPr/>
        </p:nvSpPr>
        <p:spPr bwMode="auto">
          <a:xfrm>
            <a:off x="2235200" y="3092450"/>
            <a:ext cx="5834063" cy="0"/>
          </a:xfrm>
          <a:prstGeom prst="line"/>
          <a:noFill/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id-ID"/>
          </a:p>
        </p:txBody>
      </p:sp>
      <p:sp>
        <p:nvSpPr>
          <p:cNvPr id="1048599" name="Line 6"/>
          <p:cNvSpPr>
            <a:spLocks noChangeShapeType="1"/>
          </p:cNvSpPr>
          <p:nvPr/>
        </p:nvSpPr>
        <p:spPr bwMode="auto">
          <a:xfrm>
            <a:off x="2273300" y="4416425"/>
            <a:ext cx="5834063" cy="0"/>
          </a:xfrm>
          <a:prstGeom prst="line"/>
          <a:noFill/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id-ID"/>
          </a:p>
        </p:txBody>
      </p:sp>
      <p:sp>
        <p:nvSpPr>
          <p:cNvPr id="1048600" name="Rectangle 10"/>
          <p:cNvSpPr>
            <a:spLocks noChangeArrowheads="1"/>
          </p:cNvSpPr>
          <p:nvPr/>
        </p:nvSpPr>
        <p:spPr bwMode="auto">
          <a:xfrm>
            <a:off x="1973263" y="5668963"/>
            <a:ext cx="1323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id-ID" smtClean="0"/>
              <a:t>Konseptual</a:t>
            </a:r>
            <a:endParaRPr altLang="en-US" b="1" dirty="0" lang="en-US"/>
          </a:p>
        </p:txBody>
      </p:sp>
      <p:sp>
        <p:nvSpPr>
          <p:cNvPr id="1048601" name="Rectangle 11"/>
          <p:cNvSpPr>
            <a:spLocks noChangeArrowheads="1"/>
          </p:cNvSpPr>
          <p:nvPr/>
        </p:nvSpPr>
        <p:spPr bwMode="auto">
          <a:xfrm>
            <a:off x="4524375" y="5678488"/>
            <a:ext cx="1577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id-ID" smtClean="0"/>
              <a:t>Kemanusiaan</a:t>
            </a:r>
            <a:endParaRPr altLang="en-US" b="1" dirty="0" lang="en-US"/>
          </a:p>
        </p:txBody>
      </p:sp>
      <p:sp>
        <p:nvSpPr>
          <p:cNvPr id="1048602" name="Rectangle 12"/>
          <p:cNvSpPr>
            <a:spLocks noChangeArrowheads="1"/>
          </p:cNvSpPr>
          <p:nvPr/>
        </p:nvSpPr>
        <p:spPr bwMode="auto">
          <a:xfrm>
            <a:off x="6380163" y="5649913"/>
            <a:ext cx="8413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ctr"/>
            <a:r>
              <a:rPr altLang="en-US" b="1" dirty="0" lang="id-ID" smtClean="0"/>
              <a:t>Teknis</a:t>
            </a:r>
            <a:endParaRPr altLang="en-US" b="1" dirty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Tantangan Manajemen</a:t>
            </a:r>
            <a:endParaRPr dirty="0" lang="id-ID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38138" marL="404813"/>
            <a:r>
              <a:rPr altLang="en-US" dirty="0" lang="id-ID" smtClean="0"/>
              <a:t>Globalisasi: peningkatan jumlah organisasi yang terlibat </a:t>
            </a:r>
            <a:r>
              <a:rPr altLang="en-US" dirty="0" lang="id-ID" smtClean="0">
                <a:sym typeface="Wingdings" pitchFamily="2" charset="2"/>
              </a:rPr>
              <a:t> kompetisi</a:t>
            </a:r>
            <a:r>
              <a:rPr altLang="en-US" dirty="0" lang="en-US" smtClean="0"/>
              <a:t>.</a:t>
            </a:r>
            <a:endParaRPr altLang="en-US" dirty="0" lang="en-US"/>
          </a:p>
          <a:p>
            <a:pPr indent="-338138" marL="404813"/>
            <a:r>
              <a:rPr altLang="en-US" dirty="0" lang="id-ID" smtClean="0"/>
              <a:t>Membangun </a:t>
            </a:r>
            <a:r>
              <a:rPr altLang="en-US" dirty="0" i="1" lang="en-US" smtClean="0"/>
              <a:t>competitive </a:t>
            </a:r>
            <a:r>
              <a:rPr altLang="en-US" dirty="0" i="1" lang="en-US"/>
              <a:t>advantage</a:t>
            </a:r>
            <a:r>
              <a:rPr altLang="en-US" dirty="0" lang="en-US"/>
              <a:t> </a:t>
            </a:r>
            <a:r>
              <a:rPr altLang="en-US" dirty="0" lang="id-ID" smtClean="0"/>
              <a:t>melalui peningkatan efisiensi, kualitas, inovasi, dan kreatifitas</a:t>
            </a:r>
            <a:r>
              <a:rPr altLang="en-US" dirty="0" lang="en-US" smtClean="0"/>
              <a:t>.</a:t>
            </a:r>
            <a:endParaRPr altLang="en-US" dirty="0" lang="en-US"/>
          </a:p>
          <a:p>
            <a:pPr indent="-338138" marL="404813"/>
            <a:r>
              <a:rPr altLang="en-US" dirty="0" lang="id-ID" smtClean="0"/>
              <a:t>Penegakan etika</a:t>
            </a:r>
            <a:r>
              <a:rPr altLang="en-US" dirty="0" lang="en-US" smtClean="0"/>
              <a:t>.</a:t>
            </a:r>
            <a:endParaRPr altLang="en-US" dirty="0" lang="en-US"/>
          </a:p>
          <a:p>
            <a:pPr indent="-338138" marL="404813"/>
            <a:r>
              <a:rPr altLang="en-US" dirty="0" lang="id-ID" smtClean="0"/>
              <a:t>Penggunaan teknologi informasi.</a:t>
            </a:r>
          </a:p>
          <a:p>
            <a:pPr indent="-338138" marL="404813"/>
            <a:r>
              <a:rPr altLang="en-US" dirty="0" lang="id-ID" smtClean="0"/>
              <a:t>Membangun mentalitas kewirausahaan</a:t>
            </a:r>
            <a:endParaRPr altLang="en-US" dirty="0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KONSEP UTAMA LAINNYA</a:t>
            </a:r>
            <a:endParaRPr dirty="0" lang="id-ID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p>
            <a:pPr indent="-277813" marL="344488">
              <a:lnSpc>
                <a:spcPct val="90000"/>
              </a:lnSpc>
            </a:pPr>
            <a:r>
              <a:rPr altLang="en-US" b="1" dirty="0" lang="id-ID" smtClean="0"/>
              <a:t>Sumber daya (</a:t>
            </a:r>
            <a:r>
              <a:rPr altLang="en-US" b="1" dirty="0" i="1" lang="en-US" smtClean="0"/>
              <a:t>Resources</a:t>
            </a:r>
            <a:r>
              <a:rPr altLang="en-US" b="1" dirty="0" lang="id-ID" smtClean="0"/>
              <a:t>):</a:t>
            </a:r>
          </a:p>
          <a:p>
            <a:pPr indent="-277813" lvl="1" marL="744538">
              <a:lnSpc>
                <a:spcPct val="90000"/>
              </a:lnSpc>
            </a:pPr>
            <a:r>
              <a:rPr altLang="en-US" b="1" dirty="0" lang="id-ID" smtClean="0"/>
              <a:t>Aset organisasi yang meliputi</a:t>
            </a:r>
            <a:r>
              <a:rPr altLang="en-US" b="1" dirty="0" lang="en-US" smtClean="0"/>
              <a:t>:</a:t>
            </a:r>
            <a:endParaRPr altLang="en-US" dirty="0" lang="en-US"/>
          </a:p>
          <a:p>
            <a:pPr indent="-419100" lvl="2" marL="1195388">
              <a:lnSpc>
                <a:spcPct val="70000"/>
              </a:lnSpc>
              <a:buSzPct val="65000"/>
            </a:pPr>
            <a:r>
              <a:rPr altLang="en-US" dirty="0" sz="3200" lang="id-ID" smtClean="0"/>
              <a:t>SDM (</a:t>
            </a:r>
            <a:r>
              <a:rPr altLang="en-US" dirty="0" sz="3200" i="1" lang="en-US" smtClean="0"/>
              <a:t>People</a:t>
            </a:r>
            <a:r>
              <a:rPr altLang="en-US" dirty="0" sz="3200" lang="id-ID" smtClean="0"/>
              <a:t>)</a:t>
            </a:r>
            <a:r>
              <a:rPr altLang="en-US" dirty="0" sz="3200" lang="en-US" smtClean="0"/>
              <a:t> </a:t>
            </a:r>
          </a:p>
          <a:p>
            <a:pPr indent="-419100" lvl="2" marL="1195388">
              <a:lnSpc>
                <a:spcPct val="70000"/>
              </a:lnSpc>
              <a:buSzPct val="65000"/>
            </a:pPr>
            <a:r>
              <a:rPr altLang="en-US" dirty="0" sz="3200" lang="id-ID" smtClean="0"/>
              <a:t>Teknologi/Mesin (</a:t>
            </a:r>
            <a:r>
              <a:rPr altLang="en-US" dirty="0" sz="3200" i="1" lang="en-US" smtClean="0"/>
              <a:t>Machinery</a:t>
            </a:r>
            <a:r>
              <a:rPr altLang="en-US" dirty="0" sz="3200" lang="id-ID" smtClean="0"/>
              <a:t>)</a:t>
            </a:r>
            <a:r>
              <a:rPr altLang="en-US" dirty="0" sz="3200" lang="en-US" smtClean="0"/>
              <a:t> </a:t>
            </a:r>
          </a:p>
          <a:p>
            <a:pPr indent="-419100" lvl="2" marL="1195388">
              <a:lnSpc>
                <a:spcPct val="70000"/>
              </a:lnSpc>
              <a:buSzPct val="65000"/>
            </a:pPr>
            <a:r>
              <a:rPr altLang="en-US" dirty="0" sz="3200" lang="id-ID" smtClean="0"/>
              <a:t>Bahan dasar (</a:t>
            </a:r>
            <a:r>
              <a:rPr altLang="en-US" dirty="0" sz="3200" i="1" lang="en-US" smtClean="0"/>
              <a:t>Raw materials</a:t>
            </a:r>
            <a:r>
              <a:rPr altLang="en-US" dirty="0" sz="3200" lang="id-ID" smtClean="0"/>
              <a:t>)</a:t>
            </a:r>
            <a:r>
              <a:rPr altLang="en-US" dirty="0" sz="3200" lang="en-US" smtClean="0"/>
              <a:t> </a:t>
            </a:r>
          </a:p>
          <a:p>
            <a:pPr indent="-419100" lvl="2" marL="1195388">
              <a:lnSpc>
                <a:spcPct val="70000"/>
              </a:lnSpc>
              <a:buSzPct val="65000"/>
            </a:pPr>
            <a:r>
              <a:rPr altLang="en-US" dirty="0" sz="3200" lang="en-US" err="1" smtClean="0"/>
              <a:t>Informa</a:t>
            </a:r>
            <a:r>
              <a:rPr altLang="en-US" dirty="0" sz="3200" lang="id-ID" smtClean="0"/>
              <a:t>si</a:t>
            </a:r>
            <a:r>
              <a:rPr altLang="en-US" dirty="0" sz="3200" lang="en-US" smtClean="0"/>
              <a:t>, </a:t>
            </a:r>
            <a:r>
              <a:rPr altLang="en-US" dirty="0" sz="3200" lang="id-ID" smtClean="0"/>
              <a:t>ketrampilan (</a:t>
            </a:r>
            <a:r>
              <a:rPr altLang="en-US" dirty="0" sz="3200" i="1" lang="en-US" smtClean="0"/>
              <a:t>skills</a:t>
            </a:r>
            <a:r>
              <a:rPr altLang="en-US" dirty="0" sz="3200" lang="id-ID" smtClean="0"/>
              <a:t>)</a:t>
            </a:r>
            <a:r>
              <a:rPr altLang="en-US" dirty="0" sz="3200" lang="en-US" smtClean="0"/>
              <a:t> </a:t>
            </a:r>
          </a:p>
          <a:p>
            <a:pPr indent="-419100" lvl="2" marL="1195388">
              <a:lnSpc>
                <a:spcPct val="70000"/>
              </a:lnSpc>
              <a:spcAft>
                <a:spcPct val="25000"/>
              </a:spcAft>
              <a:buSzPct val="65000"/>
            </a:pPr>
            <a:r>
              <a:rPr altLang="en-US" dirty="0" sz="3200" lang="id-ID" smtClean="0"/>
              <a:t>Modal keuangan (</a:t>
            </a:r>
            <a:r>
              <a:rPr altLang="en-US" dirty="0" sz="3200" i="1" lang="en-US" smtClean="0"/>
              <a:t>Financial capital</a:t>
            </a:r>
            <a:r>
              <a:rPr altLang="en-US" dirty="0" sz="3200" lang="id-ID" smtClean="0"/>
              <a:t>)</a:t>
            </a:r>
            <a:endParaRPr altLang="en-US" dirty="0" sz="3200" lang="en-US" smtClean="0"/>
          </a:p>
          <a:p>
            <a:pPr indent="-277813" marL="344488">
              <a:lnSpc>
                <a:spcPct val="90000"/>
              </a:lnSpc>
            </a:pPr>
            <a:r>
              <a:rPr altLang="en-US" b="1" dirty="0" lang="id-ID" smtClean="0"/>
              <a:t>Para manajer dan SDM bertanggung jawab untuk mengawasi (</a:t>
            </a:r>
            <a:r>
              <a:rPr altLang="en-US" b="1" dirty="0" i="1" lang="en-US" smtClean="0"/>
              <a:t>supervising</a:t>
            </a:r>
            <a:r>
              <a:rPr altLang="en-US" b="1" dirty="0" lang="id-ID" smtClean="0"/>
              <a:t>)</a:t>
            </a:r>
            <a:r>
              <a:rPr altLang="en-US" b="1" dirty="0" lang="en-US" smtClean="0"/>
              <a:t> </a:t>
            </a:r>
            <a:r>
              <a:rPr altLang="en-US" b="1" dirty="0" lang="id-ID" smtClean="0"/>
              <a:t>penggunaan sumber daya organisasi yang sifatnya sangat terbatas dalam rangka mencapai tujuan</a:t>
            </a:r>
            <a:r>
              <a:rPr altLang="en-US" b="1" dirty="0" lang="en-US" smtClean="0"/>
              <a:t>.</a:t>
            </a:r>
          </a:p>
          <a:p>
            <a:endParaRPr dirty="0"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Pencapaian Kinerja Optimal</a:t>
            </a:r>
            <a:endParaRPr dirty="0" lang="id-ID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indent="-338138" marL="404813">
              <a:tabLst>
                <a:tab algn="l" pos="973138"/>
              </a:tabLst>
            </a:pPr>
            <a:r>
              <a:rPr altLang="en-US" b="1" dirty="0" lang="en-US" err="1" smtClean="0"/>
              <a:t>Organi</a:t>
            </a:r>
            <a:r>
              <a:rPr altLang="en-US" b="1" dirty="0" lang="id-ID" smtClean="0"/>
              <a:t>sasi harus mampu memberikan yang terbaik atas produk (</a:t>
            </a:r>
            <a:r>
              <a:rPr altLang="en-US" b="1" dirty="0" i="1" lang="en-US" smtClean="0"/>
              <a:t>good </a:t>
            </a:r>
            <a:r>
              <a:rPr altLang="en-US" b="1" dirty="0" i="1" lang="id-ID" smtClean="0"/>
              <a:t>&amp;</a:t>
            </a:r>
            <a:r>
              <a:rPr altLang="en-US" b="1" dirty="0" i="1" lang="en-US" smtClean="0"/>
              <a:t> service</a:t>
            </a:r>
            <a:r>
              <a:rPr altLang="en-US" b="1" dirty="0" lang="id-ID" smtClean="0"/>
              <a:t>)</a:t>
            </a:r>
            <a:r>
              <a:rPr altLang="en-US" b="1" dirty="0" lang="en-US" smtClean="0"/>
              <a:t> </a:t>
            </a:r>
            <a:r>
              <a:rPr altLang="en-US" b="1" dirty="0" lang="id-ID" smtClean="0"/>
              <a:t>yang dibutuhkan masyarakat</a:t>
            </a:r>
            <a:r>
              <a:rPr altLang="en-US" b="1" dirty="0" lang="en-US" smtClean="0"/>
              <a:t>.</a:t>
            </a:r>
            <a:endParaRPr altLang="en-US" dirty="0" lang="en-US"/>
          </a:p>
          <a:p>
            <a:pPr indent="-406400" lvl="1" marL="973138">
              <a:spcAft>
                <a:spcPct val="25000"/>
              </a:spcAft>
              <a:buSzPct val="75000"/>
              <a:tabLst>
                <a:tab algn="l" pos="973138"/>
              </a:tabLst>
            </a:pPr>
            <a:r>
              <a:rPr altLang="en-US" dirty="0" sz="3200" lang="id-ID" smtClean="0"/>
              <a:t>Pemerintah berusaha memberikan pelayanan terbaik bagi masyarakat di segala bidang kehidupan: pendidikan, kesehatan, ekonomi, hukum, dan sebagainya</a:t>
            </a:r>
            <a:r>
              <a:rPr altLang="en-US" dirty="0" sz="3200" lang="en-US" smtClean="0"/>
              <a:t>. </a:t>
            </a:r>
          </a:p>
          <a:p>
            <a:pPr indent="-406400" lvl="1" marL="973138">
              <a:lnSpc>
                <a:spcPct val="80000"/>
              </a:lnSpc>
              <a:spcAft>
                <a:spcPct val="30000"/>
              </a:spcAft>
              <a:buSzPct val="75000"/>
              <a:tabLst>
                <a:tab algn="l" pos="973138"/>
              </a:tabLst>
            </a:pPr>
            <a:r>
              <a:rPr altLang="en-US" dirty="0" sz="3200" lang="id-ID" smtClean="0"/>
              <a:t>Para dokter, perawat, dan petugas layanan keseharan berupaya memberikan yang terbaik untuk penyembuhan pasien</a:t>
            </a:r>
            <a:r>
              <a:rPr altLang="en-US" dirty="0" sz="3200" lang="en-US" smtClean="0"/>
              <a:t>.</a:t>
            </a:r>
          </a:p>
          <a:p>
            <a:pPr indent="-406400" lvl="1" marL="973138">
              <a:lnSpc>
                <a:spcPct val="80000"/>
              </a:lnSpc>
              <a:buSzPct val="75000"/>
              <a:tabLst>
                <a:tab algn="l" pos="973138"/>
              </a:tabLst>
            </a:pPr>
            <a:r>
              <a:rPr altLang="en-US" dirty="0" sz="3200" lang="id-ID" smtClean="0"/>
              <a:t>Perusahaan penerbangan memberikan layanan terbaik sehingga penumpang merasa nyaman dan aman</a:t>
            </a:r>
            <a:r>
              <a:rPr altLang="en-US" dirty="0" sz="3200" lang="en-US" smtClean="0"/>
              <a:t>.</a:t>
            </a:r>
            <a:endParaRPr altLang="en-US" dirty="0" lang="en-US" smtClean="0"/>
          </a:p>
          <a:p>
            <a:endParaRPr dirty="0"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Kinerja Organisasi</a:t>
            </a:r>
            <a:endParaRPr dirty="0" lang="id-ID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778" lnSpcReduction="20000"/>
          </a:bodyPr>
          <a:p>
            <a:pPr>
              <a:lnSpc>
                <a:spcPct val="90000"/>
              </a:lnSpc>
            </a:pPr>
            <a:r>
              <a:rPr altLang="en-US" dirty="0" lang="id-ID" smtClean="0"/>
              <a:t>Efisiensi dan efektifitas merupakan ukuran umum pencapaian kinerja organisasi</a:t>
            </a:r>
          </a:p>
          <a:p>
            <a:pPr>
              <a:lnSpc>
                <a:spcPct val="90000"/>
              </a:lnSpc>
            </a:pPr>
            <a:r>
              <a:rPr altLang="en-US" dirty="0" lang="id-ID" smtClean="0"/>
              <a:t>Berkaitan dengan penggunaan sumber daya dan pencapaian tujuan</a:t>
            </a:r>
            <a:r>
              <a:rPr altLang="en-US" dirty="0" lang="en-US" smtClean="0"/>
              <a:t>.</a:t>
            </a:r>
            <a:endParaRPr altLang="en-US" dirty="0" lang="id-ID" smtClean="0"/>
          </a:p>
          <a:p>
            <a:pPr lvl="1">
              <a:lnSpc>
                <a:spcPct val="80000"/>
              </a:lnSpc>
              <a:buSzPct val="75000"/>
            </a:pPr>
            <a:r>
              <a:rPr altLang="en-US" b="1" dirty="0" sz="2900" lang="id-ID" smtClean="0"/>
              <a:t>Efisien (</a:t>
            </a:r>
            <a:r>
              <a:rPr altLang="en-US" b="1" dirty="0" sz="2900" i="1" lang="en-US" smtClean="0"/>
              <a:t>Efficiency</a:t>
            </a:r>
            <a:r>
              <a:rPr altLang="en-US" b="1" dirty="0" sz="2900" lang="id-ID" smtClean="0"/>
              <a:t>)</a:t>
            </a:r>
            <a:r>
              <a:rPr altLang="en-US" b="1" dirty="0" sz="2900" lang="en-US" smtClean="0"/>
              <a:t>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120000"/>
              </a:lnSpc>
              <a:buSzPct val="75000"/>
            </a:pPr>
            <a:r>
              <a:rPr altLang="en-US" dirty="0" sz="2500" lang="id-ID" smtClean="0"/>
              <a:t>Suatu ukuran yang menunjukkan seberapa “hemat” sumber daya yang digunakan untuk mencapai tujuan </a:t>
            </a:r>
            <a:r>
              <a:rPr altLang="en-US" dirty="0" sz="2500" lang="id-ID" smtClean="0">
                <a:sym typeface="Wingdings" pitchFamily="2" charset="2"/>
              </a:rPr>
              <a:t> umumnya dilakukan minimalisasi penggunaan sumber daya untuk mencapai tujuan yang sama</a:t>
            </a:r>
            <a:r>
              <a:rPr altLang="en-US" dirty="0" sz="2500" lang="en-US" smtClean="0"/>
              <a:t>.</a:t>
            </a:r>
            <a:endParaRPr altLang="en-US" dirty="0" sz="2800" lang="en-US" smtClean="0"/>
          </a:p>
          <a:p>
            <a:pPr lvl="1">
              <a:lnSpc>
                <a:spcPct val="80000"/>
              </a:lnSpc>
              <a:buSzPct val="75000"/>
            </a:pPr>
            <a:r>
              <a:rPr altLang="en-US" b="1" dirty="0" sz="2900" lang="id-ID" smtClean="0"/>
              <a:t>Efektifitas (</a:t>
            </a:r>
            <a:r>
              <a:rPr altLang="en-US" b="1" dirty="0" sz="2900" i="1" lang="en-US" smtClean="0"/>
              <a:t>Effectiveness</a:t>
            </a:r>
            <a:r>
              <a:rPr altLang="en-US" b="1" dirty="0" sz="2900" lang="id-ID" smtClean="0"/>
              <a:t>)</a:t>
            </a:r>
            <a:r>
              <a:rPr altLang="en-US" b="1" dirty="0" sz="2900" lang="en-US" smtClean="0"/>
              <a:t>:</a:t>
            </a:r>
            <a:r>
              <a:rPr altLang="en-US" dirty="0" sz="2900" lang="en-US" smtClean="0"/>
              <a:t> </a:t>
            </a:r>
            <a:endParaRPr altLang="en-US" dirty="0" sz="2900" lang="id-ID" smtClean="0"/>
          </a:p>
          <a:p>
            <a:pPr lvl="2">
              <a:lnSpc>
                <a:spcPct val="120000"/>
              </a:lnSpc>
              <a:buSzPct val="75000"/>
            </a:pPr>
            <a:r>
              <a:rPr altLang="en-US" dirty="0" sz="2500" lang="id-ID" smtClean="0"/>
              <a:t>Suatu ukuran ketepatan (</a:t>
            </a:r>
            <a:r>
              <a:rPr altLang="en-US" dirty="0" sz="2500" i="1" lang="en-US" smtClean="0"/>
              <a:t>appropriateness</a:t>
            </a:r>
            <a:r>
              <a:rPr altLang="en-US" dirty="0" sz="2500" lang="id-ID" smtClean="0"/>
              <a:t>)</a:t>
            </a:r>
            <a:r>
              <a:rPr altLang="en-US" dirty="0" sz="2500" i="1" lang="id-ID" smtClean="0"/>
              <a:t> </a:t>
            </a:r>
            <a:r>
              <a:rPr altLang="en-US" dirty="0" sz="2500" lang="id-ID" smtClean="0"/>
              <a:t>dari tujuan yang ditentukan (apakah tujuan tersebut tepat?), dan tingkat (</a:t>
            </a:r>
            <a:r>
              <a:rPr altLang="en-US" dirty="0" sz="2500" i="1" lang="en-US" smtClean="0"/>
              <a:t>degree</a:t>
            </a:r>
            <a:r>
              <a:rPr altLang="en-US" dirty="0" sz="2500" lang="id-ID" smtClean="0"/>
              <a:t>) pencapaian tujuan tersebut (minimal, maksimal, optimal) </a:t>
            </a:r>
            <a:r>
              <a:rPr altLang="en-US" dirty="0" sz="2500" lang="id-ID" smtClean="0">
                <a:sym typeface="Wingdings" pitchFamily="2" charset="2"/>
              </a:rPr>
              <a:t> organisasi dikatakan efektif jika manajer memilih/menentukan tujuan yang benar dan mampu mencapainya.</a:t>
            </a:r>
            <a:endParaRPr dirty="0" lang="id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Fungsi-fungsi Manajerial</a:t>
            </a:r>
            <a:endParaRPr dirty="0" lang="id-ID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90000"/>
              </a:lnSpc>
            </a:pPr>
            <a:r>
              <a:rPr altLang="en-US" dirty="0" lang="en-US"/>
              <a:t>Henri </a:t>
            </a:r>
            <a:r>
              <a:rPr altLang="en-US" dirty="0" lang="en-US" err="1"/>
              <a:t>Fayol</a:t>
            </a:r>
            <a:r>
              <a:rPr altLang="en-US" dirty="0" lang="en-US"/>
              <a:t> </a:t>
            </a:r>
            <a:r>
              <a:rPr altLang="en-US" dirty="0" lang="id-ID" smtClean="0"/>
              <a:t>pertama kali menguraikan adanya 4 (empat) fungsi manajerial.</a:t>
            </a:r>
          </a:p>
          <a:p>
            <a:pPr>
              <a:lnSpc>
                <a:spcPct val="90000"/>
              </a:lnSpc>
            </a:pPr>
            <a:r>
              <a:rPr altLang="en-US" dirty="0" lang="id-ID" smtClean="0"/>
              <a:t>Fayol adalah </a:t>
            </a:r>
            <a:r>
              <a:rPr altLang="en-US" dirty="0" lang="en-US" smtClean="0"/>
              <a:t>CEO </a:t>
            </a:r>
            <a:r>
              <a:rPr altLang="en-US" dirty="0" lang="id-ID" smtClean="0"/>
              <a:t>sebuah perusahaan besar pertambangan pada akhir </a:t>
            </a:r>
            <a:r>
              <a:rPr altLang="en-US" dirty="0" lang="en-US" smtClean="0"/>
              <a:t>1800</a:t>
            </a:r>
            <a:r>
              <a:rPr altLang="en-US" dirty="0" lang="id-ID" smtClean="0"/>
              <a:t>-an</a:t>
            </a:r>
            <a:r>
              <a:rPr altLang="en-US" dirty="0" lang="en-US" smtClean="0"/>
              <a:t>. </a:t>
            </a:r>
            <a:endParaRPr altLang="en-US" dirty="0" lang="en-US"/>
          </a:p>
          <a:p>
            <a:pPr>
              <a:lnSpc>
                <a:spcPct val="90000"/>
              </a:lnSpc>
            </a:pPr>
            <a:r>
              <a:rPr altLang="en-US" dirty="0" lang="id-ID" smtClean="0"/>
              <a:t>Manajer pada semua tingkat/level melaksanakan semua fungsi:</a:t>
            </a:r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Perencaan (</a:t>
            </a:r>
            <a:r>
              <a:rPr altLang="en-US" dirty="0" i="1" lang="id-ID" smtClean="0"/>
              <a:t>planning</a:t>
            </a:r>
            <a:r>
              <a:rPr altLang="en-US" dirty="0" lang="id-ID" smtClean="0"/>
              <a:t>)	</a:t>
            </a:r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Pengorganisasian (</a:t>
            </a:r>
            <a:r>
              <a:rPr altLang="en-US" dirty="0" i="1" lang="id-ID" smtClean="0"/>
              <a:t>organizing</a:t>
            </a:r>
            <a:r>
              <a:rPr altLang="en-US" dirty="0" lang="id-ID" smtClean="0"/>
              <a:t>)</a:t>
            </a:r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Pengarahan (</a:t>
            </a:r>
            <a:r>
              <a:rPr altLang="en-US" dirty="0" i="1" lang="id-ID" smtClean="0"/>
              <a:t>leading/comanding</a:t>
            </a:r>
            <a:r>
              <a:rPr altLang="en-US" dirty="0" lang="id-ID" smtClean="0"/>
              <a:t>)</a:t>
            </a:r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Pengkoordinasian (</a:t>
            </a:r>
            <a:r>
              <a:rPr altLang="en-US" dirty="0" i="1" lang="id-ID" smtClean="0"/>
              <a:t>coordinating</a:t>
            </a:r>
            <a:r>
              <a:rPr altLang="en-US" dirty="0" lang="id-ID" smtClean="0"/>
              <a:t>)</a:t>
            </a:r>
            <a:endParaRPr altLang="en-US" dirty="0" lang="id-ID" smtClean="0"/>
          </a:p>
          <a:p>
            <a:pPr lvl="1">
              <a:lnSpc>
                <a:spcPct val="90000"/>
              </a:lnSpc>
            </a:pPr>
            <a:r>
              <a:rPr altLang="en-US" dirty="0" lang="id-ID" smtClean="0"/>
              <a:t>Pengendalian (</a:t>
            </a:r>
            <a:r>
              <a:rPr altLang="en-US" dirty="0" i="1" lang="id-ID" smtClean="0"/>
              <a:t>controlling</a:t>
            </a:r>
            <a:r>
              <a:rPr altLang="en-US" dirty="0" lang="id-ID" smtClean="0"/>
              <a:t>)	</a:t>
            </a:r>
            <a:endParaRPr altLang="en-US" dirty="0" lang="en-US"/>
          </a:p>
          <a:p>
            <a:pPr indent="101600" lvl="1">
              <a:lnSpc>
                <a:spcPct val="90000"/>
              </a:lnSpc>
              <a:buFont typeface="Wingdings" pitchFamily="2" charset="2"/>
              <a:buNone/>
            </a:pPr>
            <a:endParaRPr altLang="en-US" dirty="0" sz="2900" lang="en-US" smtClean="0">
              <a:solidFill>
                <a:srgbClr val="790015"/>
              </a:solidFill>
            </a:endParaRPr>
          </a:p>
          <a:p>
            <a:endParaRPr dirty="0"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Hubungan 4 Fungsi Manajemen</a:t>
            </a:r>
            <a:endParaRPr dirty="0" lang="id-ID"/>
          </a:p>
        </p:txBody>
      </p:sp>
      <p:sp>
        <p:nvSpPr>
          <p:cNvPr id="1048633" name="AutoShape 6"/>
          <p:cNvSpPr>
            <a:spLocks noGrp="1" noChangeArrowheads="1"/>
          </p:cNvSpPr>
          <p:nvPr>
            <p:ph idx="1"/>
          </p:nvPr>
        </p:nvSpPr>
        <p:spPr bwMode="auto">
          <a:xfrm>
            <a:off x="3071802" y="1285860"/>
            <a:ext cx="308437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anchor="ctr" wrap="none">
            <a:normAutofit/>
          </a:bodyPr>
          <a:p>
            <a:pPr>
              <a:buNone/>
            </a:pPr>
            <a:r>
              <a:rPr dirty="0" lang="id-ID" smtClean="0"/>
              <a:t>Perencanaan:</a:t>
            </a:r>
          </a:p>
          <a:p>
            <a:pPr algn="ctr">
              <a:buNone/>
            </a:pPr>
            <a:r>
              <a:rPr dirty="0" sz="2000" lang="id-ID" smtClean="0"/>
              <a:t>Penetapan  Tujuan </a:t>
            </a:r>
            <a:endParaRPr dirty="0" sz="2000" lang="id-ID"/>
          </a:p>
        </p:txBody>
      </p:sp>
      <p:sp>
        <p:nvSpPr>
          <p:cNvPr id="1048634" name="AutoShape 6"/>
          <p:cNvSpPr txBox="1">
            <a:spLocks noChangeArrowheads="1"/>
          </p:cNvSpPr>
          <p:nvPr/>
        </p:nvSpPr>
        <p:spPr bwMode="auto">
          <a:xfrm>
            <a:off x="323528" y="2857496"/>
            <a:ext cx="2952328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anchor="ctr" bIns="45720" lIns="91440" rIns="91440" rtlCol="0" tIns="45720" vert="horz" wrap="none">
            <a:normAutofit/>
          </a:bodyPr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28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Pengendalian:</a:t>
            </a:r>
          </a:p>
          <a:p>
            <a:pPr algn="ctr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20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Monitor &amp; Pengukuran</a:t>
            </a:r>
          </a:p>
        </p:txBody>
      </p:sp>
      <p:sp>
        <p:nvSpPr>
          <p:cNvPr id="1048635" name="AutoShape 6"/>
          <p:cNvSpPr txBox="1">
            <a:spLocks noChangeArrowheads="1"/>
          </p:cNvSpPr>
          <p:nvPr/>
        </p:nvSpPr>
        <p:spPr bwMode="auto">
          <a:xfrm>
            <a:off x="5572132" y="2857496"/>
            <a:ext cx="310432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anchor="ctr" bIns="45720" lIns="91440" rIns="91440" rtlCol="0" tIns="45720" vert="horz" wrap="none">
            <a:normAutofit/>
          </a:bodyPr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24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Pengorganisasian:</a:t>
            </a:r>
          </a:p>
          <a:p>
            <a:pPr algn="ctr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20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Penetapan  Tujuan </a:t>
            </a:r>
          </a:p>
        </p:txBody>
      </p:sp>
      <p:sp>
        <p:nvSpPr>
          <p:cNvPr id="1048636" name="AutoShape 6"/>
          <p:cNvSpPr txBox="1">
            <a:spLocks noChangeArrowheads="1"/>
          </p:cNvSpPr>
          <p:nvPr/>
        </p:nvSpPr>
        <p:spPr bwMode="auto">
          <a:xfrm>
            <a:off x="3071802" y="4357694"/>
            <a:ext cx="3084374" cy="1268403"/>
          </a:xfrm>
          <a:prstGeom prst="roundRect">
            <a:avLst>
              <a:gd name="adj" fmla="val 18764"/>
            </a:avLst>
          </a:prstGeom>
          <a:solidFill>
            <a:schemeClr val="bg1"/>
          </a:solidFill>
          <a:ln w="12700">
            <a:solidFill>
              <a:srgbClr val="081D58"/>
            </a:solidFill>
            <a:round/>
            <a:headEnd/>
            <a:tailEnd/>
          </a:ln>
          <a:effectLst/>
        </p:spPr>
        <p:txBody>
          <a:bodyPr anchor="ctr" bIns="45720" lIns="91440" rIns="91440" rtlCol="0" tIns="45720" vert="horz" wrap="none">
            <a:normAutofit/>
          </a:bodyPr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32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Pengarahan:</a:t>
            </a:r>
          </a:p>
          <a:p>
            <a:pPr algn="ctr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baseline="0" b="0" cap="none" dirty="0" sz="2000" i="0" kern="1200" kumimoji="0" lang="id-ID" noProof="0" normalizeH="0" spc="0" strike="noStrike" u="none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Koordinasi</a:t>
            </a:r>
          </a:p>
        </p:txBody>
      </p:sp>
      <p:cxnSp>
        <p:nvCxnSpPr>
          <p:cNvPr id="3145728" name="Straight Connector 9"/>
          <p:cNvCxnSpPr>
            <a:cxnSpLocks/>
            <a:stCxn id="1048634" idx="0"/>
          </p:cNvCxnSpPr>
          <p:nvPr/>
        </p:nvCxnSpPr>
        <p:spPr>
          <a:xfrm flipH="1" flipV="1">
            <a:off x="1786712" y="1929596"/>
            <a:ext cx="12980" cy="92790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1"/>
          <p:cNvCxnSpPr>
            <a:cxnSpLocks/>
            <a:stCxn id="1048633" idx="1"/>
          </p:cNvCxnSpPr>
          <p:nvPr/>
        </p:nvCxnSpPr>
        <p:spPr>
          <a:xfrm flipH="1">
            <a:off x="1785918" y="1920062"/>
            <a:ext cx="1285884" cy="874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3"/>
          <p:cNvCxnSpPr>
            <a:cxnSpLocks/>
          </p:cNvCxnSpPr>
          <p:nvPr/>
        </p:nvCxnSpPr>
        <p:spPr>
          <a:xfrm rot="5400000" flipH="1" flipV="1">
            <a:off x="6323025" y="2392355"/>
            <a:ext cx="928694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4"/>
          <p:cNvCxnSpPr>
            <a:cxnSpLocks/>
            <a:endCxn id="1048633" idx="3"/>
          </p:cNvCxnSpPr>
          <p:nvPr/>
        </p:nvCxnSpPr>
        <p:spPr>
          <a:xfrm flipH="1" flipV="1">
            <a:off x="6156176" y="1920062"/>
            <a:ext cx="630402" cy="874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5"/>
          <p:cNvCxnSpPr>
            <a:cxnSpLocks/>
          </p:cNvCxnSpPr>
          <p:nvPr/>
        </p:nvCxnSpPr>
        <p:spPr>
          <a:xfrm rot="10800000" flipV="1">
            <a:off x="1785919" y="5000636"/>
            <a:ext cx="1285884" cy="874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16"/>
          <p:cNvCxnSpPr>
            <a:cxnSpLocks/>
          </p:cNvCxnSpPr>
          <p:nvPr/>
        </p:nvCxnSpPr>
        <p:spPr>
          <a:xfrm rot="5400000" flipH="1" flipV="1">
            <a:off x="1322365" y="4606933"/>
            <a:ext cx="928694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7"/>
          <p:cNvCxnSpPr>
            <a:cxnSpLocks/>
          </p:cNvCxnSpPr>
          <p:nvPr/>
        </p:nvCxnSpPr>
        <p:spPr>
          <a:xfrm flipH="1">
            <a:off x="6156176" y="5063334"/>
            <a:ext cx="630402" cy="2185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rot="5400000" flipH="1" flipV="1">
            <a:off x="6323025" y="4606933"/>
            <a:ext cx="928694" cy="1588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PERENCANAAN</a:t>
            </a:r>
            <a:endParaRPr dirty="0" lang="id-ID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p>
            <a:pPr indent="52388" marL="174625">
              <a:lnSpc>
                <a:spcPct val="90000"/>
              </a:lnSpc>
              <a:tabLst>
                <a:tab algn="l" pos="287338"/>
              </a:tabLst>
            </a:pPr>
            <a:r>
              <a:rPr altLang="en-US" dirty="0" lang="id-ID" smtClean="0"/>
              <a:t> Perencanaan merupakan proses yang dilakukan  manajer untuk mengidentifikasi dan menentukan tujuan yang tepat (</a:t>
            </a:r>
            <a:r>
              <a:rPr altLang="en-US" dirty="0" i="1" lang="en-US" smtClean="0"/>
              <a:t>appropriate goals</a:t>
            </a:r>
            <a:r>
              <a:rPr altLang="en-US" dirty="0" lang="id-ID" smtClean="0"/>
              <a:t>) dan sejumlah tindakan (</a:t>
            </a:r>
            <a:r>
              <a:rPr altLang="en-US" dirty="0" i="1" lang="en-US" smtClean="0"/>
              <a:t>courses </a:t>
            </a:r>
            <a:r>
              <a:rPr altLang="en-US" dirty="0" i="1" lang="en-US"/>
              <a:t>of </a:t>
            </a:r>
            <a:r>
              <a:rPr altLang="en-US" dirty="0" i="1" lang="en-US" smtClean="0"/>
              <a:t>action</a:t>
            </a:r>
            <a:r>
              <a:rPr altLang="en-US" dirty="0" lang="id-ID" smtClean="0"/>
              <a:t>).</a:t>
            </a:r>
          </a:p>
          <a:p>
            <a:pPr indent="52388" marL="174625">
              <a:lnSpc>
                <a:spcPct val="90000"/>
              </a:lnSpc>
              <a:tabLst>
                <a:tab algn="l" pos="287338"/>
              </a:tabLst>
            </a:pPr>
            <a:r>
              <a:rPr altLang="en-US" b="1" dirty="0" sz="2800" lang="id-ID" smtClean="0"/>
              <a:t> </a:t>
            </a:r>
            <a:r>
              <a:rPr altLang="en-US" b="1" dirty="0" sz="2800" lang="en-US" smtClean="0"/>
              <a:t>3 </a:t>
            </a:r>
            <a:r>
              <a:rPr altLang="en-US" b="1" dirty="0" sz="2800" lang="id-ID" smtClean="0"/>
              <a:t>tahapan utama dalam perecanaan:</a:t>
            </a:r>
          </a:p>
          <a:p>
            <a:pPr indent="-506413" lvl="1" marL="973138">
              <a:lnSpc>
                <a:spcPct val="90000"/>
              </a:lnSpc>
              <a:buFont typeface="Wingdings" pitchFamily="2" charset="2"/>
              <a:buNone/>
              <a:tabLst>
                <a:tab algn="l" pos="287338"/>
              </a:tabLst>
            </a:pPr>
            <a:endParaRPr altLang="en-US" dirty="0" lang="id-ID" smtClean="0"/>
          </a:p>
          <a:p>
            <a:pPr indent="-506413" lvl="1" marL="973138">
              <a:lnSpc>
                <a:spcPct val="90000"/>
              </a:lnSpc>
              <a:buFont typeface="Wingdings" pitchFamily="2" charset="2"/>
              <a:buNone/>
              <a:tabLst>
                <a:tab algn="l" pos="287338"/>
              </a:tabLst>
            </a:pPr>
            <a:r>
              <a:rPr altLang="en-US" dirty="0" lang="en-US" smtClean="0"/>
              <a:t>		1. </a:t>
            </a:r>
            <a:r>
              <a:rPr altLang="en-US" dirty="0" lang="id-ID" smtClean="0"/>
              <a:t>Tujuan apa yang harus dicapai?</a:t>
            </a:r>
            <a:endParaRPr altLang="en-US" dirty="0" lang="en-US" smtClean="0"/>
          </a:p>
          <a:p>
            <a:pPr indent="-506413" lvl="1" marL="973138">
              <a:lnSpc>
                <a:spcPct val="90000"/>
              </a:lnSpc>
              <a:buFont typeface="Wingdings" pitchFamily="2" charset="2"/>
              <a:buNone/>
              <a:tabLst>
                <a:tab algn="l" pos="287338"/>
              </a:tabLst>
            </a:pPr>
            <a:r>
              <a:rPr altLang="en-US" dirty="0" lang="en-US" smtClean="0"/>
              <a:t>		2. </a:t>
            </a:r>
            <a:r>
              <a:rPr altLang="en-US" dirty="0" lang="id-ID" smtClean="0"/>
              <a:t>Bagaimana tujuan dapat dicapai</a:t>
            </a:r>
            <a:r>
              <a:rPr altLang="en-US" dirty="0" lang="en-US" smtClean="0"/>
              <a:t>?</a:t>
            </a:r>
          </a:p>
          <a:p>
            <a:pPr indent="-506413" lvl="1" marL="973138">
              <a:lnSpc>
                <a:spcPct val="90000"/>
              </a:lnSpc>
              <a:spcAft>
                <a:spcPct val="40000"/>
              </a:spcAft>
              <a:buFont typeface="Wingdings" pitchFamily="2" charset="2"/>
              <a:buNone/>
              <a:tabLst>
                <a:tab algn="l" pos="287338"/>
              </a:tabLst>
            </a:pPr>
            <a:r>
              <a:rPr altLang="en-US" dirty="0" lang="en-US" smtClean="0"/>
              <a:t>		3. </a:t>
            </a:r>
            <a:r>
              <a:rPr altLang="en-US" dirty="0" lang="id-ID" smtClean="0"/>
              <a:t>Bagaimana alokasi sumberdaya?</a:t>
            </a:r>
          </a:p>
          <a:p>
            <a:pPr indent="-506413" lvl="1" marL="973138">
              <a:lnSpc>
                <a:spcPct val="90000"/>
              </a:lnSpc>
              <a:spcAft>
                <a:spcPct val="40000"/>
              </a:spcAft>
              <a:buNone/>
              <a:tabLst>
                <a:tab algn="l" pos="287338"/>
              </a:tabLst>
            </a:pPr>
            <a:r>
              <a:rPr altLang="en-US" b="1" dirty="0" sz="2900" lang="id-ID" smtClean="0"/>
              <a:t>Fungsi perencanaan menentukan seberapa efektif dan efisien organisasi serta strategi yang dipilih</a:t>
            </a:r>
            <a:r>
              <a:rPr altLang="en-US" b="1" dirty="0" sz="2900" lang="en-US" smtClean="0"/>
              <a:t>.</a:t>
            </a:r>
            <a:endParaRPr altLang="en-US"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lastClr="000000" val="windowText"/>
      </a:dk1>
      <a:lt1>
        <a:sysClr lastClr="FFFFFF" val="window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dir="tl" rig="glow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dir="t" rig="glow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KONSEP DASAR MANAJEMEN</dc:title>
  <dc:creator>CMcomp</dc:creator>
  <cp:lastModifiedBy>EDO RUSLI</cp:lastModifiedBy>
  <dcterms:created xsi:type="dcterms:W3CDTF">2013-02-20T14:44:40Z</dcterms:created>
  <dcterms:modified xsi:type="dcterms:W3CDTF">2020-04-14T03:29:15Z</dcterms:modified>
</cp:coreProperties>
</file>