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945675"/>
  <p:embeddedFontLst>
    <p:embeddedFont>
      <p:font typeface="Book Antiqu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4" roundtripDataSignature="AMtx7mg/7PnrSQB0ATsKGskxFt7qnQWx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ookAntiqua-bold.fntdata"/><Relationship Id="rId30" Type="http://schemas.openxmlformats.org/officeDocument/2006/relationships/font" Target="fonts/BookAntiqua-regular.fntdata"/><Relationship Id="rId11" Type="http://schemas.openxmlformats.org/officeDocument/2006/relationships/slide" Target="slides/slide6.xml"/><Relationship Id="rId33" Type="http://schemas.openxmlformats.org/officeDocument/2006/relationships/font" Target="fonts/BookAntiqua-boldItalic.fntdata"/><Relationship Id="rId10" Type="http://schemas.openxmlformats.org/officeDocument/2006/relationships/slide" Target="slides/slide5.xml"/><Relationship Id="rId32" Type="http://schemas.openxmlformats.org/officeDocument/2006/relationships/font" Target="fonts/BookAntiqu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724175"/>
            <a:ext cx="5486400" cy="447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745925"/>
            <a:ext cx="4572225" cy="372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type="ctrTitle"/>
          </p:nvPr>
        </p:nvSpPr>
        <p:spPr>
          <a:xfrm>
            <a:off x="493776" y="3776472"/>
            <a:ext cx="719632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  <a:defRPr sz="48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6"/>
          <p:cNvSpPr txBox="1"/>
          <p:nvPr>
            <p:ph idx="1" type="subTitle"/>
          </p:nvPr>
        </p:nvSpPr>
        <p:spPr>
          <a:xfrm>
            <a:off x="493776" y="5257800"/>
            <a:ext cx="7196328" cy="987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sz="18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1" type="ftr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5"/>
          <p:cNvSpPr txBox="1"/>
          <p:nvPr>
            <p:ph type="title"/>
          </p:nvPr>
        </p:nvSpPr>
        <p:spPr>
          <a:xfrm>
            <a:off x="765175" y="4267200"/>
            <a:ext cx="7612063" cy="1100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 Antiqua"/>
              <a:buNone/>
              <a:defRPr b="0"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5"/>
          <p:cNvSpPr/>
          <p:nvPr>
            <p:ph idx="2" type="pic"/>
          </p:nvPr>
        </p:nvSpPr>
        <p:spPr>
          <a:xfrm rot="-185960">
            <a:off x="1779080" y="450465"/>
            <a:ext cx="5486400" cy="3626214"/>
          </a:xfrm>
          <a:prstGeom prst="rect">
            <a:avLst/>
          </a:prstGeom>
          <a:solidFill>
            <a:srgbClr val="ECECEC"/>
          </a:solidFill>
          <a:ln cap="sq" cmpd="sng" w="38100">
            <a:solidFill>
              <a:srgbClr val="FDFDF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sx="101000" rotWithShape="0" algn="t" dir="5400000" dist="25400" sy="1010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9" name="Google Shape;69;p35"/>
          <p:cNvSpPr txBox="1"/>
          <p:nvPr>
            <p:ph idx="1" type="body"/>
          </p:nvPr>
        </p:nvSpPr>
        <p:spPr>
          <a:xfrm>
            <a:off x="765175" y="5443538"/>
            <a:ext cx="7612063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35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1" type="ftr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2" type="sldNum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 Pictures with Caption">
  <p:cSld name="2 Pictures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6"/>
          <p:cNvSpPr txBox="1"/>
          <p:nvPr>
            <p:ph type="title"/>
          </p:nvPr>
        </p:nvSpPr>
        <p:spPr>
          <a:xfrm>
            <a:off x="608946" y="381000"/>
            <a:ext cx="3250360" cy="1631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ook Antiqua"/>
              <a:buNone/>
              <a:defRPr b="0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" type="body"/>
          </p:nvPr>
        </p:nvSpPr>
        <p:spPr>
          <a:xfrm>
            <a:off x="608946" y="2084389"/>
            <a:ext cx="3250360" cy="3935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36"/>
          <p:cNvSpPr txBox="1"/>
          <p:nvPr>
            <p:ph idx="10" type="dt"/>
          </p:nvPr>
        </p:nvSpPr>
        <p:spPr>
          <a:xfrm>
            <a:off x="4495800" y="6356350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1" type="ftr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2" type="sldNum"/>
          </p:nvPr>
        </p:nvSpPr>
        <p:spPr>
          <a:xfrm>
            <a:off x="1967426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sp>
        <p:nvSpPr>
          <p:cNvPr id="79" name="Google Shape;79;p36"/>
          <p:cNvSpPr/>
          <p:nvPr>
            <p:ph idx="2" type="pic"/>
          </p:nvPr>
        </p:nvSpPr>
        <p:spPr>
          <a:xfrm rot="307655">
            <a:off x="4082874" y="3187732"/>
            <a:ext cx="4141140" cy="2881378"/>
          </a:xfrm>
          <a:prstGeom prst="rect">
            <a:avLst/>
          </a:prstGeom>
          <a:solidFill>
            <a:srgbClr val="ECECEC"/>
          </a:solidFill>
          <a:ln cap="sq" cmpd="sng" w="38100">
            <a:solidFill>
              <a:srgbClr val="FDFDF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sx="101000" rotWithShape="0" algn="t" dir="7200000" dist="25400" sy="1010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0" name="Google Shape;80;p36"/>
          <p:cNvSpPr/>
          <p:nvPr>
            <p:ph idx="3" type="pic"/>
          </p:nvPr>
        </p:nvSpPr>
        <p:spPr>
          <a:xfrm rot="-185248">
            <a:off x="4623469" y="338031"/>
            <a:ext cx="4141140" cy="2881378"/>
          </a:xfrm>
          <a:prstGeom prst="rect">
            <a:avLst/>
          </a:prstGeom>
          <a:solidFill>
            <a:srgbClr val="ECECEC"/>
          </a:solidFill>
          <a:ln cap="sq" cmpd="sng" w="38100">
            <a:solidFill>
              <a:srgbClr val="FDFDF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sx="101000" rotWithShape="0" algn="t" dir="5400000" dist="25400" sy="1010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7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" type="body"/>
          </p:nvPr>
        </p:nvSpPr>
        <p:spPr>
          <a:xfrm rot="5400000">
            <a:off x="2480190" y="355831"/>
            <a:ext cx="4182035" cy="7612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9pPr>
          </a:lstStyle>
          <a:p/>
        </p:txBody>
      </p:sp>
      <p:sp>
        <p:nvSpPr>
          <p:cNvPr id="84" name="Google Shape;84;p37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1" type="ftr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7"/>
          <p:cNvSpPr txBox="1"/>
          <p:nvPr>
            <p:ph idx="12" type="sldNum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8"/>
          <p:cNvSpPr txBox="1"/>
          <p:nvPr>
            <p:ph type="title"/>
          </p:nvPr>
        </p:nvSpPr>
        <p:spPr>
          <a:xfrm rot="5400000">
            <a:off x="5463428" y="2613772"/>
            <a:ext cx="5810250" cy="1497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8"/>
          <p:cNvSpPr txBox="1"/>
          <p:nvPr>
            <p:ph idx="1" type="body"/>
          </p:nvPr>
        </p:nvSpPr>
        <p:spPr>
          <a:xfrm rot="5400000">
            <a:off x="848519" y="105570"/>
            <a:ext cx="5810250" cy="6513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11" type="ftr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12" type="sldNum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body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1" type="ftr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with Picture">
  <p:cSld name="Title Slide with Pictur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8"/>
          <p:cNvSpPr txBox="1"/>
          <p:nvPr>
            <p:ph type="ctrTitle"/>
          </p:nvPr>
        </p:nvSpPr>
        <p:spPr>
          <a:xfrm>
            <a:off x="496889" y="3774328"/>
            <a:ext cx="719931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" type="subTitle"/>
          </p:nvPr>
        </p:nvSpPr>
        <p:spPr>
          <a:xfrm>
            <a:off x="496888" y="5257800"/>
            <a:ext cx="7199312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28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1" type="ftr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/>
          <p:nvPr>
            <p:ph idx="2" type="pic"/>
          </p:nvPr>
        </p:nvSpPr>
        <p:spPr>
          <a:xfrm rot="504148">
            <a:off x="4493544" y="555043"/>
            <a:ext cx="4142460" cy="3085398"/>
          </a:xfrm>
          <a:prstGeom prst="rect">
            <a:avLst/>
          </a:prstGeom>
          <a:solidFill>
            <a:srgbClr val="ECECEC"/>
          </a:solidFill>
          <a:ln cap="sq" cmpd="sng" w="38100">
            <a:solidFill>
              <a:srgbClr val="FDFDFD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kx="110000" rotWithShape="0" algn="tl" dir="7560000" dist="37500" sy="98000" ky="200000">
              <a:srgbClr val="000000">
                <a:alpha val="2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765175" y="2236694"/>
            <a:ext cx="7612063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  <a:defRPr sz="48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" type="body"/>
          </p:nvPr>
        </p:nvSpPr>
        <p:spPr>
          <a:xfrm>
            <a:off x="765175" y="3617259"/>
            <a:ext cx="761206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9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1" type="ftr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2" type="sldNum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" type="body"/>
          </p:nvPr>
        </p:nvSpPr>
        <p:spPr>
          <a:xfrm>
            <a:off x="765175" y="2084388"/>
            <a:ext cx="365760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Char char="⚫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9pPr>
          </a:lstStyle>
          <a:p/>
        </p:txBody>
      </p:sp>
      <p:sp>
        <p:nvSpPr>
          <p:cNvPr id="37" name="Google Shape;37;p30"/>
          <p:cNvSpPr txBox="1"/>
          <p:nvPr>
            <p:ph idx="2" type="body"/>
          </p:nvPr>
        </p:nvSpPr>
        <p:spPr>
          <a:xfrm>
            <a:off x="4719637" y="2084388"/>
            <a:ext cx="365760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Char char="⚫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9pPr>
          </a:lstStyle>
          <a:p/>
        </p:txBody>
      </p:sp>
      <p:sp>
        <p:nvSpPr>
          <p:cNvPr id="38" name="Google Shape;38;p30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1" type="ftr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" type="body"/>
          </p:nvPr>
        </p:nvSpPr>
        <p:spPr>
          <a:xfrm>
            <a:off x="765174" y="1687512"/>
            <a:ext cx="3657600" cy="903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1"/>
          <p:cNvSpPr txBox="1"/>
          <p:nvPr>
            <p:ph idx="2" type="body"/>
          </p:nvPr>
        </p:nvSpPr>
        <p:spPr>
          <a:xfrm>
            <a:off x="765174" y="2649071"/>
            <a:ext cx="3657600" cy="3608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Char char="⚫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⚫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⚫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⚫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⚫"/>
              <a:defRPr sz="1600"/>
            </a:lvl9pPr>
          </a:lstStyle>
          <a:p/>
        </p:txBody>
      </p:sp>
      <p:sp>
        <p:nvSpPr>
          <p:cNvPr id="45" name="Google Shape;45;p31"/>
          <p:cNvSpPr txBox="1"/>
          <p:nvPr>
            <p:ph idx="3" type="body"/>
          </p:nvPr>
        </p:nvSpPr>
        <p:spPr>
          <a:xfrm>
            <a:off x="4719637" y="1687512"/>
            <a:ext cx="3657600" cy="903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1"/>
          <p:cNvSpPr txBox="1"/>
          <p:nvPr>
            <p:ph idx="4" type="body"/>
          </p:nvPr>
        </p:nvSpPr>
        <p:spPr>
          <a:xfrm>
            <a:off x="4719637" y="2649071"/>
            <a:ext cx="3657600" cy="3608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Char char="⚫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⚫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⚫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⚫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⚫"/>
              <a:defRPr sz="1600"/>
            </a:lvl9pPr>
          </a:lstStyle>
          <a:p/>
        </p:txBody>
      </p:sp>
      <p:sp>
        <p:nvSpPr>
          <p:cNvPr id="47" name="Google Shape;47;p31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1" type="ftr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1" type="ftr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12" type="sldNum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3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1" type="ftr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12" type="sldNum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4"/>
          <p:cNvSpPr txBox="1"/>
          <p:nvPr>
            <p:ph type="title"/>
          </p:nvPr>
        </p:nvSpPr>
        <p:spPr>
          <a:xfrm>
            <a:off x="608946" y="381000"/>
            <a:ext cx="3250360" cy="1631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ook Antiqua"/>
              <a:buNone/>
              <a:defRPr b="0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4"/>
          <p:cNvSpPr txBox="1"/>
          <p:nvPr>
            <p:ph idx="1" type="body"/>
          </p:nvPr>
        </p:nvSpPr>
        <p:spPr>
          <a:xfrm>
            <a:off x="4495800" y="381000"/>
            <a:ext cx="4149725" cy="5886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Char char="⚫"/>
              <a:defRPr sz="2400"/>
            </a:lvl1pPr>
            <a:lvl2pPr indent="-3683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Char char="⚫"/>
              <a:defRPr sz="22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⚫"/>
              <a:defRPr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  <a:defRPr sz="1800"/>
            </a:lvl9pPr>
          </a:lstStyle>
          <a:p/>
        </p:txBody>
      </p:sp>
      <p:sp>
        <p:nvSpPr>
          <p:cNvPr id="62" name="Google Shape;62;p34"/>
          <p:cNvSpPr txBox="1"/>
          <p:nvPr>
            <p:ph idx="2" type="body"/>
          </p:nvPr>
        </p:nvSpPr>
        <p:spPr>
          <a:xfrm>
            <a:off x="608946" y="2084389"/>
            <a:ext cx="3250360" cy="3935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0" sz="1800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34"/>
          <p:cNvSpPr txBox="1"/>
          <p:nvPr>
            <p:ph idx="10" type="dt"/>
          </p:nvPr>
        </p:nvSpPr>
        <p:spPr>
          <a:xfrm>
            <a:off x="4495800" y="6356350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1" type="ftr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4"/>
          <p:cNvSpPr txBox="1"/>
          <p:nvPr>
            <p:ph idx="12" type="sldNum"/>
          </p:nvPr>
        </p:nvSpPr>
        <p:spPr>
          <a:xfrm>
            <a:off x="1967426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  <a:defRPr b="0" i="0" sz="48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ctrTitle"/>
          </p:nvPr>
        </p:nvSpPr>
        <p:spPr>
          <a:xfrm>
            <a:off x="493776" y="3776472"/>
            <a:ext cx="719632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</a:pPr>
            <a:r>
              <a:rPr lang="id-ID"/>
              <a:t>Evolusi Teori Manajemen</a:t>
            </a:r>
            <a:endParaRPr/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493776" y="5257800"/>
            <a:ext cx="7196328" cy="987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lang="id-ID"/>
              <a:t>Putu Aditya Ferdian Ariawantara</a:t>
            </a:r>
            <a:endParaRPr/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691" y="1628800"/>
            <a:ext cx="9144000" cy="2780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Book Antiqua"/>
              <a:buNone/>
            </a:pPr>
            <a:r>
              <a:rPr lang="id-ID" sz="4320"/>
              <a:t>5 Prinsip Manajemen Administratif dari Max Weber</a:t>
            </a:r>
            <a:endParaRPr sz="4320"/>
          </a:p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62"/>
              <a:buFont typeface="Book Antiqua"/>
              <a:buAutoNum type="arabicPeriod"/>
            </a:pPr>
            <a:r>
              <a:rPr lang="id-ID" sz="2062"/>
              <a:t>Kewenangan (</a:t>
            </a:r>
            <a:r>
              <a:rPr i="1" lang="id-ID" sz="2062"/>
              <a:t>authority</a:t>
            </a:r>
            <a:r>
              <a:rPr lang="id-ID" sz="2062"/>
              <a:t>) </a:t>
            </a:r>
            <a:endParaRPr sz="2062"/>
          </a:p>
          <a:p>
            <a:pPr indent="-514350" lvl="1" marL="971550" rtl="0" algn="l">
              <a:lnSpc>
                <a:spcPct val="100000"/>
              </a:lnSpc>
              <a:spcBef>
                <a:spcPts val="634"/>
              </a:spcBef>
              <a:spcAft>
                <a:spcPts val="0"/>
              </a:spcAft>
              <a:buClr>
                <a:schemeClr val="lt1"/>
              </a:buClr>
              <a:buSzPts val="1812"/>
              <a:buChar char="⚫"/>
            </a:pPr>
            <a:r>
              <a:rPr lang="id-ID" sz="1812"/>
              <a:t>Merupakan “power”</a:t>
            </a:r>
            <a:r>
              <a:rPr lang="id-ID" sz="1812">
                <a:solidFill>
                  <a:srgbClr val="790015"/>
                </a:solidFill>
              </a:rPr>
              <a:t>  bagi </a:t>
            </a:r>
            <a:r>
              <a:rPr lang="id-ID" sz="1812">
                <a:solidFill>
                  <a:srgbClr val="280049"/>
                </a:solidFill>
              </a:rPr>
              <a:t>individu berupa wewenang dan tanggung jawab.</a:t>
            </a:r>
            <a:endParaRPr/>
          </a:p>
          <a:p>
            <a:pPr indent="-514350" lvl="0" marL="571500" rtl="0" algn="l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Clr>
                <a:srgbClr val="280049"/>
              </a:buClr>
              <a:buSzPts val="2062"/>
              <a:buFont typeface="Book Antiqua"/>
              <a:buAutoNum type="arabicPeriod"/>
            </a:pPr>
            <a:r>
              <a:rPr lang="id-ID" sz="2062">
                <a:solidFill>
                  <a:srgbClr val="280049"/>
                </a:solidFill>
              </a:rPr>
              <a:t>Jabatan atau posisi dalam organisasi berdasar atas kinerja.</a:t>
            </a:r>
            <a:endParaRPr sz="2062">
              <a:solidFill>
                <a:srgbClr val="790015"/>
              </a:solidFill>
            </a:endParaRPr>
          </a:p>
          <a:p>
            <a:pPr indent="-514350" lvl="0" marL="571500" rtl="0" algn="l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Clr>
                <a:schemeClr val="lt1"/>
              </a:buClr>
              <a:buSzPts val="2062"/>
              <a:buFont typeface="Book Antiqua"/>
              <a:buAutoNum type="arabicPeriod"/>
            </a:pPr>
            <a:r>
              <a:rPr lang="id-ID" sz="2062"/>
              <a:t>Tugas dan pekerjaan terdefinisikan secara jelas.</a:t>
            </a:r>
            <a:endParaRPr sz="2062">
              <a:solidFill>
                <a:srgbClr val="790015"/>
              </a:solidFill>
            </a:endParaRPr>
          </a:p>
          <a:p>
            <a:pPr indent="-514350" lvl="1" marL="971550" rtl="0" algn="l">
              <a:lnSpc>
                <a:spcPct val="100000"/>
              </a:lnSpc>
              <a:spcBef>
                <a:spcPts val="634"/>
              </a:spcBef>
              <a:spcAft>
                <a:spcPts val="0"/>
              </a:spcAft>
              <a:buClr>
                <a:srgbClr val="280049"/>
              </a:buClr>
              <a:buSzPts val="1812"/>
              <a:buChar char="⚫"/>
            </a:pPr>
            <a:r>
              <a:rPr lang="id-ID" sz="1812">
                <a:solidFill>
                  <a:srgbClr val="280049"/>
                </a:solidFill>
              </a:rPr>
              <a:t>Pegawai mengetahui setiap tugas dan pekerjaannya.</a:t>
            </a:r>
            <a:endParaRPr/>
          </a:p>
          <a:p>
            <a:pPr indent="-514350" lvl="0" marL="571500" rtl="0" algn="l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Clr>
                <a:schemeClr val="lt1"/>
              </a:buClr>
              <a:buSzPts val="2062"/>
              <a:buFont typeface="Book Antiqua"/>
              <a:buAutoNum type="arabicPeriod"/>
            </a:pPr>
            <a:r>
              <a:rPr lang="id-ID" sz="2062"/>
              <a:t>Garis kewenangan terdefinisikan dengan jelas. </a:t>
            </a:r>
            <a:endParaRPr sz="2062"/>
          </a:p>
          <a:p>
            <a:pPr indent="-514350" lvl="1" marL="971550" rtl="0" algn="l">
              <a:lnSpc>
                <a:spcPct val="100000"/>
              </a:lnSpc>
              <a:spcBef>
                <a:spcPts val="634"/>
              </a:spcBef>
              <a:spcAft>
                <a:spcPts val="0"/>
              </a:spcAft>
              <a:buClr>
                <a:schemeClr val="lt1"/>
              </a:buClr>
              <a:buSzPts val="1812"/>
              <a:buChar char="⚫"/>
            </a:pPr>
            <a:r>
              <a:rPr lang="id-ID" sz="1812"/>
              <a:t>Setiap pegawai paham kepada siapa harus bertanggung jawab.</a:t>
            </a:r>
            <a:endParaRPr/>
          </a:p>
          <a:p>
            <a:pPr indent="-514350" lvl="0" marL="571500" rtl="0" algn="l">
              <a:lnSpc>
                <a:spcPct val="100000"/>
              </a:lnSpc>
              <a:spcBef>
                <a:spcPts val="722"/>
              </a:spcBef>
              <a:spcAft>
                <a:spcPts val="0"/>
              </a:spcAft>
              <a:buClr>
                <a:schemeClr val="lt1"/>
              </a:buClr>
              <a:buSzPts val="2062"/>
              <a:buFont typeface="Book Antiqua"/>
              <a:buAutoNum type="arabicPeriod"/>
            </a:pPr>
            <a:r>
              <a:rPr lang="id-ID" sz="2062"/>
              <a:t>Peraturan (</a:t>
            </a:r>
            <a:r>
              <a:rPr i="1" lang="id-ID" sz="2062"/>
              <a:t>rules</a:t>
            </a:r>
            <a:r>
              <a:rPr lang="id-ID" sz="2062"/>
              <a:t>), Prosedur Kegiatan Standar (</a:t>
            </a:r>
            <a:r>
              <a:rPr i="1" lang="id-ID" sz="2062"/>
              <a:t>Standard Operating Procedures/</a:t>
            </a:r>
            <a:r>
              <a:rPr lang="id-ID" sz="2062"/>
              <a:t>SOPs), dan norma (</a:t>
            </a:r>
            <a:r>
              <a:rPr i="1" lang="id-ID" sz="2062"/>
              <a:t>norms</a:t>
            </a:r>
            <a:r>
              <a:rPr lang="id-ID" sz="2062"/>
              <a:t>) menjadi acuan bagi setiap kegiatan organisasi.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Book Antiqua"/>
              <a:buNone/>
            </a:pPr>
            <a:r>
              <a:rPr lang="id-ID" sz="4320"/>
              <a:t>Kondisi Birokrasi sesuai Manajemen Administratif</a:t>
            </a:r>
            <a:endParaRPr sz="4320"/>
          </a:p>
        </p:txBody>
      </p:sp>
      <p:sp>
        <p:nvSpPr>
          <p:cNvPr id="159" name="Google Shape;159;p11"/>
          <p:cNvSpPr txBox="1"/>
          <p:nvPr>
            <p:ph idx="1" type="body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⚫"/>
            </a:pPr>
            <a:r>
              <a:rPr lang="id-ID"/>
              <a:t>Bahwa dalam birokrasi terdapat: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Char char="⚫"/>
            </a:pPr>
            <a:r>
              <a:rPr lang="id-ID"/>
              <a:t>Aturan tertulis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Char char="⚫"/>
            </a:pPr>
            <a:r>
              <a:rPr lang="id-ID"/>
              <a:t>Jenjang/hirarkhi kewenangan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Char char="⚫"/>
            </a:pPr>
            <a:r>
              <a:rPr lang="id-ID"/>
              <a:t>Evaluasi dan penghargaan secara </a:t>
            </a:r>
            <a:r>
              <a:rPr i="1" lang="id-ID"/>
              <a:t>fair </a:t>
            </a:r>
            <a:r>
              <a:rPr lang="id-ID"/>
              <a:t>(adil)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Char char="⚫"/>
            </a:pPr>
            <a:r>
              <a:rPr lang="id-ID"/>
              <a:t>Adanya sistem hubugan antar pekerjaan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251520" y="79468"/>
            <a:ext cx="8640960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Book Antiqua"/>
              <a:buNone/>
            </a:pPr>
            <a:r>
              <a:rPr lang="id-ID" sz="4320"/>
              <a:t>Prinsip Manajemen Administratif </a:t>
            </a:r>
            <a:br>
              <a:rPr lang="id-ID" sz="4320"/>
            </a:br>
            <a:r>
              <a:rPr lang="id-ID" sz="4320"/>
              <a:t>dari Fayol</a:t>
            </a:r>
            <a:endParaRPr sz="4320"/>
          </a:p>
        </p:txBody>
      </p:sp>
      <p:sp>
        <p:nvSpPr>
          <p:cNvPr id="165" name="Google Shape;165;p12"/>
          <p:cNvSpPr txBox="1"/>
          <p:nvPr>
            <p:ph idx="1" type="body"/>
          </p:nvPr>
        </p:nvSpPr>
        <p:spPr>
          <a:xfrm>
            <a:off x="467544" y="1412776"/>
            <a:ext cx="8496944" cy="4941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⚫"/>
            </a:pPr>
            <a:r>
              <a:rPr b="1" lang="id-ID" sz="1800"/>
              <a:t>Henri Fayol, seorang CEO perusahaan tambang di Perancis mengembangan 14 prinsip manajemen.</a:t>
            </a:r>
            <a:endParaRPr sz="1800"/>
          </a:p>
          <a:p>
            <a:pPr indent="-514350" lvl="0" marL="514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d-ID" sz="1800"/>
              <a:t>1. </a:t>
            </a:r>
            <a:r>
              <a:rPr i="1" lang="id-ID" sz="1800"/>
              <a:t>Division of Labor</a:t>
            </a:r>
            <a:r>
              <a:rPr lang="id-ID" sz="1800"/>
              <a:t>:  Berdasarkan spesialisasi pekerjaan; Fayol  noted firms can have too much specialization leading to poor quality and worker involvement.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lang="id-ID" sz="1800"/>
              <a:t>2. Wewenang &amp; Tanggung Jawab (</a:t>
            </a:r>
            <a:r>
              <a:rPr i="1" lang="id-ID" sz="1800"/>
              <a:t>Authority and Responsibility</a:t>
            </a:r>
            <a:r>
              <a:rPr lang="id-ID" sz="1800"/>
              <a:t>): Termasuk di dalamnya adalah wewenang formal dan informal karena memiliki keahlian khusus (</a:t>
            </a:r>
            <a:r>
              <a:rPr i="1" lang="id-ID" sz="1800"/>
              <a:t>special expertise</a:t>
            </a:r>
            <a:r>
              <a:rPr lang="id-ID" sz="1800"/>
              <a:t>).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lang="id-ID" sz="1800"/>
              <a:t>3. Kesatuan Perintah (</a:t>
            </a:r>
            <a:r>
              <a:rPr i="1" lang="id-ID" sz="1800"/>
              <a:t>Unity of Command</a:t>
            </a:r>
            <a:r>
              <a:rPr lang="id-ID" sz="1800"/>
              <a:t>): Setiap pegawai hanya memiliki satu atas yang memiliki wewenang memerintah.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lang="id-ID" sz="1800"/>
              <a:t>4. Garis Kewenangan (</a:t>
            </a:r>
            <a:r>
              <a:rPr i="1" lang="id-ID" sz="1800"/>
              <a:t>Line of Authority</a:t>
            </a:r>
            <a:r>
              <a:rPr lang="id-ID" sz="1800"/>
              <a:t>): Gambaran jelas atas hubungan antar posisi dari level teratas hingga level terbawah.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lang="id-ID" sz="1800"/>
              <a:t>5. Sentralisasi (</a:t>
            </a:r>
            <a:r>
              <a:rPr i="1" lang="id-ID" sz="1800"/>
              <a:t>Centralization</a:t>
            </a:r>
            <a:r>
              <a:rPr lang="id-ID" sz="1800"/>
              <a:t>):  Kewenangan berada di level atas.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</a:pPr>
            <a:r>
              <a:rPr b="1" lang="id-ID"/>
              <a:t>14 Prinsip Manajemen dari Fayol</a:t>
            </a:r>
            <a:endParaRPr/>
          </a:p>
        </p:txBody>
      </p:sp>
      <p:sp>
        <p:nvSpPr>
          <p:cNvPr id="171" name="Google Shape;171;p13"/>
          <p:cNvSpPr txBox="1"/>
          <p:nvPr>
            <p:ph idx="1" type="body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2763" lvl="0" marL="512763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25"/>
              <a:buFont typeface="Noto Sans Symbols"/>
              <a:buAutoNum type="arabicPeriod" startAt="6"/>
            </a:pPr>
            <a:r>
              <a:rPr lang="id-ID" sz="2325"/>
              <a:t>Kesatuan Arah (</a:t>
            </a:r>
            <a:r>
              <a:rPr i="1" lang="id-ID" sz="2325"/>
              <a:t>Unity of Direction</a:t>
            </a:r>
            <a:r>
              <a:rPr lang="id-ID" sz="2325"/>
              <a:t>): </a:t>
            </a:r>
            <a:endParaRPr sz="2325"/>
          </a:p>
          <a:p>
            <a:pPr indent="-514350" lvl="1" marL="912813" rtl="0" algn="l">
              <a:lnSpc>
                <a:spcPct val="70000"/>
              </a:lnSpc>
              <a:spcBef>
                <a:spcPts val="806"/>
              </a:spcBef>
              <a:spcAft>
                <a:spcPts val="0"/>
              </a:spcAft>
              <a:buClr>
                <a:schemeClr val="lt1"/>
              </a:buClr>
              <a:buSzPts val="2015"/>
              <a:buChar char="⚫"/>
            </a:pPr>
            <a:r>
              <a:rPr lang="id-ID" sz="2015"/>
              <a:t>Adanya satu rencana tindakan yang memandu setiap kegiatan.</a:t>
            </a:r>
            <a:endParaRPr/>
          </a:p>
          <a:p>
            <a:pPr indent="-452438" lvl="0" marL="452438" rtl="0" algn="l">
              <a:lnSpc>
                <a:spcPct val="70000"/>
              </a:lnSpc>
              <a:spcBef>
                <a:spcPts val="930"/>
              </a:spcBef>
              <a:spcAft>
                <a:spcPts val="0"/>
              </a:spcAft>
              <a:buClr>
                <a:schemeClr val="lt1"/>
              </a:buClr>
              <a:buSzPts val="2325"/>
              <a:buFont typeface="Noto Sans Symbols"/>
              <a:buNone/>
            </a:pPr>
            <a:r>
              <a:rPr lang="id-ID" sz="2325"/>
              <a:t> 7.  Kesamaan (</a:t>
            </a:r>
            <a:r>
              <a:rPr i="1" lang="id-ID" sz="2325"/>
              <a:t>Equity</a:t>
            </a:r>
            <a:r>
              <a:rPr lang="id-ID" sz="2325"/>
              <a:t>): </a:t>
            </a:r>
            <a:endParaRPr sz="2325"/>
          </a:p>
          <a:p>
            <a:pPr indent="-454025" lvl="1" marL="852488" rtl="0" algn="l">
              <a:lnSpc>
                <a:spcPct val="70000"/>
              </a:lnSpc>
              <a:spcBef>
                <a:spcPts val="806"/>
              </a:spcBef>
              <a:spcAft>
                <a:spcPts val="0"/>
              </a:spcAft>
              <a:buClr>
                <a:schemeClr val="lt1"/>
              </a:buClr>
              <a:buSzPts val="2015"/>
              <a:buChar char="⚫"/>
            </a:pPr>
            <a:r>
              <a:rPr lang="id-ID" sz="2015"/>
              <a:t>	Memperlakukan semua pegawai secara adil.</a:t>
            </a:r>
            <a:endParaRPr/>
          </a:p>
          <a:p>
            <a:pPr indent="-452438" lvl="0" marL="452438" rtl="0" algn="l">
              <a:lnSpc>
                <a:spcPct val="70000"/>
              </a:lnSpc>
              <a:spcBef>
                <a:spcPts val="930"/>
              </a:spcBef>
              <a:spcAft>
                <a:spcPts val="0"/>
              </a:spcAft>
              <a:buClr>
                <a:schemeClr val="lt1"/>
              </a:buClr>
              <a:buSzPts val="2325"/>
              <a:buFont typeface="Noto Sans Symbols"/>
              <a:buNone/>
            </a:pPr>
            <a:r>
              <a:rPr lang="id-ID" sz="2325"/>
              <a:t> 8.  Keteraturan (</a:t>
            </a:r>
            <a:r>
              <a:rPr i="1" lang="id-ID" sz="2325"/>
              <a:t>Order</a:t>
            </a:r>
            <a:r>
              <a:rPr lang="id-ID" sz="2325"/>
              <a:t>): </a:t>
            </a:r>
            <a:endParaRPr sz="2325"/>
          </a:p>
          <a:p>
            <a:pPr indent="-454025" lvl="1" marL="852488" rtl="0" algn="l">
              <a:lnSpc>
                <a:spcPct val="70000"/>
              </a:lnSpc>
              <a:spcBef>
                <a:spcPts val="806"/>
              </a:spcBef>
              <a:spcAft>
                <a:spcPts val="0"/>
              </a:spcAft>
              <a:buClr>
                <a:schemeClr val="lt1"/>
              </a:buClr>
              <a:buSzPts val="2015"/>
              <a:buChar char="⚫"/>
            </a:pPr>
            <a:r>
              <a:rPr lang="id-ID" sz="2015"/>
              <a:t>	Setiap pegawai berada pada satu posisi tertentu.</a:t>
            </a:r>
            <a:endParaRPr/>
          </a:p>
          <a:p>
            <a:pPr indent="-452438" lvl="0" marL="452438" rtl="0" algn="l">
              <a:lnSpc>
                <a:spcPct val="70000"/>
              </a:lnSpc>
              <a:spcBef>
                <a:spcPts val="930"/>
              </a:spcBef>
              <a:spcAft>
                <a:spcPts val="0"/>
              </a:spcAft>
              <a:buClr>
                <a:schemeClr val="lt1"/>
              </a:buClr>
              <a:buSzPts val="2325"/>
              <a:buFont typeface="Noto Sans Symbols"/>
              <a:buNone/>
            </a:pPr>
            <a:r>
              <a:rPr lang="id-ID" sz="2325"/>
              <a:t> 9.  Inisiatif (</a:t>
            </a:r>
            <a:r>
              <a:rPr i="1" lang="id-ID" sz="2325"/>
              <a:t>Initiative</a:t>
            </a:r>
            <a:r>
              <a:rPr lang="id-ID" sz="2325"/>
              <a:t>): </a:t>
            </a:r>
            <a:endParaRPr sz="2325"/>
          </a:p>
          <a:p>
            <a:pPr indent="-454025" lvl="1" marL="852488" rtl="0" algn="l">
              <a:lnSpc>
                <a:spcPct val="70000"/>
              </a:lnSpc>
              <a:spcBef>
                <a:spcPts val="806"/>
              </a:spcBef>
              <a:spcAft>
                <a:spcPts val="0"/>
              </a:spcAft>
              <a:buClr>
                <a:schemeClr val="lt1"/>
              </a:buClr>
              <a:buSzPts val="2015"/>
              <a:buChar char="⚫"/>
            </a:pPr>
            <a:r>
              <a:rPr lang="id-ID" sz="2015"/>
              <a:t>	Mendorong adanya inovasi.</a:t>
            </a:r>
            <a:endParaRPr sz="2015"/>
          </a:p>
          <a:p>
            <a:pPr indent="-452438" lvl="0" marL="452438" rtl="0" algn="l">
              <a:lnSpc>
                <a:spcPct val="70000"/>
              </a:lnSpc>
              <a:spcBef>
                <a:spcPts val="930"/>
              </a:spcBef>
              <a:spcAft>
                <a:spcPts val="0"/>
              </a:spcAft>
              <a:buClr>
                <a:schemeClr val="lt1"/>
              </a:buClr>
              <a:buSzPts val="2325"/>
              <a:buFont typeface="Noto Sans Symbols"/>
              <a:buNone/>
            </a:pPr>
            <a:r>
              <a:rPr lang="id-ID" sz="2325"/>
              <a:t>10. Disiplin (</a:t>
            </a:r>
            <a:r>
              <a:rPr i="1" lang="id-ID" sz="2325"/>
              <a:t>Discipline</a:t>
            </a:r>
            <a:r>
              <a:rPr lang="id-ID" sz="2325"/>
              <a:t>): </a:t>
            </a:r>
            <a:endParaRPr sz="2325"/>
          </a:p>
          <a:p>
            <a:pPr indent="-454025" lvl="1" marL="852488" rtl="0" algn="l">
              <a:lnSpc>
                <a:spcPct val="70000"/>
              </a:lnSpc>
              <a:spcBef>
                <a:spcPts val="806"/>
              </a:spcBef>
              <a:spcAft>
                <a:spcPts val="0"/>
              </a:spcAft>
              <a:buClr>
                <a:schemeClr val="lt1"/>
              </a:buClr>
              <a:buSzPts val="2015"/>
              <a:buChar char="⚫"/>
            </a:pPr>
            <a:r>
              <a:rPr lang="id-ID" sz="2015"/>
              <a:t>	Ketaatan, penerapan perilaku, dibutuhkan respek pegawai.</a:t>
            </a:r>
            <a:endParaRPr/>
          </a:p>
          <a:p>
            <a:pPr indent="-224790" lvl="0" marL="34290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60"/>
              <a:buNone/>
            </a:pPr>
            <a:r>
              <a:t/>
            </a:r>
            <a:endParaRPr sz="186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</a:pPr>
            <a:r>
              <a:rPr b="1" lang="id-ID"/>
              <a:t>14 Prinsip Manajemen dari Fayol</a:t>
            </a:r>
            <a:endParaRPr/>
          </a:p>
        </p:txBody>
      </p:sp>
      <p:sp>
        <p:nvSpPr>
          <p:cNvPr id="177" name="Google Shape;177;p14"/>
          <p:cNvSpPr txBox="1"/>
          <p:nvPr>
            <p:ph idx="1" type="body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69913" lvl="0" marL="569913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25"/>
              <a:buFont typeface="Noto Sans Symbols"/>
              <a:buNone/>
            </a:pPr>
            <a:r>
              <a:rPr lang="id-ID" sz="2325"/>
              <a:t>11. Penggajian Pegawai (</a:t>
            </a:r>
            <a:r>
              <a:rPr i="1" lang="id-ID" sz="2325"/>
              <a:t>Remuneration of Personnel</a:t>
            </a:r>
            <a:r>
              <a:rPr lang="id-ID" sz="2325"/>
              <a:t>): </a:t>
            </a:r>
            <a:endParaRPr sz="2325"/>
          </a:p>
          <a:p>
            <a:pPr indent="-588963" lvl="1" marL="969963" rtl="0" algn="l">
              <a:lnSpc>
                <a:spcPct val="70000"/>
              </a:lnSpc>
              <a:spcBef>
                <a:spcPts val="907"/>
              </a:spcBef>
              <a:spcAft>
                <a:spcPts val="0"/>
              </a:spcAft>
              <a:buClr>
                <a:schemeClr val="lt1"/>
              </a:buClr>
              <a:buSzPts val="2015"/>
              <a:buChar char="⚫"/>
            </a:pPr>
            <a:r>
              <a:rPr lang="id-ID" sz="2015"/>
              <a:t>Sistem penggajian yang tepat mempengaruhi keberhasilan organisasi mencapai tujuannya.</a:t>
            </a:r>
            <a:endParaRPr/>
          </a:p>
          <a:p>
            <a:pPr indent="-569913" lvl="0" marL="569913" rtl="0" algn="l">
              <a:lnSpc>
                <a:spcPct val="70000"/>
              </a:lnSpc>
              <a:spcBef>
                <a:spcPts val="1046"/>
              </a:spcBef>
              <a:spcAft>
                <a:spcPts val="0"/>
              </a:spcAft>
              <a:buClr>
                <a:schemeClr val="lt1"/>
              </a:buClr>
              <a:buSzPts val="2325"/>
              <a:buFont typeface="Noto Sans Symbols"/>
              <a:buNone/>
            </a:pPr>
            <a:r>
              <a:rPr lang="id-ID" sz="2325"/>
              <a:t>12. Komitmen pegawai (</a:t>
            </a:r>
            <a:r>
              <a:rPr i="1" lang="id-ID" sz="2325"/>
              <a:t>Stability of Tenure</a:t>
            </a:r>
            <a:r>
              <a:rPr lang="id-ID" sz="2325"/>
              <a:t>): </a:t>
            </a:r>
            <a:endParaRPr sz="2325"/>
          </a:p>
          <a:p>
            <a:pPr indent="-588963" lvl="1" marL="969963" rtl="0" algn="l">
              <a:lnSpc>
                <a:spcPct val="70000"/>
              </a:lnSpc>
              <a:spcBef>
                <a:spcPts val="907"/>
              </a:spcBef>
              <a:spcAft>
                <a:spcPts val="0"/>
              </a:spcAft>
              <a:buClr>
                <a:schemeClr val="lt1"/>
              </a:buClr>
              <a:buSzPts val="2015"/>
              <a:buChar char="⚫"/>
            </a:pPr>
            <a:r>
              <a:rPr lang="id-ID" sz="2015"/>
              <a:t>Adanya pengawai  yang bekerja secara ajeg (</a:t>
            </a:r>
            <a:r>
              <a:rPr i="1" lang="id-ID" sz="2015"/>
              <a:t>long-term employment</a:t>
            </a:r>
            <a:r>
              <a:rPr lang="id-ID" sz="2015"/>
              <a:t>).</a:t>
            </a:r>
            <a:endParaRPr/>
          </a:p>
          <a:p>
            <a:pPr indent="-569913" lvl="0" marL="569913" rtl="0" algn="l">
              <a:lnSpc>
                <a:spcPct val="70000"/>
              </a:lnSpc>
              <a:spcBef>
                <a:spcPts val="1046"/>
              </a:spcBef>
              <a:spcAft>
                <a:spcPts val="0"/>
              </a:spcAft>
              <a:buClr>
                <a:schemeClr val="lt1"/>
              </a:buClr>
              <a:buSzPts val="2325"/>
              <a:buFont typeface="Noto Sans Symbols"/>
              <a:buNone/>
            </a:pPr>
            <a:r>
              <a:rPr lang="id-ID" sz="2325"/>
              <a:t>13. Kepentingan organisasi di atas kepentingan indivisu (</a:t>
            </a:r>
            <a:r>
              <a:rPr i="1" lang="id-ID" sz="2325"/>
              <a:t>General interest over individual interest</a:t>
            </a:r>
            <a:r>
              <a:rPr lang="id-ID" sz="2325"/>
              <a:t>): </a:t>
            </a:r>
            <a:endParaRPr sz="2325"/>
          </a:p>
          <a:p>
            <a:pPr indent="-588963" lvl="1" marL="969963" rtl="0" algn="l">
              <a:lnSpc>
                <a:spcPct val="70000"/>
              </a:lnSpc>
              <a:spcBef>
                <a:spcPts val="907"/>
              </a:spcBef>
              <a:spcAft>
                <a:spcPts val="0"/>
              </a:spcAft>
              <a:buClr>
                <a:schemeClr val="lt1"/>
              </a:buClr>
              <a:buSzPts val="2015"/>
              <a:buChar char="⚫"/>
            </a:pPr>
            <a:r>
              <a:rPr lang="id-ID" sz="2015"/>
              <a:t>Pengorbanan individu untuk kemajuan organisasi.</a:t>
            </a:r>
            <a:endParaRPr/>
          </a:p>
          <a:p>
            <a:pPr indent="-569913" lvl="0" marL="569913" rtl="0" algn="l">
              <a:lnSpc>
                <a:spcPct val="70000"/>
              </a:lnSpc>
              <a:spcBef>
                <a:spcPts val="1046"/>
              </a:spcBef>
              <a:spcAft>
                <a:spcPts val="0"/>
              </a:spcAft>
              <a:buClr>
                <a:schemeClr val="lt1"/>
              </a:buClr>
              <a:buSzPts val="2325"/>
              <a:buFont typeface="Noto Sans Symbols"/>
              <a:buNone/>
            </a:pPr>
            <a:r>
              <a:rPr lang="id-ID" sz="2325"/>
              <a:t>14. Esprit de corps: </a:t>
            </a:r>
            <a:endParaRPr sz="2325"/>
          </a:p>
          <a:p>
            <a:pPr indent="-588963" lvl="1" marL="969963" rtl="0" algn="l">
              <a:lnSpc>
                <a:spcPct val="70000"/>
              </a:lnSpc>
              <a:spcBef>
                <a:spcPts val="907"/>
              </a:spcBef>
              <a:spcAft>
                <a:spcPts val="0"/>
              </a:spcAft>
              <a:buClr>
                <a:schemeClr val="lt1"/>
              </a:buClr>
              <a:buSzPts val="2015"/>
              <a:buChar char="⚫"/>
            </a:pPr>
            <a:r>
              <a:rPr lang="id-ID" sz="2015"/>
              <a:t>Semangat dan antusiasismen untuk kepentingan organisasi.</a:t>
            </a:r>
            <a:endParaRPr/>
          </a:p>
          <a:p>
            <a:pPr indent="-224790" lvl="0" marL="34290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60"/>
              <a:buNone/>
            </a:pPr>
            <a:r>
              <a:t/>
            </a:r>
            <a:endParaRPr sz="186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</a:pPr>
            <a:r>
              <a:rPr lang="id-ID"/>
              <a:t>(3) Manajemen Perilaku</a:t>
            </a:r>
            <a:endParaRPr/>
          </a:p>
        </p:txBody>
      </p:sp>
      <p:sp>
        <p:nvSpPr>
          <p:cNvPr id="183" name="Google Shape;183;p15"/>
          <p:cNvSpPr txBox="1"/>
          <p:nvPr>
            <p:ph idx="1" type="body"/>
          </p:nvPr>
        </p:nvSpPr>
        <p:spPr>
          <a:xfrm>
            <a:off x="251520" y="2070846"/>
            <a:ext cx="8424936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Char char="⚫"/>
            </a:pPr>
            <a:r>
              <a:rPr lang="id-ID" sz="2220"/>
              <a:t>Fokus pada perilaku.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220"/>
              <a:buChar char="⚫"/>
            </a:pPr>
            <a:r>
              <a:rPr lang="id-ID" sz="2220"/>
              <a:t>Cara memotivasi pegawai: pendekatan manajer secara personal kepada pegawai.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220"/>
              <a:buChar char="⚫"/>
            </a:pPr>
            <a:r>
              <a:rPr lang="id-ID" sz="2220"/>
              <a:t>Mary Parker Follett, seorang pemimpin organisasi terkemuka dalam perkembangan awal teori manajemen, menyarankan:</a:t>
            </a:r>
            <a:endParaRPr sz="2220"/>
          </a:p>
          <a:p>
            <a:pPr indent="-336550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12"/>
              <a:buChar char="⚫"/>
            </a:pPr>
            <a:r>
              <a:rPr lang="id-ID" sz="2682"/>
              <a:t>Analisis pekerjaan pegawai untuk perbaikan.</a:t>
            </a:r>
            <a:endParaRPr/>
          </a:p>
          <a:p>
            <a:pPr indent="-336550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12"/>
              <a:buChar char="⚫"/>
            </a:pPr>
            <a:r>
              <a:rPr lang="id-ID" sz="2682"/>
              <a:t>Setiap pegawai tahu cara terbaik memperbaiki kinerja.</a:t>
            </a:r>
            <a:endParaRPr/>
          </a:p>
          <a:p>
            <a:pPr indent="-336550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12"/>
              <a:buChar char="⚫"/>
            </a:pPr>
            <a:r>
              <a:rPr lang="id-ID" sz="2682"/>
              <a:t>Pengetahuan pegawai terhadap pekerjaannya, akan mempengaruhi kemampuannya mengendalikan kegiatan yang dilakukan.</a:t>
            </a:r>
            <a:endParaRPr/>
          </a:p>
          <a:p>
            <a:pPr indent="-201930" lvl="0" marL="3429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</a:pPr>
            <a:r>
              <a:rPr lang="id-ID"/>
              <a:t>Studi Hawthorne</a:t>
            </a:r>
            <a:endParaRPr/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⚫"/>
            </a:pPr>
            <a:r>
              <a:rPr lang="id-ID"/>
              <a:t>Studi tentang efisiensi pegawai pernah dilakukan di </a:t>
            </a:r>
            <a:r>
              <a:rPr i="1" lang="id-ID"/>
              <a:t>the Hawthorne Works of the Western Electric Co.</a:t>
            </a:r>
            <a:r>
              <a:rPr lang="id-ID"/>
              <a:t> pada periode 1924-1932.</a:t>
            </a:r>
            <a:endParaRPr/>
          </a:p>
          <a:p>
            <a:pPr indent="-336550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75"/>
              <a:buChar char="⚫"/>
            </a:pPr>
            <a:r>
              <a:rPr lang="id-ID" sz="2900"/>
              <a:t>Produktifitas pegawai diukur dari berbagai level pencahayaan yang berbeda.</a:t>
            </a:r>
            <a:endParaRPr/>
          </a:p>
          <a:p>
            <a:pPr indent="-336550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75"/>
              <a:buChar char="⚫"/>
            </a:pPr>
            <a:r>
              <a:rPr lang="id-ID" sz="2900"/>
              <a:t>Temuan: baik level cahaya terang maupun tidak, produktifitas tetap meningkat.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Char char="⚫"/>
            </a:pPr>
            <a:r>
              <a:rPr lang="id-ID"/>
              <a:t>Fakta: bahwa pegawai mendapat perhatian organisasi sehingga produktif.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</a:pPr>
            <a:r>
              <a:rPr lang="id-ID"/>
              <a:t>Teori X dan Y</a:t>
            </a:r>
            <a:endParaRPr/>
          </a:p>
        </p:txBody>
      </p:sp>
      <p:sp>
        <p:nvSpPr>
          <p:cNvPr id="195" name="Google Shape;195;p17"/>
          <p:cNvSpPr txBox="1"/>
          <p:nvPr>
            <p:ph idx="1" type="body"/>
          </p:nvPr>
        </p:nvSpPr>
        <p:spPr>
          <a:xfrm>
            <a:off x="1219201" y="1714500"/>
            <a:ext cx="75105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Char char="⚫"/>
            </a:pPr>
            <a:r>
              <a:rPr lang="id-ID" sz="2220"/>
              <a:t>Douglas McGregor mengasumsikan kepribadian individu yang berbeda.</a:t>
            </a:r>
            <a:endParaRPr/>
          </a:p>
          <a:p>
            <a:pPr indent="-336550" lvl="1" marL="685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12"/>
              <a:buFont typeface="Arial"/>
              <a:buChar char="g"/>
            </a:pPr>
            <a:r>
              <a:rPr lang="id-ID" sz="2682"/>
              <a:t>Teori X: bahwa umumnya pegawai itu malas, tidak suka bekerja, dan bekerja tidak optimal.</a:t>
            </a:r>
            <a:endParaRPr/>
          </a:p>
          <a:p>
            <a:pPr indent="-349250" lvl="2" marL="1035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63"/>
              <a:buChar char="⚫"/>
            </a:pPr>
            <a:r>
              <a:rPr lang="id-ID" sz="2405"/>
              <a:t>Implikasi: manajer harus mengawasi dan mengendalikan secara ketat melalui mekanisme </a:t>
            </a:r>
            <a:r>
              <a:rPr i="1" lang="id-ID" sz="2405"/>
              <a:t>reward and punishment</a:t>
            </a:r>
            <a:r>
              <a:rPr lang="id-ID" sz="2405"/>
              <a:t>.</a:t>
            </a:r>
            <a:endParaRPr sz="1850"/>
          </a:p>
          <a:p>
            <a:pPr indent="-336550" lvl="1" marL="685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12"/>
              <a:buFont typeface="Arial"/>
              <a:buChar char="g"/>
            </a:pPr>
            <a:r>
              <a:rPr lang="id-ID" sz="2682"/>
              <a:t>Teori Y: bahwa pegawai tidak malas, ingin bekerja dengan baik, dan kinerja ditentukan oleh  kesukaan pegawai terhadap pekerjaannya.</a:t>
            </a:r>
            <a:endParaRPr sz="2035"/>
          </a:p>
          <a:p>
            <a:pPr indent="-349250" lvl="2" marL="1035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63"/>
              <a:buChar char="⚫"/>
            </a:pPr>
            <a:r>
              <a:rPr lang="id-ID" sz="2405"/>
              <a:t>Implikasi: manajer harus memberi peluang bagi setiap pegawai untuk meningkatkan kinerja dan menciptakan iklim kondusif dan menstimulasi berupa otoritas kepada pegawai.</a:t>
            </a:r>
            <a:endParaRPr sz="1850"/>
          </a:p>
          <a:p>
            <a:pPr indent="-201930" lvl="0" marL="34290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</a:pPr>
            <a:r>
              <a:rPr lang="id-ID"/>
              <a:t>Teori Z</a:t>
            </a:r>
            <a:endParaRPr/>
          </a:p>
        </p:txBody>
      </p:sp>
      <p:sp>
        <p:nvSpPr>
          <p:cNvPr id="201" name="Google Shape;201;p18"/>
          <p:cNvSpPr txBox="1"/>
          <p:nvPr>
            <p:ph idx="1" type="body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Char char="⚫"/>
            </a:pPr>
            <a:r>
              <a:rPr lang="id-ID" sz="2220"/>
              <a:t>William Ouchi meneliti perbedaan budaya antara Jepang dan Amerika Serikat. </a:t>
            </a:r>
            <a:endParaRPr/>
          </a:p>
          <a:p>
            <a:pPr indent="-336550" lvl="1" marL="685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4"/>
              <a:buChar char="⚫"/>
            </a:pPr>
            <a:r>
              <a:rPr lang="id-ID" sz="2405"/>
              <a:t>Budaya AS menekankan pada individual, manajer cenderung merasa bahwa pegawai condong ke asumsi Teori X.</a:t>
            </a:r>
            <a:endParaRPr/>
          </a:p>
          <a:p>
            <a:pPr indent="-336550" lvl="1" marL="685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4"/>
              <a:buChar char="⚫"/>
            </a:pPr>
            <a:r>
              <a:rPr lang="id-ID" sz="2405"/>
              <a:t>Budaya Jepang mengharapkan komitmen pegawai dan kemudian memiliki bentuk perilaku yang berbeda dengan pegawai di AS.</a:t>
            </a:r>
            <a:endParaRPr sz="2035"/>
          </a:p>
          <a:p>
            <a:pPr indent="-342900" lvl="0" marL="34290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220"/>
              <a:buChar char="⚫"/>
            </a:pPr>
            <a:r>
              <a:rPr lang="id-ID" sz="2220"/>
              <a:t>Teori Z mengkombinasikan elemen-elemen yang ada di kedua budaya masyarakat: Integrasi nilai budaya Jepang dan AS. </a:t>
            </a:r>
            <a:endParaRPr/>
          </a:p>
          <a:p>
            <a:pPr indent="-336550" lvl="1" marL="685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4"/>
              <a:buChar char="⚫"/>
            </a:pPr>
            <a:r>
              <a:rPr lang="id-ID" sz="2405"/>
              <a:t>Implikasi: manajer menekankan pada </a:t>
            </a:r>
            <a:r>
              <a:rPr i="1" lang="id-ID" sz="2405"/>
              <a:t>long-term employment</a:t>
            </a:r>
            <a:r>
              <a:rPr lang="id-ID" sz="2405"/>
              <a:t>, kerja kelompok (</a:t>
            </a:r>
            <a:r>
              <a:rPr i="1" lang="id-ID" sz="2405"/>
              <a:t>work-group</a:t>
            </a:r>
            <a:r>
              <a:rPr lang="id-ID" sz="2405"/>
              <a:t>), dan fokus pada kepentingan organisasi.</a:t>
            </a:r>
            <a:endParaRPr sz="2035"/>
          </a:p>
          <a:p>
            <a:pPr indent="-201930" lvl="0" marL="34290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Book Antiqua"/>
              <a:buNone/>
            </a:pPr>
            <a:r>
              <a:rPr lang="id-ID" sz="4320"/>
              <a:t>(4) Manajemen sebagai Ilmu (</a:t>
            </a:r>
            <a:r>
              <a:rPr i="1" lang="id-ID" sz="4320"/>
              <a:t>Management Science</a:t>
            </a:r>
            <a:r>
              <a:rPr lang="id-ID" sz="4320"/>
              <a:t>)</a:t>
            </a:r>
            <a:endParaRPr sz="4320"/>
          </a:p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Char char="⚫"/>
            </a:pPr>
            <a:r>
              <a:rPr lang="id-ID" sz="2220"/>
              <a:t>Penggunaan teknik kuantitatif untuk maksimalisasi utilisasi sumber daya.</a:t>
            </a:r>
            <a:endParaRPr/>
          </a:p>
          <a:p>
            <a:pPr indent="-514350" lvl="1" marL="9715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82"/>
              <a:buFont typeface="Book Antiqua"/>
              <a:buAutoNum type="arabicPeriod"/>
            </a:pPr>
            <a:r>
              <a:rPr i="1" lang="id-ID" sz="2682"/>
              <a:t>Quantitative management:</a:t>
            </a:r>
            <a:r>
              <a:rPr lang="id-ID" sz="2682"/>
              <a:t> penggunaan </a:t>
            </a:r>
            <a:r>
              <a:rPr i="1" lang="id-ID" sz="2682"/>
              <a:t>linear programming</a:t>
            </a:r>
            <a:r>
              <a:rPr lang="id-ID" sz="2682"/>
              <a:t>, </a:t>
            </a:r>
            <a:r>
              <a:rPr i="1" lang="id-ID" sz="2682"/>
              <a:t>modeling</a:t>
            </a:r>
            <a:r>
              <a:rPr lang="id-ID" sz="2682"/>
              <a:t>, sistem simulasi.</a:t>
            </a:r>
            <a:endParaRPr/>
          </a:p>
          <a:p>
            <a:pPr indent="-514350" lvl="1" marL="9715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82"/>
              <a:buFont typeface="Book Antiqua"/>
              <a:buAutoNum type="arabicPeriod"/>
            </a:pPr>
            <a:r>
              <a:rPr i="1" lang="id-ID" sz="2682"/>
              <a:t>Operations management</a:t>
            </a:r>
            <a:r>
              <a:rPr lang="id-ID" sz="2682"/>
              <a:t>: teknik analisis semua aspek sistem produksi.</a:t>
            </a:r>
            <a:endParaRPr/>
          </a:p>
          <a:p>
            <a:pPr indent="-514350" lvl="1" marL="9715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82"/>
              <a:buFont typeface="Book Antiqua"/>
              <a:buAutoNum type="arabicPeriod"/>
            </a:pPr>
            <a:r>
              <a:rPr i="1" lang="id-ID" sz="2682"/>
              <a:t>Total Quality Management</a:t>
            </a:r>
            <a:r>
              <a:rPr lang="id-ID" sz="2682"/>
              <a:t> (TQM): fokus pada perbaikan kualitas.</a:t>
            </a:r>
            <a:endParaRPr/>
          </a:p>
          <a:p>
            <a:pPr indent="-514350" lvl="1" marL="9715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82"/>
              <a:buFont typeface="Book Antiqua"/>
              <a:buAutoNum type="arabicPeriod"/>
            </a:pPr>
            <a:r>
              <a:rPr i="1" lang="id-ID" sz="2682"/>
              <a:t>Management Information Systems </a:t>
            </a:r>
            <a:r>
              <a:rPr lang="id-ID" sz="2682"/>
              <a:t>(MIS): menyajikan informasi untuk mendukung proses pengambilan keputusan.</a:t>
            </a:r>
            <a:endParaRPr/>
          </a:p>
          <a:p>
            <a:pPr indent="-201930" lvl="0" marL="34290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</a:pPr>
            <a:r>
              <a:rPr lang="id-ID"/>
              <a:t>Pengantar</a:t>
            </a:r>
            <a:endParaRPr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id-ID"/>
              <a:t>	Evolusi perkembangan teori manajemen dapat diidentifikasi sebagai berikut: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id-ID"/>
              <a:t>Manajemen Ilmiah (</a:t>
            </a:r>
            <a:r>
              <a:rPr i="1" lang="id-ID"/>
              <a:t>Scientific Management</a:t>
            </a:r>
            <a:r>
              <a:rPr lang="id-ID"/>
              <a:t>)</a:t>
            </a:r>
            <a:endParaRPr i="1"/>
          </a:p>
          <a:p>
            <a:pPr indent="-514350" lvl="0" marL="51435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id-ID"/>
              <a:t>Pendekatan Administratif (</a:t>
            </a:r>
            <a:r>
              <a:rPr i="1" lang="id-ID"/>
              <a:t>Administrative Management</a:t>
            </a:r>
            <a:r>
              <a:rPr lang="id-ID"/>
              <a:t>)</a:t>
            </a:r>
            <a:endParaRPr i="1"/>
          </a:p>
          <a:p>
            <a:pPr indent="-514350" lvl="0" marL="51435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id-ID"/>
              <a:t>Pendekatan Perilaku (</a:t>
            </a:r>
            <a:r>
              <a:rPr i="1" lang="id-ID"/>
              <a:t>Behavioral Management</a:t>
            </a:r>
            <a:r>
              <a:rPr lang="id-ID"/>
              <a:t>)</a:t>
            </a:r>
            <a:endParaRPr i="1"/>
          </a:p>
          <a:p>
            <a:pPr indent="-514350" lvl="0" marL="51435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id-ID"/>
              <a:t>Manajemen sebagai Ilmu (</a:t>
            </a:r>
            <a:r>
              <a:rPr i="1" lang="id-ID"/>
              <a:t>Management Science</a:t>
            </a:r>
            <a:r>
              <a:rPr lang="id-ID"/>
              <a:t>)</a:t>
            </a:r>
            <a:endParaRPr i="1"/>
          </a:p>
          <a:p>
            <a:pPr indent="-514350" lvl="0" marL="51435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id-ID"/>
              <a:t>Lingkungan (</a:t>
            </a:r>
            <a:r>
              <a:rPr i="1" lang="id-ID"/>
              <a:t>Organizational Environment</a:t>
            </a:r>
            <a:r>
              <a:rPr lang="id-ID"/>
              <a:t>)</a:t>
            </a:r>
            <a:endParaRPr i="1"/>
          </a:p>
          <a:p>
            <a:pPr indent="-342900" lvl="0" marL="3429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</a:pPr>
            <a:r>
              <a:rPr lang="id-ID"/>
              <a:t>(5) Teori Lingkungan Organisasi</a:t>
            </a:r>
            <a:endParaRPr/>
          </a:p>
        </p:txBody>
      </p:sp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Char char="⚫"/>
            </a:pPr>
            <a:r>
              <a:rPr lang="id-ID" sz="2220"/>
              <a:t>Menjelaskan hubungan antara unsur internal dan eksternal organisasi.</a:t>
            </a:r>
            <a:endParaRPr/>
          </a:p>
          <a:p>
            <a:pPr indent="-336550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12"/>
              <a:buChar char="⚫"/>
            </a:pPr>
            <a:r>
              <a:rPr lang="id-ID" sz="2682"/>
              <a:t>Lingkungan organisasi terdiri dari berbagai macam unsur, kekuatan (</a:t>
            </a:r>
            <a:r>
              <a:rPr i="1" lang="id-ID" sz="2682"/>
              <a:t>forces</a:t>
            </a:r>
            <a:r>
              <a:rPr lang="id-ID" sz="2682"/>
              <a:t>), kondisi, dan pengaruh luar organisasi.</a:t>
            </a:r>
            <a:endParaRPr sz="2035"/>
          </a:p>
          <a:p>
            <a:pPr indent="-342900" lvl="0" marL="34290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accent3"/>
              </a:buClr>
              <a:buSzPts val="2220"/>
              <a:buChar char="⚫"/>
            </a:pPr>
            <a:r>
              <a:rPr b="1" lang="id-ID" sz="2220" u="sng">
                <a:solidFill>
                  <a:schemeClr val="accent3"/>
                </a:solidFill>
              </a:rPr>
              <a:t>Teori sistem</a:t>
            </a:r>
            <a:r>
              <a:rPr lang="id-ID" sz="2220"/>
              <a:t>: dampak dari masing-masing elemen:</a:t>
            </a:r>
            <a:endParaRPr/>
          </a:p>
          <a:p>
            <a:pPr indent="-514350" lvl="1" marL="9715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82"/>
              <a:buFont typeface="Book Antiqua"/>
              <a:buAutoNum type="arabicPeriod"/>
            </a:pPr>
            <a:r>
              <a:rPr i="1" lang="id-ID" sz="2682"/>
              <a:t>Input:</a:t>
            </a:r>
            <a:r>
              <a:rPr lang="id-ID" sz="2682"/>
              <a:t> mendapatkan dari sumber daya eksternal.</a:t>
            </a:r>
            <a:endParaRPr/>
          </a:p>
          <a:p>
            <a:pPr indent="-514350" lvl="1" marL="9715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82"/>
              <a:buFont typeface="Book Antiqua"/>
              <a:buAutoNum type="arabicPeriod"/>
            </a:pPr>
            <a:r>
              <a:rPr i="1" lang="id-ID" sz="2682"/>
              <a:t>Conversion:</a:t>
            </a:r>
            <a:r>
              <a:rPr lang="id-ID" sz="2682"/>
              <a:t> proses mengubah input menjadi output (produk barang atau jasa).</a:t>
            </a:r>
            <a:endParaRPr/>
          </a:p>
          <a:p>
            <a:pPr indent="-514350" lvl="1" marL="9715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82"/>
              <a:buFont typeface="Book Antiqua"/>
              <a:buAutoNum type="arabicPeriod"/>
            </a:pPr>
            <a:r>
              <a:rPr i="1" lang="id-ID" sz="2682"/>
              <a:t>Output:</a:t>
            </a:r>
            <a:r>
              <a:rPr lang="id-ID" sz="2682"/>
              <a:t> hasil produksi yang diteruskan ke lingkungan.</a:t>
            </a:r>
            <a:endParaRPr/>
          </a:p>
          <a:p>
            <a:pPr indent="-201930" lvl="0" marL="3429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</a:pPr>
            <a:r>
              <a:rPr lang="id-ID"/>
              <a:t>a. Teori Sistem</a:t>
            </a:r>
            <a:endParaRPr/>
          </a:p>
        </p:txBody>
      </p:sp>
      <p:sp>
        <p:nvSpPr>
          <p:cNvPr id="219" name="Google Shape;219;p21"/>
          <p:cNvSpPr txBox="1"/>
          <p:nvPr>
            <p:ph idx="1" type="body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⚫"/>
            </a:pPr>
            <a:r>
              <a:rPr lang="id-ID"/>
              <a:t>Sistem terbuka berinteraksi dengan lingkungan.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Char char="⚫"/>
            </a:pPr>
            <a:r>
              <a:rPr lang="id-ID"/>
              <a:t>Sistem tertutup bersifat </a:t>
            </a:r>
            <a:r>
              <a:rPr i="1" lang="id-ID"/>
              <a:t>self-contained</a:t>
            </a:r>
            <a:r>
              <a:rPr lang="id-ID"/>
              <a:t>.</a:t>
            </a:r>
            <a:endParaRPr/>
          </a:p>
          <a:p>
            <a:pPr indent="-33655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75"/>
              <a:buChar char="⚫"/>
            </a:pPr>
            <a:r>
              <a:rPr lang="id-ID" sz="2900"/>
              <a:t>Menciptakan situasi </a:t>
            </a:r>
            <a:r>
              <a:rPr i="1" lang="id-ID" sz="2900"/>
              <a:t>entropy</a:t>
            </a:r>
            <a:r>
              <a:rPr lang="id-ID" sz="2900"/>
              <a:t> dalam organisasi dan kehilangan kemampuan mengendalikan dirinya, mengalami kegagalan.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Char char="⚫"/>
            </a:pPr>
            <a:r>
              <a:rPr lang="id-ID"/>
              <a:t>Sinergi: kinerja dapat dicapai melalui keterlibatan semua komponen/elemen dalam organisasi.</a:t>
            </a:r>
            <a:endParaRPr/>
          </a:p>
          <a:p>
            <a:pPr indent="-33655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75"/>
              <a:buChar char="⚫"/>
            </a:pPr>
            <a:r>
              <a:rPr lang="id-ID" sz="2900"/>
              <a:t>Sistem koordinasi.</a:t>
            </a:r>
            <a:endParaRPr/>
          </a:p>
          <a:p>
            <a:pPr indent="-1905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251520" y="79468"/>
            <a:ext cx="8496944" cy="1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Book Antiqua"/>
              <a:buNone/>
            </a:pPr>
            <a:r>
              <a:rPr lang="id-ID" sz="4320"/>
              <a:t>Organisasi sebagai Sistem Terbuka</a:t>
            </a:r>
            <a:endParaRPr sz="4320"/>
          </a:p>
        </p:txBody>
      </p:sp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285720" y="1428736"/>
            <a:ext cx="2500330" cy="1357322"/>
          </a:xfrm>
          <a:prstGeom prst="rect">
            <a:avLst/>
          </a:prstGeom>
          <a:solidFill>
            <a:srgbClr val="790015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18900000" dist="89803">
              <a:srgbClr val="474747"/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id-ID" sz="2800">
                <a:solidFill>
                  <a:schemeClr val="lt1"/>
                </a:solidFill>
              </a:rPr>
              <a:t>Input: </a:t>
            </a:r>
            <a:endParaRPr/>
          </a:p>
          <a:p>
            <a:pPr indent="-342900" lvl="0" marL="342900" rtl="0" algn="ctr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id-ID" sz="2800">
                <a:solidFill>
                  <a:schemeClr val="lt1"/>
                </a:solidFill>
              </a:rPr>
              <a:t>Raw Material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3143240" y="1428736"/>
            <a:ext cx="2714644" cy="1357323"/>
          </a:xfrm>
          <a:prstGeom prst="rect">
            <a:avLst/>
          </a:prstGeom>
          <a:solidFill>
            <a:srgbClr val="790015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18900000" dist="89803">
              <a:srgbClr val="474747"/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id-ID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Konversi: 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id-ID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Mesin &amp; Skills</a:t>
            </a:r>
            <a:endParaRPr b="0" i="0" sz="2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6215074" y="1500174"/>
            <a:ext cx="2757478" cy="1285884"/>
          </a:xfrm>
          <a:prstGeom prst="rect">
            <a:avLst/>
          </a:prstGeom>
          <a:solidFill>
            <a:srgbClr val="790015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18900000" dist="89803">
              <a:srgbClr val="474747"/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id-ID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Output: 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id-ID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Barang/Jasa</a:t>
            </a:r>
            <a:endParaRPr b="0" i="0" sz="2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28" name="Google Shape;228;p22"/>
          <p:cNvSpPr/>
          <p:nvPr/>
        </p:nvSpPr>
        <p:spPr>
          <a:xfrm>
            <a:off x="2786050" y="1928802"/>
            <a:ext cx="357190" cy="2857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27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29" name="Google Shape;229;p22"/>
          <p:cNvSpPr/>
          <p:nvPr/>
        </p:nvSpPr>
        <p:spPr>
          <a:xfrm>
            <a:off x="5857884" y="1928802"/>
            <a:ext cx="357190" cy="28575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27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30" name="Google Shape;230;p22"/>
          <p:cNvSpPr txBox="1"/>
          <p:nvPr/>
        </p:nvSpPr>
        <p:spPr>
          <a:xfrm>
            <a:off x="3286116" y="3929066"/>
            <a:ext cx="2714644" cy="1357323"/>
          </a:xfrm>
          <a:prstGeom prst="rect">
            <a:avLst/>
          </a:prstGeom>
          <a:solidFill>
            <a:srgbClr val="790015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18900000" dist="89803">
              <a:srgbClr val="474747"/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id-ID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Mekanisme 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id-ID" sz="28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Umpan Balik</a:t>
            </a:r>
            <a:endParaRPr b="0" i="0" sz="2800" u="none" cap="none" strike="noStrike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231" name="Google Shape;231;p22"/>
          <p:cNvCxnSpPr/>
          <p:nvPr/>
        </p:nvCxnSpPr>
        <p:spPr>
          <a:xfrm flipH="1">
            <a:off x="6143636" y="2928934"/>
            <a:ext cx="1785950" cy="17145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88900" sx="104999" rotWithShape="0" algn="t" sy="104999">
              <a:srgbClr val="000000">
                <a:alpha val="40000"/>
              </a:srgbClr>
            </a:outerShdw>
          </a:effectLst>
        </p:spPr>
      </p:cxnSp>
      <p:cxnSp>
        <p:nvCxnSpPr>
          <p:cNvPr id="232" name="Google Shape;232;p22"/>
          <p:cNvCxnSpPr>
            <a:stCxn id="230" idx="1"/>
          </p:cNvCxnSpPr>
          <p:nvPr/>
        </p:nvCxnSpPr>
        <p:spPr>
          <a:xfrm rot="10800000">
            <a:off x="1500216" y="2857528"/>
            <a:ext cx="1785900" cy="1750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88900" sx="104999" rotWithShape="0" algn="t" sy="104999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</a:pPr>
            <a:r>
              <a:rPr lang="id-ID"/>
              <a:t>b. Teori Kontingensi</a:t>
            </a:r>
            <a:endParaRPr/>
          </a:p>
        </p:txBody>
      </p:sp>
      <p:sp>
        <p:nvSpPr>
          <p:cNvPr id="238" name="Google Shape;238;p23"/>
          <p:cNvSpPr txBox="1"/>
          <p:nvPr>
            <p:ph idx="1" type="body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⚫"/>
            </a:pPr>
            <a:r>
              <a:rPr lang="id-ID"/>
              <a:t>Asumsi: tidak ada cara terbaik dalam manajemen.</a:t>
            </a:r>
            <a:endParaRPr/>
          </a:p>
          <a:p>
            <a:pPr indent="-336550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75"/>
              <a:buChar char="⚫"/>
            </a:pPr>
            <a:r>
              <a:rPr lang="id-ID" sz="2900"/>
              <a:t>Lingkungan mempengaruhi organisasi, manajer harus fleksibel untuk merespon perubahan lingkungan.</a:t>
            </a:r>
            <a:endParaRPr/>
          </a:p>
          <a:p>
            <a:pPr indent="-336550" lvl="1" marL="6858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75"/>
              <a:buChar char="⚫"/>
            </a:pPr>
            <a:r>
              <a:rPr lang="id-ID" sz="2900"/>
              <a:t>Desain organisasi dan sistem pengendalian yang digunakan tergantung pada perubahan lingkungan.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Char char="⚫"/>
            </a:pPr>
            <a:r>
              <a:rPr lang="id-ID"/>
              <a:t>Perubahan teknologi informasi dan komunikasi berlangsung sangat cepat menuntut organisasi selalu merespon perubahan tersebut.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</a:pPr>
            <a:r>
              <a:rPr lang="id-ID"/>
              <a:t>c. Struktur Organisasi</a:t>
            </a:r>
            <a:endParaRPr/>
          </a:p>
        </p:txBody>
      </p:sp>
      <p:sp>
        <p:nvSpPr>
          <p:cNvPr id="244" name="Google Shape;244;p24"/>
          <p:cNvSpPr txBox="1"/>
          <p:nvPr>
            <p:ph idx="1" type="body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Char char="⚫"/>
            </a:pPr>
            <a:r>
              <a:rPr lang="id-ID" sz="2220"/>
              <a:t>Mekanistis: sentralisasi, kewenangan berada di tangan level puncak (</a:t>
            </a:r>
            <a:r>
              <a:rPr i="1" lang="id-ID" sz="2220"/>
              <a:t>top level</a:t>
            </a:r>
            <a:r>
              <a:rPr lang="id-ID" sz="2220"/>
              <a:t>).</a:t>
            </a:r>
            <a:endParaRPr/>
          </a:p>
          <a:p>
            <a:pPr indent="-336550" lvl="1" marL="685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12"/>
              <a:buChar char="⚫"/>
            </a:pPr>
            <a:r>
              <a:rPr lang="id-ID" sz="2682"/>
              <a:t>Cenderung berasumsi dengan model Teori X</a:t>
            </a:r>
            <a:endParaRPr/>
          </a:p>
          <a:p>
            <a:pPr indent="-336550" lvl="1" marL="685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12"/>
              <a:buChar char="⚫"/>
            </a:pPr>
            <a:r>
              <a:rPr lang="id-ID" sz="2682"/>
              <a:t>Pegawai dikontrol dengan ketat.</a:t>
            </a:r>
            <a:endParaRPr/>
          </a:p>
          <a:p>
            <a:pPr indent="-336550" lvl="1" marL="685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12"/>
              <a:buChar char="⚫"/>
            </a:pPr>
            <a:r>
              <a:rPr lang="id-ID" sz="2682"/>
              <a:t>Sangat efisien dalam lingkungan stabil.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220"/>
              <a:buChar char="⚫"/>
            </a:pPr>
            <a:r>
              <a:rPr lang="id-ID" sz="2220"/>
              <a:t>Organik: desentralisasi kewenangan kepada pegawai.</a:t>
            </a:r>
            <a:endParaRPr/>
          </a:p>
          <a:p>
            <a:pPr indent="-336550" lvl="1" marL="685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12"/>
              <a:buChar char="⚫"/>
            </a:pPr>
            <a:r>
              <a:rPr lang="id-ID" sz="2682"/>
              <a:t>Cenderung berasumsi dengan model Teori Y</a:t>
            </a:r>
            <a:endParaRPr/>
          </a:p>
          <a:p>
            <a:pPr indent="-336550" lvl="1" marL="685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12"/>
              <a:buChar char="⚫"/>
            </a:pPr>
            <a:r>
              <a:rPr lang="id-ID" sz="2682"/>
              <a:t>Kontrol pegawai lebih longgar.</a:t>
            </a:r>
            <a:endParaRPr/>
          </a:p>
          <a:p>
            <a:pPr indent="-336550" lvl="1" marL="685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12"/>
              <a:buChar char="⚫"/>
            </a:pPr>
            <a:r>
              <a:rPr lang="id-ID" sz="2682"/>
              <a:t>Manajer dapat bereaksi lebih cepat dalam merespon perubahan lingkungan.</a:t>
            </a:r>
            <a:endParaRPr/>
          </a:p>
          <a:p>
            <a:pPr indent="-201930" lvl="0" marL="34290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</a:pPr>
            <a:r>
              <a:rPr lang="id-ID"/>
              <a:t>Awal Era Manajemen Modern</a:t>
            </a:r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765174" y="2070846"/>
            <a:ext cx="7767265" cy="459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30"/>
              <a:buChar char="⚫"/>
            </a:pPr>
            <a:r>
              <a:rPr b="1" lang="id-ID" sz="3330"/>
              <a:t>Era manajemen modern dimulai pada akhir abad ke-19.</a:t>
            </a:r>
            <a:endParaRPr sz="3330"/>
          </a:p>
          <a:p>
            <a:pPr indent="-336550" lvl="1" marL="685800" rtl="0" algn="l">
              <a:lnSpc>
                <a:spcPct val="80000"/>
              </a:lnSpc>
              <a:spcBef>
                <a:spcPts val="1765"/>
              </a:spcBef>
              <a:spcAft>
                <a:spcPts val="0"/>
              </a:spcAft>
              <a:buClr>
                <a:schemeClr val="lt1"/>
              </a:buClr>
              <a:buSzPts val="2289"/>
              <a:buChar char="⚫"/>
            </a:pPr>
            <a:r>
              <a:rPr lang="id-ID" sz="3052"/>
              <a:t>Mencari cara terbaik untuk memuaskan kebutuhan masyarakat/pelanggan.</a:t>
            </a:r>
            <a:endParaRPr/>
          </a:p>
          <a:p>
            <a:pPr indent="-336550" lvl="1" marL="685800" rtl="0" algn="l">
              <a:lnSpc>
                <a:spcPct val="80000"/>
              </a:lnSpc>
              <a:spcBef>
                <a:spcPts val="1516"/>
              </a:spcBef>
              <a:spcAft>
                <a:spcPts val="0"/>
              </a:spcAft>
              <a:buClr>
                <a:schemeClr val="lt1"/>
              </a:buClr>
              <a:buSzPts val="2289"/>
              <a:buChar char="⚫"/>
            </a:pPr>
            <a:r>
              <a:rPr lang="id-ID" sz="3052"/>
              <a:t>Perkembangan teknologi (mesin) mengubah cara menghasilkan produk (barang).</a:t>
            </a:r>
            <a:endParaRPr/>
          </a:p>
          <a:p>
            <a:pPr indent="-336550" lvl="1" marL="685800" rtl="0" algn="l">
              <a:lnSpc>
                <a:spcPct val="80000"/>
              </a:lnSpc>
              <a:spcBef>
                <a:spcPts val="1516"/>
              </a:spcBef>
              <a:spcAft>
                <a:spcPts val="0"/>
              </a:spcAft>
              <a:buClr>
                <a:schemeClr val="lt1"/>
              </a:buClr>
              <a:buSzPts val="2289"/>
              <a:buChar char="⚫"/>
            </a:pPr>
            <a:r>
              <a:rPr lang="id-ID" sz="3052"/>
              <a:t>Peningkatan efisiensi.</a:t>
            </a:r>
            <a:endParaRPr sz="2035"/>
          </a:p>
          <a:p>
            <a:pPr indent="-201930" lvl="0" marL="3429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</a:pPr>
            <a:r>
              <a:rPr lang="id-ID"/>
              <a:t>Fenomena Spesialisasi Pekerjaan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Char char="⚫"/>
            </a:pPr>
            <a:r>
              <a:rPr lang="id-ID" sz="2220"/>
              <a:t>Adam Smith (ekonom di abad ke-18) menemukan fakta tentang proses di pabrik peniti dalam dua bentuk/cara:</a:t>
            </a:r>
            <a:endParaRPr sz="2220"/>
          </a:p>
          <a:p>
            <a:pPr indent="-336550" lvl="1" marL="685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12"/>
              <a:buChar char="⚫"/>
            </a:pPr>
            <a:r>
              <a:rPr i="1" lang="id-ID" sz="2682"/>
              <a:t>Craft</a:t>
            </a:r>
            <a:r>
              <a:rPr lang="id-ID" sz="2682"/>
              <a:t> : setiap pekerja melakukan semua tahap. </a:t>
            </a:r>
            <a:endParaRPr/>
          </a:p>
          <a:p>
            <a:pPr indent="-336550" lvl="1" marL="685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12"/>
              <a:buChar char="⚫"/>
            </a:pPr>
            <a:r>
              <a:rPr i="1" lang="id-ID" sz="2682"/>
              <a:t>Factory:</a:t>
            </a:r>
            <a:r>
              <a:rPr lang="id-ID" sz="2682"/>
              <a:t> setiap pekerja terspesialisasi dalam satu tahap proses pekerjaan.</a:t>
            </a:r>
            <a:endParaRPr sz="2035"/>
          </a:p>
          <a:p>
            <a:pPr indent="-342900" lvl="0" marL="34290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220"/>
              <a:buChar char="⚫"/>
            </a:pPr>
            <a:r>
              <a:rPr lang="id-ID" sz="2220"/>
              <a:t>Bahwa metode “factory” lebih produktif daripada “craft”.</a:t>
            </a:r>
            <a:endParaRPr/>
          </a:p>
          <a:p>
            <a:pPr indent="-336550" lvl="1" marL="685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12"/>
              <a:buChar char="⚫"/>
            </a:pPr>
            <a:r>
              <a:rPr lang="id-ID" sz="2682"/>
              <a:t>Setiap pekerja menjadi sangat trampil di satu bidang melaksanakan tugas tertentu</a:t>
            </a:r>
            <a:r>
              <a:rPr lang="id-ID" sz="2035"/>
              <a:t>.</a:t>
            </a:r>
            <a:endParaRPr/>
          </a:p>
          <a:p>
            <a:pPr indent="-342900" lvl="0" marL="34290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220"/>
              <a:buChar char="⚫"/>
            </a:pPr>
            <a:r>
              <a:rPr lang="id-ID" sz="2220"/>
              <a:t>Merinci keseluruhan pekerjaan ke dalam bentuk </a:t>
            </a:r>
            <a:r>
              <a:rPr i="1" lang="id-ID" sz="2220"/>
              <a:t>division of labor</a:t>
            </a:r>
            <a:r>
              <a:rPr lang="id-ID" sz="2220"/>
              <a:t>.</a:t>
            </a:r>
            <a:endParaRPr sz="2220"/>
          </a:p>
          <a:p>
            <a:pPr indent="-201930" lvl="0" marL="34290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</a:pPr>
            <a:r>
              <a:rPr lang="id-ID"/>
              <a:t>(1) Manajemen Ilmiah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⚫"/>
            </a:pPr>
            <a:r>
              <a:rPr lang="id-ID"/>
              <a:t>Dipelopori oleh Frederick Taylor di akhir abad ke 18.</a:t>
            </a:r>
            <a:endParaRPr/>
          </a:p>
          <a:p>
            <a:pPr indent="-3429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Char char="⚫"/>
            </a:pPr>
            <a:r>
              <a:rPr lang="id-ID"/>
              <a:t>Studi sistematis tentang hubungan antara orang dengan tugas dan perancangan ulang pekerjaan untuk mencapai peningkatan efisiensi.</a:t>
            </a:r>
            <a:endParaRPr/>
          </a:p>
          <a:p>
            <a:pPr indent="-33655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75"/>
              <a:buChar char="⚫"/>
            </a:pPr>
            <a:r>
              <a:rPr lang="id-ID" sz="2900"/>
              <a:t>Taylor mengurangi waktu yang digunakan pekerja pada setiap tahapan kerja dengan optimalisasi cara bekerja yang lebih tepat.</a:t>
            </a:r>
            <a:endParaRPr/>
          </a:p>
          <a:p>
            <a:pPr indent="-1905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Book Antiqua"/>
              <a:buNone/>
            </a:pPr>
            <a:r>
              <a:rPr lang="id-ID" sz="4320"/>
              <a:t>Asas Manajemen untuk Peningkatan Efisiensi</a:t>
            </a:r>
            <a:endParaRPr sz="4320"/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⚫"/>
            </a:pPr>
            <a:r>
              <a:rPr b="1" lang="id-ID" sz="1500"/>
              <a:t>4 asas atau prinsip meningkatkan efisiensi:</a:t>
            </a:r>
            <a:endParaRPr sz="1500"/>
          </a:p>
          <a:p>
            <a:pPr indent="-33655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12"/>
              <a:buFont typeface="Noto Sans Symbols"/>
              <a:buNone/>
            </a:pPr>
            <a:r>
              <a:rPr lang="id-ID" sz="1812"/>
              <a:t>1. Mempelajari cara yang dilakukan dalam melaksanakan pekerjaan saat ini dan kemudian menggantikannnya dengan cara baru yang lebih baik.</a:t>
            </a:r>
            <a:endParaRPr sz="1375"/>
          </a:p>
          <a:p>
            <a:pPr indent="-349250" lvl="2" marL="1035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15"/>
              <a:buChar char="⚫"/>
            </a:pPr>
            <a:r>
              <a:rPr lang="id-ID" sz="1562"/>
              <a:t>Memperoleh informasi rinci tentang pekerjaan, waktu, dan gerakan dalam bekerja</a:t>
            </a:r>
            <a:endParaRPr sz="1250"/>
          </a:p>
          <a:p>
            <a:pPr indent="-33655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12"/>
              <a:buFont typeface="Noto Sans Symbols"/>
              <a:buNone/>
            </a:pPr>
            <a:r>
              <a:rPr lang="id-ID" sz="1812"/>
              <a:t>2. Kodifikasi metode baru ke dalam peraturan</a:t>
            </a:r>
            <a:r>
              <a:rPr b="1" i="1" lang="id-ID" sz="1812"/>
              <a:t>.</a:t>
            </a:r>
            <a:endParaRPr b="1" i="1" sz="1375"/>
          </a:p>
          <a:p>
            <a:pPr indent="-349250" lvl="2" marL="1035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15"/>
              <a:buChar char="⚫"/>
            </a:pPr>
            <a:r>
              <a:rPr lang="id-ID" sz="1562"/>
              <a:t>Sosialisasi kepada semua pekerja.</a:t>
            </a:r>
            <a:endParaRPr sz="1250"/>
          </a:p>
          <a:p>
            <a:pPr indent="-33655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12"/>
              <a:buFont typeface="Noto Sans Symbols"/>
              <a:buNone/>
            </a:pPr>
            <a:r>
              <a:rPr lang="id-ID" sz="1812"/>
              <a:t>3. Menentukan/memilih pekerja yang memiliki skills sesuai dengan ketentuan/peraturan.</a:t>
            </a:r>
            <a:endParaRPr/>
          </a:p>
          <a:p>
            <a:pPr indent="-33655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12"/>
              <a:buFont typeface="Noto Sans Symbols"/>
              <a:buNone/>
            </a:pPr>
            <a:r>
              <a:rPr lang="id-ID" sz="1812"/>
              <a:t>4. Menetapkan level kinerja dan pemeberian gaji berdasar kinerja.</a:t>
            </a:r>
            <a:endParaRPr sz="1375"/>
          </a:p>
          <a:p>
            <a:pPr indent="-349250" lvl="2" marL="1035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15"/>
              <a:buChar char="⚫"/>
            </a:pPr>
            <a:r>
              <a:rPr lang="id-ID" sz="1562"/>
              <a:t>Gaji pekerja sesuai dengan kinerja berdasarkan output yang dihasilkan.</a:t>
            </a:r>
            <a:endParaRPr sz="12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Book Antiqua"/>
              <a:buNone/>
            </a:pPr>
            <a:r>
              <a:rPr lang="id-ID"/>
              <a:t>Permasalahan Manajemen Ilmiah</a:t>
            </a: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Char char="⚫"/>
            </a:pPr>
            <a:r>
              <a:rPr lang="id-ID" sz="2220"/>
              <a:t>Manajer cenderung hanya menerapkan sisi peningkatan output, sisi lainnya diabaikan.</a:t>
            </a:r>
            <a:endParaRPr/>
          </a:p>
          <a:p>
            <a:pPr indent="-336550" lvl="1" marL="685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12"/>
              <a:buChar char="⚫"/>
            </a:pPr>
            <a:r>
              <a:rPr lang="id-ID" sz="2682"/>
              <a:t>Tidak ada peluang bagi pekerja berbagi peningkatan output dengan pekerja lain 🡪 individualistis.</a:t>
            </a:r>
            <a:endParaRPr/>
          </a:p>
          <a:p>
            <a:pPr indent="-336550" lvl="1" marL="685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12"/>
              <a:buChar char="⚫"/>
            </a:pPr>
            <a:r>
              <a:rPr lang="id-ID" sz="2682"/>
              <a:t>Spesialisasi pekerjaan membosankan pekerja.</a:t>
            </a:r>
            <a:endParaRPr/>
          </a:p>
          <a:p>
            <a:pPr indent="-336550" lvl="1" marL="685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12"/>
              <a:buChar char="⚫"/>
            </a:pPr>
            <a:r>
              <a:rPr lang="id-ID" sz="2682"/>
              <a:t>Pekerja tidak percaya lagi dengan prinsip-prinsip manajemen ilmiah.</a:t>
            </a:r>
            <a:endParaRPr sz="2035"/>
          </a:p>
          <a:p>
            <a:pPr indent="-342900" lvl="0" marL="34290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220"/>
              <a:buChar char="⚫"/>
            </a:pPr>
            <a:r>
              <a:rPr lang="id-ID" sz="2220"/>
              <a:t>Pekerja secara sengaja bekerja di bawah kinerja standar.</a:t>
            </a:r>
            <a:endParaRPr sz="2220"/>
          </a:p>
          <a:p>
            <a:pPr indent="-342900" lvl="0" marL="34290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220"/>
              <a:buChar char="⚫"/>
            </a:pPr>
            <a:r>
              <a:rPr lang="id-ID" sz="2220"/>
              <a:t>Manajemen meresponnya dengan peningkatan penggunaan mesin (padat modal).</a:t>
            </a:r>
            <a:endParaRPr/>
          </a:p>
          <a:p>
            <a:pPr indent="-201930" lvl="0" marL="34290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r>
              <a:t/>
            </a:r>
            <a:endParaRPr sz="22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Book Antiqua"/>
              <a:buNone/>
            </a:pPr>
            <a:r>
              <a:rPr lang="id-ID" sz="4320"/>
              <a:t>Perbaikan Prinsip Manajemen Ilmiah</a:t>
            </a:r>
            <a:endParaRPr sz="4320"/>
          </a:p>
        </p:txBody>
      </p:sp>
      <p:sp>
        <p:nvSpPr>
          <p:cNvPr id="141" name="Google Shape;141;p8"/>
          <p:cNvSpPr txBox="1"/>
          <p:nvPr>
            <p:ph idx="1" type="body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60"/>
              <a:buChar char="⚫"/>
            </a:pPr>
            <a:r>
              <a:rPr lang="id-ID" sz="1860"/>
              <a:t>Frank &amp; Lillian Gilbreth memperbaiki metode Taylor.</a:t>
            </a:r>
            <a:endParaRPr/>
          </a:p>
          <a:p>
            <a:pPr indent="-336550" lvl="1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85"/>
              <a:buChar char="⚫"/>
            </a:pPr>
            <a:r>
              <a:rPr lang="id-ID" sz="2247"/>
              <a:t>Perbaikan melalui </a:t>
            </a:r>
            <a:r>
              <a:rPr i="1" lang="id-ID" sz="2247"/>
              <a:t>time and motion studies</a:t>
            </a:r>
            <a:r>
              <a:rPr lang="id-ID" sz="2247"/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60"/>
              <a:buChar char="⚫"/>
            </a:pPr>
            <a:r>
              <a:rPr lang="id-ID" sz="1860"/>
              <a:t>Inti </a:t>
            </a:r>
            <a:r>
              <a:rPr i="1" lang="id-ID" sz="1860"/>
              <a:t>time and motion studies</a:t>
            </a:r>
            <a:r>
              <a:rPr lang="id-ID" sz="1860"/>
              <a:t>:</a:t>
            </a:r>
            <a:endParaRPr sz="1860"/>
          </a:p>
          <a:p>
            <a:pPr indent="-336550" lvl="1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85"/>
              <a:buNone/>
            </a:pPr>
            <a:r>
              <a:rPr lang="id-ID" sz="2247"/>
              <a:t>1. Merinci setiap kegiatan ke dalam komponen-komponen yang berbeda.</a:t>
            </a:r>
            <a:endParaRPr/>
          </a:p>
          <a:p>
            <a:pPr indent="-336550" lvl="1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85"/>
              <a:buNone/>
            </a:pPr>
            <a:r>
              <a:rPr lang="id-ID" sz="2247"/>
              <a:t>2. Temukan cara terbaik untuk melaksanakan pekerjaan.</a:t>
            </a:r>
            <a:endParaRPr/>
          </a:p>
          <a:p>
            <a:pPr indent="-336550" lvl="1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85"/>
              <a:buNone/>
            </a:pPr>
            <a:r>
              <a:rPr lang="id-ID" sz="2247"/>
              <a:t>3. Reorganisasikan setiap tindakan lebih efisien.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60"/>
              <a:buChar char="⚫"/>
            </a:pPr>
            <a:r>
              <a:rPr lang="id-ID" sz="1860"/>
              <a:t>Gilbreth &amp; Gilbreth juga mempelajari masalah kelelahan (</a:t>
            </a:r>
            <a:r>
              <a:rPr i="1" lang="id-ID" sz="1860"/>
              <a:t>fatigue problems</a:t>
            </a:r>
            <a:r>
              <a:rPr lang="id-ID" sz="1860"/>
              <a:t>), pencahayaan (</a:t>
            </a:r>
            <a:r>
              <a:rPr i="1" lang="id-ID" sz="1860"/>
              <a:t>lighting</a:t>
            </a:r>
            <a:r>
              <a:rPr lang="id-ID" sz="1860"/>
              <a:t>), </a:t>
            </a:r>
            <a:r>
              <a:rPr i="1" lang="id-ID" sz="1860"/>
              <a:t>heating</a:t>
            </a:r>
            <a:r>
              <a:rPr lang="id-ID" sz="1860"/>
              <a:t> dan isu-isu pekerjaan lainnya.</a:t>
            </a:r>
            <a:endParaRPr/>
          </a:p>
          <a:p>
            <a:pPr indent="-224790" lvl="0" marL="342900" rtl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60"/>
              <a:buNone/>
            </a:pPr>
            <a:r>
              <a:t/>
            </a:r>
            <a:endParaRPr sz="18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Book Antiqua"/>
              <a:buNone/>
            </a:pPr>
            <a:r>
              <a:rPr lang="id-ID" sz="4320"/>
              <a:t>(2) Pendekatan Administrasi dalam Manajemen </a:t>
            </a:r>
            <a:endParaRPr sz="4320"/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⚫"/>
            </a:pPr>
            <a:r>
              <a:rPr lang="id-ID"/>
              <a:t>Membentuk organisasi yang mengarah pada dua pencapaian sekaligus: efisiensi dan efektifitas.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Char char="⚫"/>
            </a:pPr>
            <a:r>
              <a:rPr lang="id-ID"/>
              <a:t>Max Weber mengembangkan konsep birokrasi</a:t>
            </a:r>
            <a:r>
              <a:rPr lang="id-ID">
                <a:solidFill>
                  <a:srgbClr val="00279F"/>
                </a:solidFill>
              </a:rPr>
              <a:t>.</a:t>
            </a:r>
            <a:endParaRPr/>
          </a:p>
          <a:p>
            <a:pPr indent="-336550" lvl="1" marL="685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75"/>
              <a:buChar char="⚫"/>
            </a:pPr>
            <a:r>
              <a:rPr lang="id-ID" sz="2900"/>
              <a:t>Sistem formal organisasi untuk  memastikan tercapainya efisiensi dan efektifitas.</a:t>
            </a:r>
            <a:endParaRPr/>
          </a:p>
          <a:p>
            <a:pPr indent="-336550" lvl="1" marL="685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75"/>
              <a:buChar char="⚫"/>
            </a:pPr>
            <a:r>
              <a:rPr lang="id-ID" sz="2900"/>
              <a:t>Terdapat 5 prinsip administrasi dari Weber.</a:t>
            </a:r>
            <a:endParaRPr/>
          </a:p>
          <a:p>
            <a:pPr indent="-190500" lvl="0" marL="34290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abitat">
  <a:themeElements>
    <a:clrScheme name="Habitat">
      <a:dk1>
        <a:srgbClr val="000000"/>
      </a:dk1>
      <a:lt1>
        <a:srgbClr val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2013-02-22T10:44:28Z</dcterms:created>
  <dc:creator>CMcomp</dc:creator>
</cp:coreProperties>
</file>