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9144000" cy="6858000"/>
  <p:embeddedFontLst>
    <p:embeddedFont>
      <p:font typeface="Anton"/>
      <p:regular r:id="rId31"/>
    </p:embeddedFont>
    <p:embeddedFont>
      <p:font typeface="Candara"/>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36" roundtripDataSignature="AMtx7mhuJQQMfGVFWPzQrMDCK2woOzbI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nton-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Candara-bold.fntdata"/><Relationship Id="rId10" Type="http://schemas.openxmlformats.org/officeDocument/2006/relationships/slide" Target="slides/slide5.xml"/><Relationship Id="rId32" Type="http://schemas.openxmlformats.org/officeDocument/2006/relationships/font" Target="fonts/Candara-regular.fntdata"/><Relationship Id="rId13" Type="http://schemas.openxmlformats.org/officeDocument/2006/relationships/slide" Target="slides/slide8.xml"/><Relationship Id="rId35" Type="http://schemas.openxmlformats.org/officeDocument/2006/relationships/font" Target="fonts/Candara-boldItalic.fntdata"/><Relationship Id="rId12" Type="http://schemas.openxmlformats.org/officeDocument/2006/relationships/slide" Target="slides/slide7.xml"/><Relationship Id="rId34" Type="http://schemas.openxmlformats.org/officeDocument/2006/relationships/font" Target="fonts/Candara-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 name="Shape 42"/>
        <p:cNvGrpSpPr/>
        <p:nvPr/>
      </p:nvGrpSpPr>
      <p:grpSpPr>
        <a:xfrm>
          <a:off x="0" y="0"/>
          <a:ext cx="0" cy="0"/>
          <a:chOff x="0" y="0"/>
          <a:chExt cx="0" cy="0"/>
        </a:xfrm>
      </p:grpSpPr>
      <p:sp>
        <p:nvSpPr>
          <p:cNvPr id="43" name="Google Shape;43;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1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2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2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2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2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2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2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obj">
  <p:cSld name="OBJECT">
    <p:spTree>
      <p:nvGrpSpPr>
        <p:cNvPr id="14" name="Shape 14"/>
        <p:cNvGrpSpPr/>
        <p:nvPr/>
      </p:nvGrpSpPr>
      <p:grpSpPr>
        <a:xfrm>
          <a:off x="0" y="0"/>
          <a:ext cx="0" cy="0"/>
          <a:chOff x="0" y="0"/>
          <a:chExt cx="0" cy="0"/>
        </a:xfrm>
      </p:grpSpPr>
      <p:sp>
        <p:nvSpPr>
          <p:cNvPr id="15" name="Google Shape;15;p27"/>
          <p:cNvSpPr txBox="1"/>
          <p:nvPr>
            <p:ph type="title"/>
          </p:nvPr>
        </p:nvSpPr>
        <p:spPr>
          <a:xfrm>
            <a:off x="1162637" y="-84268"/>
            <a:ext cx="6818724" cy="16103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5400">
                <a:solidFill>
                  <a:srgbClr val="2F1F58"/>
                </a:solidFill>
                <a:latin typeface="Candara"/>
                <a:ea typeface="Candara"/>
                <a:cs typeface="Candara"/>
                <a:sym typeface="Canda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7"/>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7"/>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7"/>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9" name="Shape 19"/>
        <p:cNvGrpSpPr/>
        <p:nvPr/>
      </p:nvGrpSpPr>
      <p:grpSpPr>
        <a:xfrm>
          <a:off x="0" y="0"/>
          <a:ext cx="0" cy="0"/>
          <a:chOff x="0" y="0"/>
          <a:chExt cx="0" cy="0"/>
        </a:xfrm>
      </p:grpSpPr>
      <p:sp>
        <p:nvSpPr>
          <p:cNvPr id="20" name="Google Shape;20;p28"/>
          <p:cNvSpPr txBox="1"/>
          <p:nvPr>
            <p:ph type="title"/>
          </p:nvPr>
        </p:nvSpPr>
        <p:spPr>
          <a:xfrm>
            <a:off x="1162637" y="-84268"/>
            <a:ext cx="6818724" cy="16103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5400">
                <a:solidFill>
                  <a:srgbClr val="2F1F58"/>
                </a:solidFill>
                <a:latin typeface="Candara"/>
                <a:ea typeface="Candara"/>
                <a:cs typeface="Candara"/>
                <a:sym typeface="Canda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8"/>
          <p:cNvSpPr txBox="1"/>
          <p:nvPr>
            <p:ph idx="1" type="body"/>
          </p:nvPr>
        </p:nvSpPr>
        <p:spPr>
          <a:xfrm>
            <a:off x="855028" y="1794585"/>
            <a:ext cx="7433943" cy="33096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800">
                <a:solidFill>
                  <a:srgbClr val="2F1F58"/>
                </a:solidFill>
                <a:latin typeface="Candara"/>
                <a:ea typeface="Candara"/>
                <a:cs typeface="Candara"/>
                <a:sym typeface="Candara"/>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28"/>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8"/>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8"/>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25" name="Shape 25"/>
        <p:cNvGrpSpPr/>
        <p:nvPr/>
      </p:nvGrpSpPr>
      <p:grpSpPr>
        <a:xfrm>
          <a:off x="0" y="0"/>
          <a:ext cx="0" cy="0"/>
          <a:chOff x="0" y="0"/>
          <a:chExt cx="0" cy="0"/>
        </a:xfrm>
      </p:grpSpPr>
      <p:sp>
        <p:nvSpPr>
          <p:cNvPr id="26" name="Google Shape;26;p29"/>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9"/>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9"/>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29" name="Shape 29"/>
        <p:cNvGrpSpPr/>
        <p:nvPr/>
      </p:nvGrpSpPr>
      <p:grpSpPr>
        <a:xfrm>
          <a:off x="0" y="0"/>
          <a:ext cx="0" cy="0"/>
          <a:chOff x="0" y="0"/>
          <a:chExt cx="0" cy="0"/>
        </a:xfrm>
      </p:grpSpPr>
      <p:sp>
        <p:nvSpPr>
          <p:cNvPr id="30" name="Google Shape;30;p30"/>
          <p:cNvSpPr txBox="1"/>
          <p:nvPr>
            <p:ph type="ctrTitle"/>
          </p:nvPr>
        </p:nvSpPr>
        <p:spPr>
          <a:xfrm>
            <a:off x="685800" y="2125980"/>
            <a:ext cx="77724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0"/>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0"/>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0"/>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0"/>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35" name="Shape 35"/>
        <p:cNvGrpSpPr/>
        <p:nvPr/>
      </p:nvGrpSpPr>
      <p:grpSpPr>
        <a:xfrm>
          <a:off x="0" y="0"/>
          <a:ext cx="0" cy="0"/>
          <a:chOff x="0" y="0"/>
          <a:chExt cx="0" cy="0"/>
        </a:xfrm>
      </p:grpSpPr>
      <p:sp>
        <p:nvSpPr>
          <p:cNvPr id="36" name="Google Shape;36;p31"/>
          <p:cNvSpPr txBox="1"/>
          <p:nvPr>
            <p:ph type="title"/>
          </p:nvPr>
        </p:nvSpPr>
        <p:spPr>
          <a:xfrm>
            <a:off x="1162637" y="-84268"/>
            <a:ext cx="6818724" cy="16103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5400">
                <a:solidFill>
                  <a:srgbClr val="2F1F58"/>
                </a:solidFill>
                <a:latin typeface="Candara"/>
                <a:ea typeface="Candara"/>
                <a:cs typeface="Candara"/>
                <a:sym typeface="Canda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1"/>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31"/>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31"/>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1"/>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1"/>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slideLayout" Target="../slideLayouts/slideLayout1.xml"/><Relationship Id="rId9" Type="http://schemas.openxmlformats.org/officeDocument/2006/relationships/theme" Target="../theme/theme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26"/>
          <p:cNvSpPr/>
          <p:nvPr/>
        </p:nvSpPr>
        <p:spPr>
          <a:xfrm>
            <a:off x="0" y="1"/>
            <a:ext cx="9143998" cy="6857998"/>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26"/>
          <p:cNvSpPr/>
          <p:nvPr/>
        </p:nvSpPr>
        <p:spPr>
          <a:xfrm>
            <a:off x="0" y="1600200"/>
            <a:ext cx="9143998" cy="5257799"/>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26"/>
          <p:cNvSpPr/>
          <p:nvPr/>
        </p:nvSpPr>
        <p:spPr>
          <a:xfrm>
            <a:off x="0" y="1372650"/>
            <a:ext cx="9143998" cy="26789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26"/>
          <p:cNvSpPr txBox="1"/>
          <p:nvPr>
            <p:ph type="title"/>
          </p:nvPr>
        </p:nvSpPr>
        <p:spPr>
          <a:xfrm>
            <a:off x="1162637" y="-84268"/>
            <a:ext cx="6818724" cy="161036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5400" u="none" cap="none" strike="noStrike">
                <a:solidFill>
                  <a:srgbClr val="2F1F58"/>
                </a:solidFill>
                <a:latin typeface="Candara"/>
                <a:ea typeface="Candara"/>
                <a:cs typeface="Candara"/>
                <a:sym typeface="Candar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26"/>
          <p:cNvSpPr txBox="1"/>
          <p:nvPr>
            <p:ph idx="1" type="body"/>
          </p:nvPr>
        </p:nvSpPr>
        <p:spPr>
          <a:xfrm>
            <a:off x="855028" y="1794585"/>
            <a:ext cx="7433943" cy="330962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800" u="none" cap="none" strike="noStrike">
                <a:solidFill>
                  <a:srgbClr val="2F1F58"/>
                </a:solidFill>
                <a:latin typeface="Candara"/>
                <a:ea typeface="Candara"/>
                <a:cs typeface="Candara"/>
                <a:sym typeface="Candara"/>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1" name="Google Shape;11;p26"/>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26"/>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6"/>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8.jpg"/><Relationship Id="rId9" Type="http://schemas.openxmlformats.org/officeDocument/2006/relationships/image" Target="../media/image9.png"/><Relationship Id="rId5" Type="http://schemas.openxmlformats.org/officeDocument/2006/relationships/image" Target="../media/image15.png"/><Relationship Id="rId6" Type="http://schemas.openxmlformats.org/officeDocument/2006/relationships/image" Target="../media/image11.png"/><Relationship Id="rId7" Type="http://schemas.openxmlformats.org/officeDocument/2006/relationships/image" Target="../media/image14.png"/><Relationship Id="rId8"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5" name="Shape 45"/>
        <p:cNvGrpSpPr/>
        <p:nvPr/>
      </p:nvGrpSpPr>
      <p:grpSpPr>
        <a:xfrm>
          <a:off x="0" y="0"/>
          <a:ext cx="0" cy="0"/>
          <a:chOff x="0" y="0"/>
          <a:chExt cx="0" cy="0"/>
        </a:xfrm>
      </p:grpSpPr>
      <p:sp>
        <p:nvSpPr>
          <p:cNvPr id="46" name="Google Shape;46;p1"/>
          <p:cNvSpPr/>
          <p:nvPr/>
        </p:nvSpPr>
        <p:spPr>
          <a:xfrm>
            <a:off x="0" y="1"/>
            <a:ext cx="9143998" cy="685799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 name="Google Shape;47;p1"/>
          <p:cNvSpPr/>
          <p:nvPr/>
        </p:nvSpPr>
        <p:spPr>
          <a:xfrm>
            <a:off x="0" y="1"/>
            <a:ext cx="1358153" cy="685799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 name="Google Shape;48;p1"/>
          <p:cNvSpPr/>
          <p:nvPr/>
        </p:nvSpPr>
        <p:spPr>
          <a:xfrm>
            <a:off x="1313328" y="1"/>
            <a:ext cx="267891" cy="685799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 name="Google Shape;49;p1"/>
          <p:cNvSpPr/>
          <p:nvPr/>
        </p:nvSpPr>
        <p:spPr>
          <a:xfrm>
            <a:off x="7546266" y="1"/>
            <a:ext cx="1597732" cy="6857998"/>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1"/>
          <p:cNvSpPr/>
          <p:nvPr/>
        </p:nvSpPr>
        <p:spPr>
          <a:xfrm>
            <a:off x="1554480" y="4841209"/>
            <a:ext cx="6035038" cy="34039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1"/>
          <p:cNvSpPr/>
          <p:nvPr/>
        </p:nvSpPr>
        <p:spPr>
          <a:xfrm>
            <a:off x="0" y="3176"/>
            <a:ext cx="9143998" cy="6854823"/>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1"/>
          <p:cNvSpPr/>
          <p:nvPr/>
        </p:nvSpPr>
        <p:spPr>
          <a:xfrm>
            <a:off x="16625" y="5016730"/>
            <a:ext cx="9106592" cy="1296785"/>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1"/>
          <p:cNvSpPr/>
          <p:nvPr/>
        </p:nvSpPr>
        <p:spPr>
          <a:xfrm>
            <a:off x="81954" y="5055577"/>
            <a:ext cx="8976995" cy="1169670"/>
          </a:xfrm>
          <a:custGeom>
            <a:rect b="b" l="l" r="r" t="t"/>
            <a:pathLst>
              <a:path extrusionOk="0" h="1169670" w="8976995">
                <a:moveTo>
                  <a:pt x="0" y="0"/>
                </a:moveTo>
                <a:lnTo>
                  <a:pt x="8976944" y="0"/>
                </a:lnTo>
                <a:lnTo>
                  <a:pt x="8976944" y="1169376"/>
                </a:lnTo>
                <a:lnTo>
                  <a:pt x="0" y="1169376"/>
                </a:lnTo>
                <a:lnTo>
                  <a:pt x="0" y="0"/>
                </a:lnTo>
                <a:close/>
              </a:path>
            </a:pathLst>
          </a:custGeom>
          <a:solidFill>
            <a:srgbClr val="FFCA00">
              <a:alpha val="4745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 name="Google Shape;54;p1"/>
          <p:cNvSpPr/>
          <p:nvPr/>
        </p:nvSpPr>
        <p:spPr>
          <a:xfrm>
            <a:off x="81954" y="5055577"/>
            <a:ext cx="8976995" cy="1169670"/>
          </a:xfrm>
          <a:custGeom>
            <a:rect b="b" l="l" r="r" t="t"/>
            <a:pathLst>
              <a:path extrusionOk="0" h="1169670" w="8976995">
                <a:moveTo>
                  <a:pt x="0" y="0"/>
                </a:moveTo>
                <a:lnTo>
                  <a:pt x="8976943" y="0"/>
                </a:lnTo>
                <a:lnTo>
                  <a:pt x="8976943" y="1169376"/>
                </a:lnTo>
                <a:lnTo>
                  <a:pt x="0" y="1169376"/>
                </a:lnTo>
                <a:lnTo>
                  <a:pt x="0" y="0"/>
                </a:lnTo>
                <a:close/>
              </a:path>
            </a:pathLst>
          </a:custGeom>
          <a:noFill/>
          <a:ln cap="flat" cmpd="sng" w="38075">
            <a:solidFill>
              <a:srgbClr val="FF26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1"/>
          <p:cNvSpPr txBox="1"/>
          <p:nvPr>
            <p:ph type="title"/>
          </p:nvPr>
        </p:nvSpPr>
        <p:spPr>
          <a:xfrm>
            <a:off x="792679" y="5045200"/>
            <a:ext cx="7562215" cy="1016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6500">
                <a:solidFill>
                  <a:srgbClr val="FF0000"/>
                </a:solidFill>
                <a:latin typeface="Anton"/>
                <a:ea typeface="Anton"/>
                <a:cs typeface="Anton"/>
                <a:sym typeface="Anton"/>
              </a:rPr>
              <a:t>Manajemen Seni &amp; Ilmu</a:t>
            </a:r>
            <a:endParaRPr sz="6500">
              <a:latin typeface="Anton"/>
              <a:ea typeface="Anton"/>
              <a:cs typeface="Anton"/>
              <a:sym typeface="Anto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0"/>
          <p:cNvSpPr txBox="1"/>
          <p:nvPr>
            <p:ph type="title"/>
          </p:nvPr>
        </p:nvSpPr>
        <p:spPr>
          <a:xfrm>
            <a:off x="1162637" y="-84268"/>
            <a:ext cx="6818724" cy="1610360"/>
          </a:xfrm>
          <a:prstGeom prst="rect">
            <a:avLst/>
          </a:prstGeom>
          <a:noFill/>
          <a:ln>
            <a:noFill/>
          </a:ln>
        </p:spPr>
        <p:txBody>
          <a:bodyPr anchorCtr="0" anchor="t" bIns="0" lIns="0" spcFirstLastPara="1" rIns="0" wrap="square" tIns="88900">
            <a:spAutoFit/>
          </a:bodyPr>
          <a:lstStyle/>
          <a:p>
            <a:pPr indent="-1737360" lvl="0" marL="1877060" marR="5080" rtl="0" algn="l">
              <a:lnSpc>
                <a:spcPct val="111111"/>
              </a:lnSpc>
              <a:spcBef>
                <a:spcPts val="0"/>
              </a:spcBef>
              <a:spcAft>
                <a:spcPts val="0"/>
              </a:spcAft>
              <a:buNone/>
            </a:pPr>
            <a:r>
              <a:rPr lang="en-US"/>
              <a:t>Manajemen suatu ilmu  dan seni…</a:t>
            </a:r>
            <a:endParaRPr/>
          </a:p>
        </p:txBody>
      </p:sp>
      <p:sp>
        <p:nvSpPr>
          <p:cNvPr id="108" name="Google Shape;108;p10"/>
          <p:cNvSpPr txBox="1"/>
          <p:nvPr/>
        </p:nvSpPr>
        <p:spPr>
          <a:xfrm>
            <a:off x="437957" y="1728544"/>
            <a:ext cx="8430895" cy="4511040"/>
          </a:xfrm>
          <a:prstGeom prst="rect">
            <a:avLst/>
          </a:prstGeom>
          <a:noFill/>
          <a:ln>
            <a:noFill/>
          </a:ln>
        </p:spPr>
        <p:txBody>
          <a:bodyPr anchorCtr="0" anchor="t" bIns="0" lIns="0" spcFirstLastPara="1" rIns="0" wrap="square" tIns="97775">
            <a:spAutoFit/>
          </a:bodyPr>
          <a:lstStyle/>
          <a:p>
            <a:pPr indent="-342900" lvl="0" marL="355600" marR="290195" rtl="0" algn="l">
              <a:lnSpc>
                <a:spcPct val="78500"/>
              </a:lnSpc>
              <a:spcBef>
                <a:spcPts val="0"/>
              </a:spcBef>
              <a:spcAft>
                <a:spcPts val="0"/>
              </a:spcAft>
              <a:buClr>
                <a:srgbClr val="BAABE3"/>
              </a:buClr>
              <a:buSzPts val="2600"/>
              <a:buFont typeface="Candara"/>
              <a:buChar char="•"/>
            </a:pPr>
            <a:r>
              <a:rPr lang="en-US" sz="2600">
                <a:solidFill>
                  <a:srgbClr val="2F1F58"/>
                </a:solidFill>
                <a:latin typeface="Candara"/>
                <a:ea typeface="Candara"/>
                <a:cs typeface="Candara"/>
                <a:sym typeface="Candara"/>
              </a:rPr>
              <a:t>Ilmu = kumpulan dari ilmu pengetahuan yang tersusun  secara sistematis, disusun atas kebenaran ilmiah setelah  melalui proses penelitian ilmiah dan teruji dilapangan.</a:t>
            </a:r>
            <a:endParaRPr sz="2600">
              <a:solidFill>
                <a:schemeClr val="dk1"/>
              </a:solidFill>
              <a:latin typeface="Candara"/>
              <a:ea typeface="Candara"/>
              <a:cs typeface="Candara"/>
              <a:sym typeface="Candara"/>
            </a:endParaRPr>
          </a:p>
          <a:p>
            <a:pPr indent="-342900" lvl="0" marL="355600" marR="436244" rtl="0" algn="l">
              <a:lnSpc>
                <a:spcPct val="96153"/>
              </a:lnSpc>
              <a:spcBef>
                <a:spcPts val="2380"/>
              </a:spcBef>
              <a:spcAft>
                <a:spcPts val="0"/>
              </a:spcAft>
              <a:buClr>
                <a:srgbClr val="BAABE3"/>
              </a:buClr>
              <a:buSzPts val="2600"/>
              <a:buFont typeface="Candara"/>
              <a:buChar char="•"/>
            </a:pPr>
            <a:r>
              <a:rPr lang="en-US" sz="2600">
                <a:solidFill>
                  <a:srgbClr val="2F1F58"/>
                </a:solidFill>
                <a:latin typeface="Candara"/>
                <a:ea typeface="Candara"/>
                <a:cs typeface="Candara"/>
                <a:sym typeface="Candara"/>
              </a:rPr>
              <a:t>Seni =	mengunakan seperangkat prosedur dan prinsip-  prinsip kemampuan, pengalaman, kebijaksanaan, dan  keahlian yang sudah teruji untuk mencapai hasil yang  diinginkan</a:t>
            </a:r>
            <a:endParaRPr sz="2600">
              <a:solidFill>
                <a:schemeClr val="dk1"/>
              </a:solidFill>
              <a:latin typeface="Candara"/>
              <a:ea typeface="Candara"/>
              <a:cs typeface="Candara"/>
              <a:sym typeface="Candara"/>
            </a:endParaRPr>
          </a:p>
          <a:p>
            <a:pPr indent="-342900" lvl="0" marL="355600" marR="5080" rtl="0" algn="l">
              <a:lnSpc>
                <a:spcPct val="96153"/>
              </a:lnSpc>
              <a:spcBef>
                <a:spcPts val="2400"/>
              </a:spcBef>
              <a:spcAft>
                <a:spcPts val="0"/>
              </a:spcAft>
              <a:buClr>
                <a:srgbClr val="BAABE3"/>
              </a:buClr>
              <a:buSzPts val="2600"/>
              <a:buFont typeface="Candara"/>
              <a:buChar char="•"/>
            </a:pPr>
            <a:r>
              <a:rPr lang="en-US" sz="2600">
                <a:solidFill>
                  <a:srgbClr val="2F1F58"/>
                </a:solidFill>
                <a:latin typeface="Candara"/>
                <a:ea typeface="Candara"/>
                <a:cs typeface="Candara"/>
                <a:sym typeface="Candara"/>
              </a:rPr>
              <a:t>“manajemen memiliki dua sisi seperti koin, satu sisi adalah  sebagai ilmu dan sisi yang lain sebagai seni. Manajemen  memiliki prinsip saintiﬁk dimana merupakan elemen ilmu  dan kemampuan, serta pelakunya yang menggunakan  “seni” dalam kegiatan manajerial.”</a:t>
            </a:r>
            <a:endParaRPr sz="2600">
              <a:solidFill>
                <a:schemeClr val="dk1"/>
              </a:solidFill>
              <a:latin typeface="Candara"/>
              <a:ea typeface="Candara"/>
              <a:cs typeface="Candara"/>
              <a:sym typeface="Candar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1"/>
          <p:cNvSpPr txBox="1"/>
          <p:nvPr>
            <p:ph type="title"/>
          </p:nvPr>
        </p:nvSpPr>
        <p:spPr>
          <a:xfrm>
            <a:off x="1438600" y="0"/>
            <a:ext cx="6283325" cy="1610360"/>
          </a:xfrm>
          <a:prstGeom prst="rect">
            <a:avLst/>
          </a:prstGeom>
          <a:noFill/>
          <a:ln>
            <a:noFill/>
          </a:ln>
        </p:spPr>
        <p:txBody>
          <a:bodyPr anchorCtr="0" anchor="t" bIns="0" lIns="0" spcFirstLastPara="1" rIns="0" wrap="square" tIns="88900">
            <a:spAutoFit/>
          </a:bodyPr>
          <a:lstStyle/>
          <a:p>
            <a:pPr indent="-992505" lvl="0" marL="1004569" marR="5080" rtl="0" algn="l">
              <a:lnSpc>
                <a:spcPct val="111111"/>
              </a:lnSpc>
              <a:spcBef>
                <a:spcPts val="0"/>
              </a:spcBef>
              <a:spcAft>
                <a:spcPts val="0"/>
              </a:spcAft>
              <a:buNone/>
            </a:pPr>
            <a:r>
              <a:rPr lang="en-US"/>
              <a:t>14	prinsip manajemen  (Hendry Fayol)</a:t>
            </a:r>
            <a:endParaRPr/>
          </a:p>
        </p:txBody>
      </p:sp>
      <p:sp>
        <p:nvSpPr>
          <p:cNvPr id="114" name="Google Shape;114;p11"/>
          <p:cNvSpPr txBox="1"/>
          <p:nvPr/>
        </p:nvSpPr>
        <p:spPr>
          <a:xfrm>
            <a:off x="870901" y="1794585"/>
            <a:ext cx="2884805" cy="452120"/>
          </a:xfrm>
          <a:prstGeom prst="rect">
            <a:avLst/>
          </a:prstGeom>
          <a:no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Clr>
                <a:srgbClr val="BAABE3"/>
              </a:buClr>
              <a:buSzPts val="2800"/>
              <a:buFont typeface="Candara"/>
              <a:buChar char="•"/>
            </a:pPr>
            <a:r>
              <a:rPr lang="en-US" sz="2800">
                <a:solidFill>
                  <a:srgbClr val="2F1F58"/>
                </a:solidFill>
                <a:latin typeface="Candara"/>
                <a:ea typeface="Candara"/>
                <a:cs typeface="Candara"/>
                <a:sym typeface="Candara"/>
              </a:rPr>
              <a:t>Division of Labor</a:t>
            </a:r>
            <a:endParaRPr sz="2800">
              <a:solidFill>
                <a:schemeClr val="dk1"/>
              </a:solidFill>
              <a:latin typeface="Candara"/>
              <a:ea typeface="Candara"/>
              <a:cs typeface="Candara"/>
              <a:sym typeface="Candara"/>
            </a:endParaRPr>
          </a:p>
        </p:txBody>
      </p:sp>
      <p:sp>
        <p:nvSpPr>
          <p:cNvPr id="115" name="Google Shape;115;p11"/>
          <p:cNvSpPr/>
          <p:nvPr/>
        </p:nvSpPr>
        <p:spPr>
          <a:xfrm>
            <a:off x="1473200" y="2269666"/>
            <a:ext cx="6197598" cy="412749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2"/>
          <p:cNvSpPr/>
          <p:nvPr/>
        </p:nvSpPr>
        <p:spPr>
          <a:xfrm>
            <a:off x="1026737" y="1573037"/>
            <a:ext cx="7106560" cy="528496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3"/>
          <p:cNvSpPr/>
          <p:nvPr/>
        </p:nvSpPr>
        <p:spPr>
          <a:xfrm>
            <a:off x="414373" y="1577806"/>
            <a:ext cx="8356038" cy="493888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4"/>
          <p:cNvSpPr/>
          <p:nvPr/>
        </p:nvSpPr>
        <p:spPr>
          <a:xfrm>
            <a:off x="1134572" y="1590633"/>
            <a:ext cx="6980694" cy="501562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5"/>
          <p:cNvSpPr/>
          <p:nvPr/>
        </p:nvSpPr>
        <p:spPr>
          <a:xfrm>
            <a:off x="733504" y="1577806"/>
            <a:ext cx="8065074" cy="490017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6"/>
          <p:cNvSpPr/>
          <p:nvPr/>
        </p:nvSpPr>
        <p:spPr>
          <a:xfrm>
            <a:off x="421735" y="1552150"/>
            <a:ext cx="8278075" cy="515672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7"/>
          <p:cNvSpPr/>
          <p:nvPr/>
        </p:nvSpPr>
        <p:spPr>
          <a:xfrm>
            <a:off x="192438" y="1603461"/>
            <a:ext cx="8787988" cy="506693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8"/>
          <p:cNvSpPr/>
          <p:nvPr/>
        </p:nvSpPr>
        <p:spPr>
          <a:xfrm>
            <a:off x="435657" y="1452283"/>
            <a:ext cx="8442671" cy="52181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9"/>
          <p:cNvSpPr/>
          <p:nvPr/>
        </p:nvSpPr>
        <p:spPr>
          <a:xfrm>
            <a:off x="243754" y="1616288"/>
            <a:ext cx="8736672" cy="486169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2"/>
          <p:cNvSpPr txBox="1"/>
          <p:nvPr>
            <p:ph type="title"/>
          </p:nvPr>
        </p:nvSpPr>
        <p:spPr>
          <a:xfrm>
            <a:off x="3506715" y="296731"/>
            <a:ext cx="2148205" cy="8483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Deﬁnisi</a:t>
            </a:r>
            <a:endParaRPr/>
          </a:p>
        </p:txBody>
      </p:sp>
      <p:sp>
        <p:nvSpPr>
          <p:cNvPr id="61" name="Google Shape;61;p2"/>
          <p:cNvSpPr txBox="1"/>
          <p:nvPr>
            <p:ph idx="1" type="body"/>
          </p:nvPr>
        </p:nvSpPr>
        <p:spPr>
          <a:xfrm>
            <a:off x="855028" y="1794585"/>
            <a:ext cx="7433943" cy="3309620"/>
          </a:xfrm>
          <a:prstGeom prst="rect">
            <a:avLst/>
          </a:prstGeom>
          <a:noFill/>
          <a:ln>
            <a:noFill/>
          </a:ln>
        </p:spPr>
        <p:txBody>
          <a:bodyPr anchorCtr="0" anchor="t" bIns="0" lIns="0" spcFirstLastPara="1" rIns="0" wrap="square" tIns="13950">
            <a:spAutoFit/>
          </a:bodyPr>
          <a:lstStyle/>
          <a:p>
            <a:pPr indent="-342900" lvl="0" marL="370205" marR="436244" rtl="0" algn="l">
              <a:lnSpc>
                <a:spcPct val="99700"/>
              </a:lnSpc>
              <a:spcBef>
                <a:spcPts val="0"/>
              </a:spcBef>
              <a:spcAft>
                <a:spcPts val="0"/>
              </a:spcAft>
              <a:buClr>
                <a:srgbClr val="BAABE3"/>
              </a:buClr>
              <a:buSzPts val="2800"/>
              <a:buFont typeface="Candara"/>
              <a:buChar char="•"/>
            </a:pPr>
            <a:r>
              <a:rPr lang="en-US"/>
              <a:t>Manajemen &gt; proses untuk mencapai tujuan  organisasi secara efektif dan eﬁsien secara  bersama-sama</a:t>
            </a:r>
            <a:endParaRPr/>
          </a:p>
          <a:p>
            <a:pPr indent="-342900" lvl="0" marL="370205" marR="5080" rtl="0" algn="l">
              <a:lnSpc>
                <a:spcPct val="100200"/>
              </a:lnSpc>
              <a:spcBef>
                <a:spcPts val="2330"/>
              </a:spcBef>
              <a:spcAft>
                <a:spcPts val="0"/>
              </a:spcAft>
              <a:buClr>
                <a:srgbClr val="BAABE3"/>
              </a:buClr>
              <a:buSzPts val="2800"/>
              <a:buFont typeface="Candara"/>
              <a:buChar char="•"/>
            </a:pPr>
            <a:r>
              <a:rPr lang="en-US"/>
              <a:t>Manajemen &gt;&gt; proses mendesain dan  memelihara lingkungan dimana individu-  individu bekerja dlm kelompok untuk  menyelesaikan tujuan secara eﬁsien dan efektif</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0"/>
          <p:cNvSpPr/>
          <p:nvPr/>
        </p:nvSpPr>
        <p:spPr>
          <a:xfrm>
            <a:off x="405145" y="1564977"/>
            <a:ext cx="7939209" cy="502845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1"/>
          <p:cNvSpPr/>
          <p:nvPr/>
        </p:nvSpPr>
        <p:spPr>
          <a:xfrm>
            <a:off x="149896" y="1552150"/>
            <a:ext cx="8026346" cy="502844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2"/>
          <p:cNvSpPr/>
          <p:nvPr/>
        </p:nvSpPr>
        <p:spPr>
          <a:xfrm>
            <a:off x="611134" y="1603460"/>
            <a:ext cx="7706841" cy="487451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3"/>
          <p:cNvSpPr/>
          <p:nvPr/>
        </p:nvSpPr>
        <p:spPr>
          <a:xfrm>
            <a:off x="367642" y="1577806"/>
            <a:ext cx="8655674" cy="49643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4"/>
          <p:cNvSpPr/>
          <p:nvPr/>
        </p:nvSpPr>
        <p:spPr>
          <a:xfrm>
            <a:off x="698403" y="1616288"/>
            <a:ext cx="8006982" cy="502845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5"/>
          <p:cNvSpPr/>
          <p:nvPr/>
        </p:nvSpPr>
        <p:spPr>
          <a:xfrm>
            <a:off x="0" y="40341"/>
            <a:ext cx="9143998" cy="665570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3"/>
          <p:cNvSpPr txBox="1"/>
          <p:nvPr>
            <p:ph type="title"/>
          </p:nvPr>
        </p:nvSpPr>
        <p:spPr>
          <a:xfrm>
            <a:off x="1162637" y="-84268"/>
            <a:ext cx="6818724" cy="1610360"/>
          </a:xfrm>
          <a:prstGeom prst="rect">
            <a:avLst/>
          </a:prstGeom>
          <a:noFill/>
          <a:ln>
            <a:noFill/>
          </a:ln>
        </p:spPr>
        <p:txBody>
          <a:bodyPr anchorCtr="0" anchor="t" bIns="0" lIns="0" spcFirstLastPara="1" rIns="0" wrap="square" tIns="88900">
            <a:spAutoFit/>
          </a:bodyPr>
          <a:lstStyle/>
          <a:p>
            <a:pPr indent="-975359" lvl="0" marL="1148715" marR="5080" rtl="0" algn="l">
              <a:lnSpc>
                <a:spcPct val="111111"/>
              </a:lnSpc>
              <a:spcBef>
                <a:spcPts val="0"/>
              </a:spcBef>
              <a:spcAft>
                <a:spcPts val="0"/>
              </a:spcAft>
              <a:buNone/>
            </a:pPr>
            <a:r>
              <a:rPr lang="en-US"/>
              <a:t>Management as an art  and a science…</a:t>
            </a:r>
            <a:endParaRPr/>
          </a:p>
        </p:txBody>
      </p:sp>
      <p:sp>
        <p:nvSpPr>
          <p:cNvPr id="67" name="Google Shape;67;p3"/>
          <p:cNvSpPr txBox="1"/>
          <p:nvPr/>
        </p:nvSpPr>
        <p:spPr>
          <a:xfrm>
            <a:off x="870901" y="1794585"/>
            <a:ext cx="7309484" cy="4282440"/>
          </a:xfrm>
          <a:prstGeom prst="rect">
            <a:avLst/>
          </a:prstGeom>
          <a:noFill/>
          <a:ln>
            <a:noFill/>
          </a:ln>
        </p:spPr>
        <p:txBody>
          <a:bodyPr anchorCtr="0" anchor="t" bIns="0" lIns="0" spcFirstLastPara="1" rIns="0" wrap="square" tIns="27925">
            <a:spAutoFit/>
          </a:bodyPr>
          <a:lstStyle/>
          <a:p>
            <a:pPr indent="-342900" lvl="0" marL="354965" marR="208279" rtl="0" algn="l">
              <a:lnSpc>
                <a:spcPct val="119230"/>
              </a:lnSpc>
              <a:spcBef>
                <a:spcPts val="0"/>
              </a:spcBef>
              <a:spcAft>
                <a:spcPts val="0"/>
              </a:spcAft>
              <a:buClr>
                <a:srgbClr val="BAABE3"/>
              </a:buClr>
              <a:buSzPts val="2600"/>
              <a:buFont typeface="Candara"/>
              <a:buChar char="•"/>
            </a:pPr>
            <a:r>
              <a:rPr lang="en-US" sz="2600">
                <a:solidFill>
                  <a:srgbClr val="2F1F58"/>
                </a:solidFill>
                <a:latin typeface="Candara"/>
                <a:ea typeface="Candara"/>
                <a:cs typeface="Candara"/>
                <a:sym typeface="Candara"/>
              </a:rPr>
              <a:t>As a science management is a discipline that  attempts to aid managerial decision making by  applying scientiﬁc approach to managerial  problems that ivolve quantitative factors (began  in the 1940-1950 –after WW2)</a:t>
            </a:r>
            <a:endParaRPr sz="2600">
              <a:solidFill>
                <a:schemeClr val="dk1"/>
              </a:solidFill>
              <a:latin typeface="Candara"/>
              <a:ea typeface="Candara"/>
              <a:cs typeface="Candara"/>
              <a:sym typeface="Candara"/>
            </a:endParaRPr>
          </a:p>
          <a:p>
            <a:pPr indent="-342900" lvl="0" marL="354965" marR="5080" rtl="0" algn="l">
              <a:lnSpc>
                <a:spcPct val="100200"/>
              </a:lnSpc>
              <a:spcBef>
                <a:spcPts val="2270"/>
              </a:spcBef>
              <a:spcAft>
                <a:spcPts val="0"/>
              </a:spcAft>
              <a:buClr>
                <a:srgbClr val="BAABE3"/>
              </a:buClr>
              <a:buSzPts val="2600"/>
              <a:buFont typeface="Candara"/>
              <a:buChar char="•"/>
            </a:pPr>
            <a:r>
              <a:rPr lang="en-US" sz="2600">
                <a:solidFill>
                  <a:srgbClr val="2F1F58"/>
                </a:solidFill>
                <a:latin typeface="Candara"/>
                <a:ea typeface="Candara"/>
                <a:cs typeface="Candara"/>
                <a:sym typeface="Candara"/>
              </a:rPr>
              <a:t>As an art management is using personalized  application of general theoretical principles for  achieving best possible results (based on practical  knowledge, personal skills, creativity, perfection  through practice, goal oriented, work eﬀectively)</a:t>
            </a:r>
            <a:endParaRPr sz="2600">
              <a:solidFill>
                <a:schemeClr val="dk1"/>
              </a:solidFill>
              <a:latin typeface="Candara"/>
              <a:ea typeface="Candara"/>
              <a:cs typeface="Candara"/>
              <a:sym typeface="Canda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4"/>
          <p:cNvSpPr txBox="1"/>
          <p:nvPr>
            <p:ph type="title"/>
          </p:nvPr>
        </p:nvSpPr>
        <p:spPr>
          <a:xfrm>
            <a:off x="1162637" y="-84268"/>
            <a:ext cx="6818724" cy="1610360"/>
          </a:xfrm>
          <a:prstGeom prst="rect">
            <a:avLst/>
          </a:prstGeom>
          <a:noFill/>
          <a:ln>
            <a:noFill/>
          </a:ln>
        </p:spPr>
        <p:txBody>
          <a:bodyPr anchorCtr="0" anchor="t" bIns="0" lIns="0" spcFirstLastPara="1" rIns="0" wrap="square" tIns="88900">
            <a:spAutoFit/>
          </a:bodyPr>
          <a:lstStyle/>
          <a:p>
            <a:pPr indent="-1697354" lvl="0" marL="1722754" marR="5080" rtl="0" algn="l">
              <a:lnSpc>
                <a:spcPct val="111111"/>
              </a:lnSpc>
              <a:spcBef>
                <a:spcPts val="0"/>
              </a:spcBef>
              <a:spcAft>
                <a:spcPts val="0"/>
              </a:spcAft>
              <a:buNone/>
            </a:pPr>
            <a:r>
              <a:rPr lang="en-US"/>
              <a:t>The steps management  as a science</a:t>
            </a:r>
            <a:endParaRPr/>
          </a:p>
        </p:txBody>
      </p:sp>
      <p:sp>
        <p:nvSpPr>
          <p:cNvPr id="73" name="Google Shape;73;p4"/>
          <p:cNvSpPr txBox="1"/>
          <p:nvPr/>
        </p:nvSpPr>
        <p:spPr>
          <a:xfrm>
            <a:off x="395262" y="1761564"/>
            <a:ext cx="8221345" cy="4790440"/>
          </a:xfrm>
          <a:prstGeom prst="rect">
            <a:avLst/>
          </a:prstGeom>
          <a:no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Clr>
                <a:srgbClr val="BAABE3"/>
              </a:buClr>
              <a:buSzPts val="2600"/>
              <a:buFont typeface="Candara"/>
              <a:buChar char="•"/>
            </a:pPr>
            <a:r>
              <a:rPr lang="en-US" sz="2600">
                <a:solidFill>
                  <a:srgbClr val="2F1F58"/>
                </a:solidFill>
                <a:latin typeface="Candara"/>
                <a:ea typeface="Candara"/>
                <a:cs typeface="Candara"/>
                <a:sym typeface="Candara"/>
              </a:rPr>
              <a:t>Deﬁne the problem and gather data</a:t>
            </a:r>
            <a:endParaRPr sz="2600">
              <a:solidFill>
                <a:schemeClr val="dk1"/>
              </a:solidFill>
              <a:latin typeface="Candara"/>
              <a:ea typeface="Candara"/>
              <a:cs typeface="Candara"/>
              <a:sym typeface="Candara"/>
            </a:endParaRPr>
          </a:p>
          <a:p>
            <a:pPr indent="-342900" lvl="0" marL="355600" marR="0" rtl="0" algn="l">
              <a:lnSpc>
                <a:spcPct val="100000"/>
              </a:lnSpc>
              <a:spcBef>
                <a:spcPts val="2080"/>
              </a:spcBef>
              <a:spcAft>
                <a:spcPts val="0"/>
              </a:spcAft>
              <a:buClr>
                <a:srgbClr val="BAABE3"/>
              </a:buClr>
              <a:buSzPts val="2600"/>
              <a:buFont typeface="Candara"/>
              <a:buChar char="•"/>
            </a:pPr>
            <a:r>
              <a:rPr lang="en-US" sz="2600">
                <a:solidFill>
                  <a:srgbClr val="2F1F58"/>
                </a:solidFill>
                <a:latin typeface="Candara"/>
                <a:ea typeface="Candara"/>
                <a:cs typeface="Candara"/>
                <a:sym typeface="Candara"/>
              </a:rPr>
              <a:t>Formulate a model to represent the problem</a:t>
            </a:r>
            <a:endParaRPr sz="2600">
              <a:solidFill>
                <a:schemeClr val="dk1"/>
              </a:solidFill>
              <a:latin typeface="Candara"/>
              <a:ea typeface="Candara"/>
              <a:cs typeface="Candara"/>
              <a:sym typeface="Candara"/>
            </a:endParaRPr>
          </a:p>
          <a:p>
            <a:pPr indent="-342900" lvl="0" marL="354965" marR="1099820" rtl="0" algn="l">
              <a:lnSpc>
                <a:spcPct val="107692"/>
              </a:lnSpc>
              <a:spcBef>
                <a:spcPts val="2440"/>
              </a:spcBef>
              <a:spcAft>
                <a:spcPts val="0"/>
              </a:spcAft>
              <a:buClr>
                <a:srgbClr val="BAABE3"/>
              </a:buClr>
              <a:buSzPts val="2600"/>
              <a:buFont typeface="Candara"/>
              <a:buChar char="•"/>
            </a:pPr>
            <a:r>
              <a:rPr lang="en-US" sz="2600">
                <a:solidFill>
                  <a:srgbClr val="2F1F58"/>
                </a:solidFill>
                <a:latin typeface="Candara"/>
                <a:ea typeface="Candara"/>
                <a:cs typeface="Candara"/>
                <a:sym typeface="Candara"/>
              </a:rPr>
              <a:t>Develop a computer base procedure for deriving  solutions to the problem</a:t>
            </a:r>
            <a:endParaRPr sz="2600">
              <a:solidFill>
                <a:schemeClr val="dk1"/>
              </a:solidFill>
              <a:latin typeface="Candara"/>
              <a:ea typeface="Candara"/>
              <a:cs typeface="Candara"/>
              <a:sym typeface="Candara"/>
            </a:endParaRPr>
          </a:p>
          <a:p>
            <a:pPr indent="-342900" lvl="0" marL="355600" marR="0" rtl="0" algn="l">
              <a:lnSpc>
                <a:spcPct val="100000"/>
              </a:lnSpc>
              <a:spcBef>
                <a:spcPts val="2040"/>
              </a:spcBef>
              <a:spcAft>
                <a:spcPts val="0"/>
              </a:spcAft>
              <a:buClr>
                <a:srgbClr val="BAABE3"/>
              </a:buClr>
              <a:buSzPts val="2600"/>
              <a:buFont typeface="Candara"/>
              <a:buChar char="•"/>
            </a:pPr>
            <a:r>
              <a:rPr lang="en-US" sz="2600">
                <a:solidFill>
                  <a:srgbClr val="2F1F58"/>
                </a:solidFill>
                <a:latin typeface="Candara"/>
                <a:ea typeface="Candara"/>
                <a:cs typeface="Candara"/>
                <a:sym typeface="Candara"/>
              </a:rPr>
              <a:t>Test the model and reﬁne it as a needed</a:t>
            </a:r>
            <a:endParaRPr sz="2600">
              <a:solidFill>
                <a:schemeClr val="dk1"/>
              </a:solidFill>
              <a:latin typeface="Candara"/>
              <a:ea typeface="Candara"/>
              <a:cs typeface="Candara"/>
              <a:sym typeface="Candara"/>
            </a:endParaRPr>
          </a:p>
          <a:p>
            <a:pPr indent="-342900" lvl="0" marL="354965" marR="497840" rtl="0" algn="l">
              <a:lnSpc>
                <a:spcPct val="107692"/>
              </a:lnSpc>
              <a:spcBef>
                <a:spcPts val="2440"/>
              </a:spcBef>
              <a:spcAft>
                <a:spcPts val="0"/>
              </a:spcAft>
              <a:buClr>
                <a:srgbClr val="BAABE3"/>
              </a:buClr>
              <a:buSzPts val="2600"/>
              <a:buFont typeface="Candara"/>
              <a:buChar char="•"/>
            </a:pPr>
            <a:r>
              <a:rPr lang="en-US" sz="2600">
                <a:solidFill>
                  <a:srgbClr val="2F1F58"/>
                </a:solidFill>
                <a:latin typeface="Candara"/>
                <a:ea typeface="Candara"/>
                <a:cs typeface="Candara"/>
                <a:sym typeface="Candara"/>
              </a:rPr>
              <a:t>Apply the model to analyse the problem and develop  recommendation for management</a:t>
            </a:r>
            <a:endParaRPr sz="2600">
              <a:solidFill>
                <a:schemeClr val="dk1"/>
              </a:solidFill>
              <a:latin typeface="Candara"/>
              <a:ea typeface="Candara"/>
              <a:cs typeface="Candara"/>
              <a:sym typeface="Candara"/>
            </a:endParaRPr>
          </a:p>
          <a:p>
            <a:pPr indent="-342900" lvl="0" marL="354965" marR="5080" rtl="0" algn="l">
              <a:lnSpc>
                <a:spcPct val="107692"/>
              </a:lnSpc>
              <a:spcBef>
                <a:spcPts val="2400"/>
              </a:spcBef>
              <a:spcAft>
                <a:spcPts val="0"/>
              </a:spcAft>
              <a:buClr>
                <a:srgbClr val="BAABE3"/>
              </a:buClr>
              <a:buSzPts val="2600"/>
              <a:buFont typeface="Candara"/>
              <a:buChar char="•"/>
            </a:pPr>
            <a:r>
              <a:rPr lang="en-US" sz="2600">
                <a:solidFill>
                  <a:srgbClr val="2F1F58"/>
                </a:solidFill>
                <a:latin typeface="Candara"/>
                <a:ea typeface="Candara"/>
                <a:cs typeface="Candara"/>
                <a:sym typeface="Candara"/>
              </a:rPr>
              <a:t>Help to implement the teams recommendations that are  adopted by management</a:t>
            </a:r>
            <a:endParaRPr sz="2600">
              <a:solidFill>
                <a:schemeClr val="dk1"/>
              </a:solidFill>
              <a:latin typeface="Candara"/>
              <a:ea typeface="Candara"/>
              <a:cs typeface="Candara"/>
              <a:sym typeface="Candar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5"/>
          <p:cNvSpPr txBox="1"/>
          <p:nvPr>
            <p:ph type="title"/>
          </p:nvPr>
        </p:nvSpPr>
        <p:spPr>
          <a:xfrm>
            <a:off x="1844621" y="296731"/>
            <a:ext cx="5471795" cy="8483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Fungsi Manajemen</a:t>
            </a:r>
            <a:endParaRPr/>
          </a:p>
        </p:txBody>
      </p:sp>
      <p:sp>
        <p:nvSpPr>
          <p:cNvPr id="79" name="Google Shape;79;p5"/>
          <p:cNvSpPr txBox="1"/>
          <p:nvPr/>
        </p:nvSpPr>
        <p:spPr>
          <a:xfrm>
            <a:off x="870901" y="1794585"/>
            <a:ext cx="2032000" cy="2636520"/>
          </a:xfrm>
          <a:prstGeom prst="rect">
            <a:avLst/>
          </a:prstGeom>
          <a:no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Clr>
                <a:srgbClr val="BAABE3"/>
              </a:buClr>
              <a:buSzPts val="2800"/>
              <a:buFont typeface="Candara"/>
              <a:buChar char="•"/>
            </a:pPr>
            <a:r>
              <a:rPr lang="en-US" sz="2800">
                <a:solidFill>
                  <a:srgbClr val="2F1F58"/>
                </a:solidFill>
                <a:latin typeface="Candara"/>
                <a:ea typeface="Candara"/>
                <a:cs typeface="Candara"/>
                <a:sym typeface="Candara"/>
              </a:rPr>
              <a:t>Planning</a:t>
            </a:r>
            <a:endParaRPr sz="2800">
              <a:solidFill>
                <a:schemeClr val="dk1"/>
              </a:solidFill>
              <a:latin typeface="Candara"/>
              <a:ea typeface="Candara"/>
              <a:cs typeface="Candara"/>
              <a:sym typeface="Candara"/>
            </a:endParaRPr>
          </a:p>
          <a:p>
            <a:pPr indent="-342900" lvl="0" marL="355600" marR="0" rtl="0" algn="l">
              <a:lnSpc>
                <a:spcPct val="100000"/>
              </a:lnSpc>
              <a:spcBef>
                <a:spcPts val="2340"/>
              </a:spcBef>
              <a:spcAft>
                <a:spcPts val="0"/>
              </a:spcAft>
              <a:buClr>
                <a:srgbClr val="BAABE3"/>
              </a:buClr>
              <a:buSzPts val="2800"/>
              <a:buFont typeface="Candara"/>
              <a:buChar char="•"/>
            </a:pPr>
            <a:r>
              <a:rPr lang="en-US" sz="2800">
                <a:solidFill>
                  <a:srgbClr val="2F1F58"/>
                </a:solidFill>
                <a:latin typeface="Candara"/>
                <a:ea typeface="Candara"/>
                <a:cs typeface="Candara"/>
                <a:sym typeface="Candara"/>
              </a:rPr>
              <a:t>Organizing</a:t>
            </a:r>
            <a:endParaRPr sz="2800">
              <a:solidFill>
                <a:schemeClr val="dk1"/>
              </a:solidFill>
              <a:latin typeface="Candara"/>
              <a:ea typeface="Candara"/>
              <a:cs typeface="Candara"/>
              <a:sym typeface="Candara"/>
            </a:endParaRPr>
          </a:p>
          <a:p>
            <a:pPr indent="-342900" lvl="0" marL="355600" marR="0" rtl="0" algn="l">
              <a:lnSpc>
                <a:spcPct val="100000"/>
              </a:lnSpc>
              <a:spcBef>
                <a:spcPts val="2440"/>
              </a:spcBef>
              <a:spcAft>
                <a:spcPts val="0"/>
              </a:spcAft>
              <a:buClr>
                <a:srgbClr val="BAABE3"/>
              </a:buClr>
              <a:buSzPts val="2800"/>
              <a:buFont typeface="Candara"/>
              <a:buChar char="•"/>
            </a:pPr>
            <a:r>
              <a:rPr lang="en-US" sz="2800">
                <a:solidFill>
                  <a:srgbClr val="2F1F58"/>
                </a:solidFill>
                <a:latin typeface="Candara"/>
                <a:ea typeface="Candara"/>
                <a:cs typeface="Candara"/>
                <a:sym typeface="Candara"/>
              </a:rPr>
              <a:t>Activating</a:t>
            </a:r>
            <a:endParaRPr sz="2800">
              <a:solidFill>
                <a:schemeClr val="dk1"/>
              </a:solidFill>
              <a:latin typeface="Candara"/>
              <a:ea typeface="Candara"/>
              <a:cs typeface="Candara"/>
              <a:sym typeface="Candara"/>
            </a:endParaRPr>
          </a:p>
          <a:p>
            <a:pPr indent="-342900" lvl="0" marL="355600" marR="0" rtl="0" algn="l">
              <a:lnSpc>
                <a:spcPct val="100000"/>
              </a:lnSpc>
              <a:spcBef>
                <a:spcPts val="2340"/>
              </a:spcBef>
              <a:spcAft>
                <a:spcPts val="0"/>
              </a:spcAft>
              <a:buClr>
                <a:srgbClr val="BAABE3"/>
              </a:buClr>
              <a:buSzPts val="2800"/>
              <a:buFont typeface="Candara"/>
              <a:buChar char="•"/>
            </a:pPr>
            <a:r>
              <a:rPr lang="en-US" sz="2800">
                <a:solidFill>
                  <a:srgbClr val="2F1F58"/>
                </a:solidFill>
                <a:latin typeface="Candara"/>
                <a:ea typeface="Candara"/>
                <a:cs typeface="Candara"/>
                <a:sym typeface="Candara"/>
              </a:rPr>
              <a:t>Controlling</a:t>
            </a:r>
            <a:endParaRPr sz="2800">
              <a:solidFill>
                <a:schemeClr val="dk1"/>
              </a:solidFill>
              <a:latin typeface="Candara"/>
              <a:ea typeface="Candara"/>
              <a:cs typeface="Candara"/>
              <a:sym typeface="Candar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6"/>
          <p:cNvSpPr txBox="1"/>
          <p:nvPr>
            <p:ph type="title"/>
          </p:nvPr>
        </p:nvSpPr>
        <p:spPr>
          <a:xfrm>
            <a:off x="1511767" y="296731"/>
            <a:ext cx="6137910" cy="8483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Implikasi Manajemen</a:t>
            </a:r>
            <a:endParaRPr/>
          </a:p>
        </p:txBody>
      </p:sp>
      <p:sp>
        <p:nvSpPr>
          <p:cNvPr id="85" name="Google Shape;85;p6"/>
          <p:cNvSpPr txBox="1"/>
          <p:nvPr/>
        </p:nvSpPr>
        <p:spPr>
          <a:xfrm>
            <a:off x="399469" y="1733624"/>
            <a:ext cx="7918450" cy="4239260"/>
          </a:xfrm>
          <a:prstGeom prst="rect">
            <a:avLst/>
          </a:prstGeom>
          <a:noFill/>
          <a:ln>
            <a:noFill/>
          </a:ln>
        </p:spPr>
        <p:txBody>
          <a:bodyPr anchorCtr="0" anchor="t" bIns="0" lIns="0" spcFirstLastPara="1" rIns="0" wrap="square" tIns="85725">
            <a:spAutoFit/>
          </a:bodyPr>
          <a:lstStyle/>
          <a:p>
            <a:pPr indent="-342900" lvl="0" marL="354965" marR="170180" rtl="0" algn="l">
              <a:lnSpc>
                <a:spcPct val="79900"/>
              </a:lnSpc>
              <a:spcBef>
                <a:spcPts val="0"/>
              </a:spcBef>
              <a:spcAft>
                <a:spcPts val="0"/>
              </a:spcAft>
              <a:buClr>
                <a:srgbClr val="BAABE3"/>
              </a:buClr>
              <a:buSzPts val="2400"/>
              <a:buFont typeface="Candara"/>
              <a:buChar char="•"/>
            </a:pPr>
            <a:r>
              <a:rPr lang="en-US" sz="2400">
                <a:solidFill>
                  <a:srgbClr val="2F1F58"/>
                </a:solidFill>
                <a:latin typeface="Candara"/>
                <a:ea typeface="Candara"/>
                <a:cs typeface="Candara"/>
                <a:sym typeface="Candara"/>
              </a:rPr>
              <a:t>Manajemen berkontribusi secara terus-menerus terhadap  bentuk dan perubahan organisasi, serta berkontribusi  terhadap pertumbuhannya;</a:t>
            </a:r>
            <a:endParaRPr sz="2400">
              <a:solidFill>
                <a:schemeClr val="dk1"/>
              </a:solidFill>
              <a:latin typeface="Candara"/>
              <a:ea typeface="Candara"/>
              <a:cs typeface="Candara"/>
              <a:sym typeface="Candara"/>
            </a:endParaRPr>
          </a:p>
          <a:p>
            <a:pPr indent="-342900" lvl="0" marL="354965" marR="5080" rtl="0" algn="l">
              <a:lnSpc>
                <a:spcPct val="79900"/>
              </a:lnSpc>
              <a:spcBef>
                <a:spcPts val="2400"/>
              </a:spcBef>
              <a:spcAft>
                <a:spcPts val="0"/>
              </a:spcAft>
              <a:buClr>
                <a:srgbClr val="BAABE3"/>
              </a:buClr>
              <a:buSzPts val="2400"/>
              <a:buFont typeface="Candara"/>
              <a:buChar char="•"/>
            </a:pPr>
            <a:r>
              <a:rPr lang="en-US" sz="2400">
                <a:solidFill>
                  <a:srgbClr val="2F1F58"/>
                </a:solidFill>
                <a:latin typeface="Candara"/>
                <a:ea typeface="Candara"/>
                <a:cs typeface="Candara"/>
                <a:sym typeface="Candara"/>
              </a:rPr>
              <a:t>Fungsi manajemen adalah perencanaan, pengorganisasian,  perencanaan &amp; pendistribusian SDM, kepemimpinan, dan  pengawasan</a:t>
            </a:r>
            <a:endParaRPr sz="2400">
              <a:solidFill>
                <a:schemeClr val="dk1"/>
              </a:solidFill>
              <a:latin typeface="Candara"/>
              <a:ea typeface="Candara"/>
              <a:cs typeface="Candara"/>
              <a:sym typeface="Candara"/>
            </a:endParaRPr>
          </a:p>
          <a:p>
            <a:pPr indent="-342900" lvl="0" marL="355600" marR="0" rtl="0" algn="l">
              <a:lnSpc>
                <a:spcPct val="100000"/>
              </a:lnSpc>
              <a:spcBef>
                <a:spcPts val="1820"/>
              </a:spcBef>
              <a:spcAft>
                <a:spcPts val="0"/>
              </a:spcAft>
              <a:buClr>
                <a:srgbClr val="BAABE3"/>
              </a:buClr>
              <a:buSzPts val="2400"/>
              <a:buFont typeface="Candara"/>
              <a:buChar char="•"/>
            </a:pPr>
            <a:r>
              <a:rPr lang="en-US" sz="2400">
                <a:solidFill>
                  <a:srgbClr val="2F1F58"/>
                </a:solidFill>
                <a:latin typeface="Candara"/>
                <a:ea typeface="Candara"/>
                <a:cs typeface="Candara"/>
                <a:sym typeface="Candara"/>
              </a:rPr>
              <a:t>Fungsi tsb dilakukan oleh setiap organisasi</a:t>
            </a:r>
            <a:endParaRPr sz="2400">
              <a:solidFill>
                <a:schemeClr val="dk1"/>
              </a:solidFill>
              <a:latin typeface="Candara"/>
              <a:ea typeface="Candara"/>
              <a:cs typeface="Candara"/>
              <a:sym typeface="Candara"/>
            </a:endParaRPr>
          </a:p>
          <a:p>
            <a:pPr indent="-342900" lvl="0" marL="355600" marR="0" rtl="0" algn="l">
              <a:lnSpc>
                <a:spcPct val="100000"/>
              </a:lnSpc>
              <a:spcBef>
                <a:spcPts val="1820"/>
              </a:spcBef>
              <a:spcAft>
                <a:spcPts val="0"/>
              </a:spcAft>
              <a:buClr>
                <a:srgbClr val="BAABE3"/>
              </a:buClr>
              <a:buSzPts val="2400"/>
              <a:buFont typeface="Candara"/>
              <a:buChar char="•"/>
            </a:pPr>
            <a:r>
              <a:rPr lang="en-US" sz="2400">
                <a:solidFill>
                  <a:srgbClr val="2F1F58"/>
                </a:solidFill>
                <a:latin typeface="Candara"/>
                <a:ea typeface="Candara"/>
                <a:cs typeface="Candara"/>
                <a:sym typeface="Candara"/>
              </a:rPr>
              <a:t>Digunakan manajer pada semua lini hierarki</a:t>
            </a:r>
            <a:endParaRPr sz="2400">
              <a:solidFill>
                <a:schemeClr val="dk1"/>
              </a:solidFill>
              <a:latin typeface="Candara"/>
              <a:ea typeface="Candara"/>
              <a:cs typeface="Candara"/>
              <a:sym typeface="Candara"/>
            </a:endParaRPr>
          </a:p>
          <a:p>
            <a:pPr indent="-342900" lvl="0" marL="354965" marR="367665" rtl="0" algn="l">
              <a:lnSpc>
                <a:spcPct val="79900"/>
              </a:lnSpc>
              <a:spcBef>
                <a:spcPts val="2400"/>
              </a:spcBef>
              <a:spcAft>
                <a:spcPts val="0"/>
              </a:spcAft>
              <a:buClr>
                <a:srgbClr val="BAABE3"/>
              </a:buClr>
              <a:buSzPts val="2400"/>
              <a:buFont typeface="Candara"/>
              <a:buChar char="•"/>
            </a:pPr>
            <a:r>
              <a:rPr lang="en-US" sz="2400">
                <a:solidFill>
                  <a:srgbClr val="2F1F58"/>
                </a:solidFill>
                <a:latin typeface="Candara"/>
                <a:ea typeface="Candara"/>
                <a:cs typeface="Candara"/>
                <a:sym typeface="Candara"/>
              </a:rPr>
              <a:t>Tujuan dari manajer adalah meningkatkan produktivitas,  eﬁsiensi, dan efektiﬁtas</a:t>
            </a:r>
            <a:endParaRPr sz="2400">
              <a:solidFill>
                <a:schemeClr val="dk1"/>
              </a:solidFill>
              <a:latin typeface="Candara"/>
              <a:ea typeface="Candara"/>
              <a:cs typeface="Candara"/>
              <a:sym typeface="Canda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7"/>
          <p:cNvSpPr txBox="1"/>
          <p:nvPr>
            <p:ph type="title"/>
          </p:nvPr>
        </p:nvSpPr>
        <p:spPr>
          <a:xfrm>
            <a:off x="1162637" y="-84268"/>
            <a:ext cx="6818724" cy="1610360"/>
          </a:xfrm>
          <a:prstGeom prst="rect">
            <a:avLst/>
          </a:prstGeom>
          <a:noFill/>
          <a:ln>
            <a:noFill/>
          </a:ln>
        </p:spPr>
        <p:txBody>
          <a:bodyPr anchorCtr="0" anchor="t" bIns="0" lIns="0" spcFirstLastPara="1" rIns="0" wrap="square" tIns="88900">
            <a:spAutoFit/>
          </a:bodyPr>
          <a:lstStyle/>
          <a:p>
            <a:pPr indent="-829944" lvl="0" marL="1685289" marR="5080" rtl="0" algn="l">
              <a:lnSpc>
                <a:spcPct val="111111"/>
              </a:lnSpc>
              <a:spcBef>
                <a:spcPts val="0"/>
              </a:spcBef>
              <a:spcAft>
                <a:spcPts val="0"/>
              </a:spcAft>
              <a:buNone/>
            </a:pPr>
            <a:r>
              <a:rPr lang="en-US"/>
              <a:t>Proses yang terus  berlanjut….</a:t>
            </a:r>
            <a:endParaRPr/>
          </a:p>
        </p:txBody>
      </p:sp>
      <p:sp>
        <p:nvSpPr>
          <p:cNvPr id="91" name="Google Shape;91;p7"/>
          <p:cNvSpPr/>
          <p:nvPr/>
        </p:nvSpPr>
        <p:spPr>
          <a:xfrm>
            <a:off x="2474942" y="1826258"/>
            <a:ext cx="4105435" cy="434852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8"/>
          <p:cNvSpPr txBox="1"/>
          <p:nvPr>
            <p:ph type="title"/>
          </p:nvPr>
        </p:nvSpPr>
        <p:spPr>
          <a:xfrm>
            <a:off x="2198907" y="296731"/>
            <a:ext cx="4762500" cy="8483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Eﬁsien Vs	Efektif</a:t>
            </a:r>
            <a:endParaRPr/>
          </a:p>
        </p:txBody>
      </p:sp>
      <p:sp>
        <p:nvSpPr>
          <p:cNvPr id="97" name="Google Shape;97;p8"/>
          <p:cNvSpPr/>
          <p:nvPr/>
        </p:nvSpPr>
        <p:spPr>
          <a:xfrm>
            <a:off x="179608" y="1629116"/>
            <a:ext cx="8813644" cy="474624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9"/>
          <p:cNvSpPr/>
          <p:nvPr/>
        </p:nvSpPr>
        <p:spPr>
          <a:xfrm>
            <a:off x="282242" y="1761566"/>
            <a:ext cx="8531405" cy="454965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2020-01-26T15:00:45Z</dcterms:created>
</cp:coreProperties>
</file>