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  <p:sldMasterId id="2147483660" r:id="rId6"/>
    <p:sldMasterId id="2147483661" r:id="rId7"/>
    <p:sldMasterId id="214748366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y="6858000" cx="9144000"/>
  <p:notesSz cx="6858000" cy="9144000"/>
  <p:embeddedFontLst>
    <p:embeddedFont>
      <p:font typeface="Overlock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D43560-D7F6-4A6F-951D-9D5FBD57A0C0}">
  <a:tblStyle styleId="{EDD43560-D7F6-4A6F-951D-9D5FBD57A0C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11" Type="http://schemas.openxmlformats.org/officeDocument/2006/relationships/slide" Target="slides/slide2.xml"/><Relationship Id="rId22" Type="http://schemas.openxmlformats.org/officeDocument/2006/relationships/font" Target="fonts/Overlock-bold.fntdata"/><Relationship Id="rId10" Type="http://schemas.openxmlformats.org/officeDocument/2006/relationships/slide" Target="slides/slide1.xml"/><Relationship Id="rId21" Type="http://schemas.openxmlformats.org/officeDocument/2006/relationships/font" Target="fonts/Overlock-regular.fntdata"/><Relationship Id="rId13" Type="http://schemas.openxmlformats.org/officeDocument/2006/relationships/slide" Target="slides/slide4.xml"/><Relationship Id="rId24" Type="http://schemas.openxmlformats.org/officeDocument/2006/relationships/font" Target="fonts/Overlock-boldItalic.fntdata"/><Relationship Id="rId12" Type="http://schemas.openxmlformats.org/officeDocument/2006/relationships/slide" Target="slides/slide3.xml"/><Relationship Id="rId23" Type="http://schemas.openxmlformats.org/officeDocument/2006/relationships/font" Target="fonts/Overlock-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0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9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705600" y="4206875"/>
            <a:ext cx="9604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8320087" y="1587"/>
            <a:ext cx="747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2" type="body"/>
          </p:nvPr>
        </p:nvSpPr>
        <p:spPr>
          <a:xfrm>
            <a:off x="4721225" y="2244970"/>
            <a:ext cx="4041775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3" type="body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4" type="body"/>
          </p:nvPr>
        </p:nvSpPr>
        <p:spPr>
          <a:xfrm>
            <a:off x="4718304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3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10" type="dt"/>
          </p:nvPr>
        </p:nvSpPr>
        <p:spPr>
          <a:xfrm>
            <a:off x="6583362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 rot="5400000">
            <a:off x="2409825" y="296862"/>
            <a:ext cx="432435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/>
          <p:nvPr>
            <p:ph idx="2" type="pic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3200"/>
              <a:buFont typeface="Georgia"/>
              <a:buNone/>
              <a:defRPr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None/>
              <a:defRPr sz="13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None/>
              <a:defRPr b="1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3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381000" lvl="2" marL="1371600" algn="l"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  <a:defRPr b="1" sz="4300" cap="none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2100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 flipH="1" rot="10800000">
            <a:off x="5410200" y="3810000"/>
            <a:ext cx="3733800" cy="9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/>
        </p:nvSpPr>
        <p:spPr>
          <a:xfrm flipH="1" rot="10800000">
            <a:off x="5410200" y="3897312"/>
            <a:ext cx="3733800" cy="19208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 flipH="1" rot="10800000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 flipH="1" rot="10800000">
            <a:off x="5410200" y="4164012"/>
            <a:ext cx="1965325" cy="19050"/>
          </a:xfrm>
          <a:prstGeom prst="rect">
            <a:avLst/>
          </a:prstGeom>
          <a:solidFill>
            <a:schemeClr val="accent2">
              <a:alpha val="5960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 flipH="1" rot="10800000">
            <a:off x="5410200" y="4198937"/>
            <a:ext cx="1965325" cy="9525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5410200" y="3962400"/>
            <a:ext cx="3063875" cy="269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7377112" y="4060825"/>
            <a:ext cx="1600200" cy="365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0" y="3649662"/>
            <a:ext cx="9144000" cy="24447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0" y="3675062"/>
            <a:ext cx="9144000" cy="141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 flipH="1" rot="10800000">
            <a:off x="6413500" y="3643312"/>
            <a:ext cx="2730500" cy="247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6705600" y="4206875"/>
            <a:ext cx="9604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320087" y="1587"/>
            <a:ext cx="747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/>
        </p:nvSpPr>
        <p:spPr>
          <a:xfrm>
            <a:off x="0" y="366712"/>
            <a:ext cx="9144000" cy="8413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 txBox="1"/>
          <p:nvPr/>
        </p:nvSpPr>
        <p:spPr>
          <a:xfrm flipH="1" rot="10800000">
            <a:off x="5410200" y="360362"/>
            <a:ext cx="3733800" cy="9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 txBox="1"/>
          <p:nvPr/>
        </p:nvSpPr>
        <p:spPr>
          <a:xfrm flipH="1" rot="10800000">
            <a:off x="5410200" y="439737"/>
            <a:ext cx="3733800" cy="18097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5407025" y="496887"/>
            <a:ext cx="3063875" cy="28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373937" y="588962"/>
            <a:ext cx="1600200" cy="365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9085262" y="-1587"/>
            <a:ext cx="57150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9043987" y="-1587"/>
            <a:ext cx="2857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9024937" y="-1587"/>
            <a:ext cx="952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8975725" y="-1587"/>
            <a:ext cx="26987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8915400" y="0"/>
            <a:ext cx="55562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8874125" y="0"/>
            <a:ext cx="7937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3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3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/>
        </p:nvSpPr>
        <p:spPr>
          <a:xfrm>
            <a:off x="0" y="366712"/>
            <a:ext cx="9144000" cy="8413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 flipH="1" rot="10800000">
            <a:off x="5410200" y="360362"/>
            <a:ext cx="3733800" cy="9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 flipH="1" rot="10800000">
            <a:off x="5410200" y="439737"/>
            <a:ext cx="3733800" cy="18097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/>
          <p:nvPr/>
        </p:nvSpPr>
        <p:spPr>
          <a:xfrm>
            <a:off x="5407025" y="496887"/>
            <a:ext cx="3063875" cy="28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7373937" y="588962"/>
            <a:ext cx="1600200" cy="365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9085262" y="-1587"/>
            <a:ext cx="57150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9043987" y="-1587"/>
            <a:ext cx="2857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 txBox="1"/>
          <p:nvPr/>
        </p:nvSpPr>
        <p:spPr>
          <a:xfrm>
            <a:off x="9024937" y="-1587"/>
            <a:ext cx="952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8975725" y="-1587"/>
            <a:ext cx="26987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"/>
          <p:cNvSpPr txBox="1"/>
          <p:nvPr/>
        </p:nvSpPr>
        <p:spPr>
          <a:xfrm>
            <a:off x="8915400" y="0"/>
            <a:ext cx="55562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"/>
          <p:cNvSpPr txBox="1"/>
          <p:nvPr/>
        </p:nvSpPr>
        <p:spPr>
          <a:xfrm>
            <a:off x="8874125" y="0"/>
            <a:ext cx="7937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Google Shape;111;p12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2" name="Google Shape;112;p12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2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0" y="366712"/>
            <a:ext cx="9144000" cy="8413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 flipH="1" rot="10800000">
            <a:off x="5410200" y="360362"/>
            <a:ext cx="3733800" cy="9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 flipH="1" rot="10800000">
            <a:off x="5410200" y="439737"/>
            <a:ext cx="3733800" cy="18097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5407025" y="496887"/>
            <a:ext cx="3063875" cy="28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7373937" y="588962"/>
            <a:ext cx="1600200" cy="365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9085262" y="-1587"/>
            <a:ext cx="57150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9043987" y="-1587"/>
            <a:ext cx="2857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9024937" y="-1587"/>
            <a:ext cx="952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8975725" y="-1587"/>
            <a:ext cx="26987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8915400" y="0"/>
            <a:ext cx="55562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8874125" y="0"/>
            <a:ext cx="7937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10" type="dt"/>
          </p:nvPr>
        </p:nvSpPr>
        <p:spPr>
          <a:xfrm>
            <a:off x="6583362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4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b="0" i="0" lang="en-US" sz="44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DISTRIBUSI FREKUENSI</a:t>
            </a:r>
            <a:endParaRPr/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457200" y="3900487"/>
            <a:ext cx="4953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Oleh: Septi Ariadi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3048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1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Soal Latihan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457200" y="1981200"/>
            <a:ext cx="8229600" cy="459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49" lvl="0" marL="623887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Trebuchet MS"/>
              <a:buAutoNum type="arabicPeriod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Uraikan beberapa definisi statistik (menurut beberapa ahli statistik ) dan berikan kesimpulan!</a:t>
            </a:r>
            <a:endParaRPr/>
          </a:p>
          <a:p>
            <a:pPr indent="-514349" lvl="0" marL="623887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Trebuchet MS"/>
              <a:buAutoNum type="arabicPeriod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Buatlah ringkasan (dalam bentuk skema) pemahaman anda tentang  statistik, jenisnya dan kajian-kajiannya!</a:t>
            </a:r>
            <a:endParaRPr/>
          </a:p>
          <a:p>
            <a:pPr indent="-514349" lvl="0" marL="623887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Trebuchet MS"/>
              <a:buAutoNum type="arabicPeriod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Kemukakan alur metodologi statistik dan berikan contoh konkrit!</a:t>
            </a:r>
            <a:endParaRPr/>
          </a:p>
          <a:p>
            <a:pPr indent="-514349" lvl="0" marL="623887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Trebuchet MS"/>
              <a:buAutoNum type="arabicPeriod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Bagaimana proses pengukuran dilakukan sampai dengan diperoleh data, berikan contoh konkrit!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457200" y="6858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457200" y="1371600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49" lvl="0" marL="6238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200"/>
              <a:buFont typeface="Georgia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	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Berikut tersaji data tentang lama migran yang bekerja di sektor informal (PKL) tinggal di kota Surabaya. Lama tinggal dinyatakan dalam satuan bulan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514349" lvl="0" marL="6238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200"/>
              <a:buFont typeface="Georgia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49" lvl="0" marL="6238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200"/>
              <a:buFont typeface="Georgia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68    62    64    69     64    61    65    64     62    58    62    63    62   64                                            65    64    63    64     65    62    66    65     70    69    72    63    64   62       </a:t>
            </a:r>
            <a:endParaRPr/>
          </a:p>
          <a:p>
            <a:pPr indent="-514349" lvl="0" marL="6238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69    61    60    65     61    60    60    60     65    66    67    78    65   70</a:t>
            </a:r>
            <a:endParaRPr/>
          </a:p>
          <a:p>
            <a:pPr indent="-514349" lvl="0" marL="6238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70    71    70    72     73    65    66    70</a:t>
            </a:r>
            <a:endParaRPr/>
          </a:p>
          <a:p>
            <a:pPr indent="-514349" lvl="0" marL="6238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200"/>
              <a:buFont typeface="Georgia"/>
              <a:buNone/>
            </a:pPr>
            <a:r>
              <a:rPr b="0" i="1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1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(Sumber data :  data rekaan) </a:t>
            </a:r>
            <a:endParaRPr/>
          </a:p>
          <a:p>
            <a:pPr indent="-514349" lvl="0" marL="6238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199" lvl="1" marL="8588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rebuchet MS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Sajikan data tersebut dalam bentuk tabel distribusi frekuensi bergolong secara lengkap</a:t>
            </a:r>
            <a:endParaRPr/>
          </a:p>
          <a:p>
            <a:pPr indent="-457199" lvl="1" marL="8588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rebuchet MS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Kemukakan kesimpulan anda dan lakukan interpretasi untuk memaknai data yang telah anda tampilkan!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38100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Pengertian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228600" y="1524000"/>
            <a:ext cx="8458200" cy="504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600"/>
              <a:buFont typeface="Georgia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Definisi :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600"/>
              <a:buFont typeface="Georgia"/>
              <a:buNone/>
            </a:pPr>
            <a:r>
              <a:rPr b="0" i="0" lang="en-US" sz="2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1" lang="en-US" sz="30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penyusunan bahan atas dasar nilai variabel dan frekuensi tiap nilai variabel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600"/>
              <a:buFont typeface="Georgia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6600"/>
              </a:buClr>
              <a:buSzPts val="2600"/>
              <a:buFont typeface="Georgi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Sebelum memperbincangkan soal distribusi frekuensi maka perlu dipahami perihal :</a:t>
            </a:r>
            <a:endParaRPr/>
          </a:p>
          <a:p>
            <a:pPr indent="-457199" lvl="1" marL="8683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Georgia"/>
              <a:buAutoNum type="alphaL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Proses pengukuran </a:t>
            </a:r>
            <a:endParaRPr/>
          </a:p>
          <a:p>
            <a:pPr indent="-457199" lvl="1" marL="8683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Georgia"/>
              <a:buAutoNum type="alphaL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Variabel dan nilai variabel </a:t>
            </a:r>
            <a:endParaRPr/>
          </a:p>
          <a:p>
            <a:pPr indent="-457199" lvl="1" marL="8683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Georgia"/>
              <a:buAutoNum type="alphaL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dan jenisnya </a:t>
            </a:r>
            <a:endParaRPr/>
          </a:p>
          <a:p>
            <a:pPr indent="-103187" lvl="0" marL="365125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5400" y="533400"/>
            <a:ext cx="7848600" cy="762000"/>
          </a:xfrm>
          <a:prstGeom prst="rect">
            <a:avLst/>
          </a:prstGeom>
          <a:solidFill>
            <a:srgbClr val="83BCC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Proses Pengukuran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457200" y="1447800"/>
            <a:ext cx="8229600" cy="504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Tidak semua pengertian teori  </a:t>
            </a:r>
            <a:r>
              <a:rPr b="0" i="1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(theoretical concept theoretical construct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dapat diukur secara langsung. Misalnya mengukur “kecenderungan politik”, “status sosial ekonomi”, “intelegensia”, ”kriminalitas”, ”tingkat integrasi”, dsb.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Jika pengertian teori akan diukur maka perlu ”mengoperasionalisasikan” pengertian tersebut.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Operasionalisasi </a:t>
            </a:r>
            <a:r>
              <a:rPr b="0" i="0" lang="en-US" sz="18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artinya memecah atau menguraikan pengertian teori dalam sejumlah dimensi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yang bisa diukur. Misalnya status sosial ekonomi dapat diukur melalui dimensi pendapatan, dimensi pendidikan, gengsi pekerjaan </a:t>
            </a:r>
            <a:r>
              <a:rPr b="0" i="1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(professional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prestige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intelegensi dapat diukur melalui tes intelegensi yang terdiri dari beberapa soal dsb.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 proses pengukuran lazimnya tahapan yang perlu dilalui adalah menentukan: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1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1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1800" u="none">
                <a:solidFill>
                  <a:srgbClr val="406F8D"/>
                </a:solidFill>
                <a:latin typeface="Calibri"/>
                <a:ea typeface="Calibri"/>
                <a:cs typeface="Calibri"/>
                <a:sym typeface="Calibri"/>
              </a:rPr>
              <a:t>TEORI – KONSEP/VARIABLE – INDIKATOR – PERTANYAAN – DATA</a:t>
            </a:r>
            <a:r>
              <a:rPr b="1" i="1" lang="en-US" sz="2000" u="none">
                <a:solidFill>
                  <a:srgbClr val="406F8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>
              <a:solidFill>
                <a:srgbClr val="406F8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8587" lvl="0" marL="365125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t/>
            </a:r>
            <a:endParaRPr b="0" i="0" sz="2000" u="none">
              <a:solidFill>
                <a:srgbClr val="406F8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457200" y="1676400"/>
            <a:ext cx="82296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800"/>
              <a:buFont typeface="Georgia"/>
              <a:buNone/>
            </a:pPr>
            <a:r>
              <a:rPr b="0" i="0" lang="en-US" sz="3800" u="none">
                <a:solidFill>
                  <a:srgbClr val="F31141"/>
                </a:solidFill>
                <a:latin typeface="Arial"/>
                <a:ea typeface="Arial"/>
                <a:cs typeface="Arial"/>
                <a:sym typeface="Arial"/>
              </a:rPr>
              <a:t>Variabel</a:t>
            </a:r>
            <a:r>
              <a:rPr b="0" i="0" lang="en-US" sz="40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 konsep yang memiliki variasi nilai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Secara garis besar nilai variabel ada 2 yakni :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terpisah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(diskrit)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bersambungan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(kontinyu) </a:t>
            </a:r>
            <a:endParaRPr/>
          </a:p>
          <a:p>
            <a:pPr indent="-246062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b="1" i="0" lang="en-US" sz="2600" u="none" cap="none" strike="noStrike">
                <a:solidFill>
                  <a:srgbClr val="F31141"/>
                </a:solidFill>
                <a:latin typeface="Calibri"/>
                <a:ea typeface="Calibri"/>
                <a:cs typeface="Calibri"/>
                <a:sym typeface="Calibri"/>
              </a:rPr>
              <a:t>Nilai variabel diskrit </a:t>
            </a:r>
            <a:r>
              <a:rPr b="0" i="0" lang="en-US" sz="2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berupa satuan dan berupa hitungan</a:t>
            </a:r>
            <a:endParaRPr/>
          </a:p>
          <a:p>
            <a:pPr indent="-246062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b="1" i="0" lang="en-US" sz="2600" u="none" cap="none" strike="noStrike">
                <a:solidFill>
                  <a:srgbClr val="F31141"/>
                </a:solidFill>
                <a:latin typeface="Calibri"/>
                <a:ea typeface="Calibri"/>
                <a:cs typeface="Calibri"/>
                <a:sym typeface="Calibri"/>
              </a:rPr>
              <a:t>Nilai variabel kontinyu</a:t>
            </a:r>
            <a:r>
              <a:rPr b="1" i="0" lang="en-US" sz="26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adalah pecahan dan berupa hasil pengukuran </a:t>
            </a:r>
            <a:endParaRPr/>
          </a:p>
          <a:p>
            <a:pPr indent="-90487" lvl="0" marL="365125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600"/>
              <a:buFont typeface="Georgia"/>
              <a:buNone/>
            </a:pPr>
            <a:r>
              <a:t/>
            </a:r>
            <a:endParaRPr b="0" i="0" sz="26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1295400" y="533400"/>
            <a:ext cx="7848600" cy="762000"/>
          </a:xfrm>
          <a:prstGeom prst="rect">
            <a:avLst/>
          </a:prstGeom>
          <a:solidFill>
            <a:srgbClr val="83BCC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Variabel dan Nilai Variabel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457200" y="1981200"/>
            <a:ext cx="8229600" cy="459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400"/>
              <a:buFont typeface="Georgia"/>
              <a:buNone/>
            </a:pPr>
            <a:r>
              <a:rPr b="1" i="0" lang="en-US" sz="34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 sesuatu yang diketahui atau dianggap.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200"/>
              <a:buFont typeface="Georgia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Data dapat memberikan gambaran tentang sesuai keadaan. Umumnya data dikaitkan dengan tempat dan waktu.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Syarat data yang baik :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46062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eorgia"/>
              <a:buChar char="▫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Obyektif</a:t>
            </a:r>
            <a:endParaRPr/>
          </a:p>
          <a:p>
            <a:pPr indent="-246062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eorgia"/>
              <a:buChar char="▫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Mewakili (representative) </a:t>
            </a:r>
            <a:endParaRPr/>
          </a:p>
          <a:p>
            <a:pPr indent="-246062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eorgia"/>
              <a:buChar char="▫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Dapat diandalkan (reliabel) dengan kesalahan baku kecil</a:t>
            </a:r>
            <a:endParaRPr/>
          </a:p>
          <a:p>
            <a:pPr indent="-246062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eorgia"/>
              <a:buChar char="▫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to date</a:t>
            </a:r>
            <a:endParaRPr/>
          </a:p>
          <a:p>
            <a:pPr indent="-246062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eorgia"/>
              <a:buChar char="▫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 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1295400" y="533400"/>
            <a:ext cx="7848600" cy="762000"/>
          </a:xfrm>
          <a:prstGeom prst="rect">
            <a:avLst/>
          </a:prstGeom>
          <a:solidFill>
            <a:srgbClr val="83BCC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Jenis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p21"/>
          <p:cNvGraphicFramePr/>
          <p:nvPr/>
        </p:nvGraphicFramePr>
        <p:xfrm>
          <a:off x="92075" y="115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{EDD43560-D7F6-4A6F-951D-9D5FBD57A0C0}</a:tableStyleId>
              </a:tblPr>
              <a:tblGrid>
                <a:gridCol w="2286000"/>
                <a:gridCol w="2743200"/>
                <a:gridCol w="3930650"/>
              </a:tblGrid>
              <a:tr h="3968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Jenis Data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2606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Keterangan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26064"/>
                    </a:solidFill>
                  </a:tcPr>
                </a:tc>
              </a:tr>
              <a:tr h="3603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20041"/>
                        </a:buClr>
                        <a:buSzPts val="1700"/>
                        <a:buFont typeface="Calibri"/>
                        <a:buNone/>
                      </a:pPr>
                      <a:r>
                        <a:rPr b="1" i="0" lang="en-US" sz="1700" u="none" cap="none" strike="noStrike">
                          <a:solidFill>
                            <a:srgbClr val="8200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Menurut Sifatnya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3BC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Kualitatif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Kuantitatif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20041"/>
                        </a:buClr>
                        <a:buSzPts val="1700"/>
                        <a:buFont typeface="Calibri"/>
                        <a:buNone/>
                      </a:pPr>
                      <a:r>
                        <a:rPr b="1" i="0" lang="en-US" sz="1700" u="none">
                          <a:solidFill>
                            <a:srgbClr val="8200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Menurut Sumbernya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3BC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keadaan suatu organisasi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Eksternal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keadaan diluar organisasi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20041"/>
                        </a:buClr>
                        <a:buSzPts val="1700"/>
                        <a:buFont typeface="Calibri"/>
                        <a:buNone/>
                      </a:pPr>
                      <a:r>
                        <a:rPr b="1" i="0" lang="en-US" sz="1700" u="none">
                          <a:solidFill>
                            <a:srgbClr val="8200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Menurut Cara Memperolehnya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3BC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dikumpulkan dan diolah sendiri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Sekunder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data sudah tersedia, dikumpulkan pihak lain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20041"/>
                        </a:buClr>
                        <a:buSzPts val="1700"/>
                        <a:buFont typeface="Calibri"/>
                        <a:buNone/>
                      </a:pPr>
                      <a:r>
                        <a:rPr b="1" i="0" lang="en-US" sz="1700" u="none">
                          <a:solidFill>
                            <a:srgbClr val="8200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Menurut Cara Pengumpulannya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3BC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Cross Section (</a:t>
                      </a:r>
                      <a:r>
                        <a:rPr b="0" i="1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 point of time</a:t>
                      </a: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dikumpulkan suatu saat tertentu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Berkala (</a:t>
                      </a:r>
                      <a:r>
                        <a:rPr b="0" i="1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series</a:t>
                      </a: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dari waktu ke waktu mengumpulkannya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20041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8200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Menurut Banyaknya/ Jumlah yang diambil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3BC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Sensus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Sampling/ Survei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20041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8200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Menurut Skalanya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3BC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Nominal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-"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klasifikasi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Ordinal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klasifikasi dan urutan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Interval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klasifikasi, urutan dan jarak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Rasio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klasifikasi, urutan, jarak &amp; rasio/ kelipatan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3" name="Google Shape;183;p21"/>
          <p:cNvSpPr txBox="1"/>
          <p:nvPr/>
        </p:nvSpPr>
        <p:spPr>
          <a:xfrm>
            <a:off x="1295400" y="533400"/>
            <a:ext cx="7848600" cy="533400"/>
          </a:xfrm>
          <a:prstGeom prst="rect">
            <a:avLst/>
          </a:prstGeom>
          <a:solidFill>
            <a:srgbClr val="83BCC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</a:pPr>
            <a:r>
              <a:rPr b="1" i="0" lang="en-US" sz="3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Jenis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0" y="1447800"/>
            <a:ext cx="8229600" cy="76200"/>
          </a:xfrm>
          <a:prstGeom prst="rect">
            <a:avLst/>
          </a:prstGeom>
          <a:solidFill>
            <a:srgbClr val="783A7A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Jenis Tabel Distribusi Frekuensi</a:t>
            </a:r>
            <a:r>
              <a:rPr b="0" i="0" lang="en-US" sz="3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457200" y="1752600"/>
            <a:ext cx="8229600" cy="482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65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6064"/>
              </a:buClr>
              <a:buSzPts val="2800"/>
              <a:buFont typeface="Trebuchet MS"/>
              <a:buAutoNum type="arabicPeriod"/>
            </a:pPr>
            <a:r>
              <a:rPr b="0" i="1" lang="en-US" sz="28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Distribusi frekuensi tunggal :  </a:t>
            </a:r>
            <a:endParaRPr/>
          </a:p>
          <a:p>
            <a:pPr indent="-457200" lvl="0" marL="5651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200"/>
              <a:buFont typeface="Georgia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tidak menggunakan penggolongan</a:t>
            </a:r>
            <a:endParaRPr/>
          </a:p>
          <a:p>
            <a:pPr indent="-457200" lvl="0" marL="5651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26064"/>
              </a:buClr>
              <a:buSzPts val="2800"/>
              <a:buFont typeface="Trebuchet MS"/>
              <a:buAutoNum type="arabicPeriod" startAt="2"/>
            </a:pPr>
            <a:r>
              <a:rPr b="0" i="1" lang="en-US" sz="28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Distribusi frekuensi bergolong : </a:t>
            </a:r>
            <a:endParaRPr/>
          </a:p>
          <a:p>
            <a:pPr indent="-457200" lvl="0" marL="5651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200"/>
              <a:buFont typeface="Georgia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ada intervalisasi/ penggolongan</a:t>
            </a:r>
            <a:endParaRPr/>
          </a:p>
          <a:p>
            <a:pPr indent="-457200" lvl="0" marL="5651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26064"/>
              </a:buClr>
              <a:buSzPts val="2800"/>
              <a:buFont typeface="Trebuchet MS"/>
              <a:buAutoNum type="arabicPeriod" startAt="3"/>
            </a:pPr>
            <a:r>
              <a:rPr b="0" i="1" lang="en-US" sz="28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Distribusi frekuensi meningkat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22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(cummulative frequency)</a:t>
            </a:r>
            <a:r>
              <a:rPr b="0" i="0" lang="en-US" sz="22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atau Cf: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menjumlah secara meningkat frekuensinya. </a:t>
            </a:r>
            <a:endParaRPr/>
          </a:p>
          <a:p>
            <a:pPr indent="-457200" lvl="0" marL="5651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200"/>
              <a:buFont typeface="Georgia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Ada 2 jenis Cf yaitu : </a:t>
            </a:r>
            <a:endParaRPr/>
          </a:p>
          <a:p>
            <a:pPr indent="-457200" lvl="1" marL="8572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26064"/>
              </a:buClr>
              <a:buSzPts val="2000"/>
              <a:buFont typeface="Georgia"/>
              <a:buChar char="▫"/>
            </a:pPr>
            <a:r>
              <a:rPr b="0" i="0" lang="en-US" sz="2000" u="sng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Distribusi frekuensi meningkat  dari bawah (Cfb )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yakni jika menjumlahkan frekuensi diawali dari nilai paling rendah dan </a:t>
            </a:r>
            <a:endParaRPr/>
          </a:p>
          <a:p>
            <a:pPr indent="-457200" lvl="1" marL="8572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26064"/>
              </a:buClr>
              <a:buSzPts val="2000"/>
              <a:buFont typeface="Georgia"/>
              <a:buChar char="▫"/>
            </a:pPr>
            <a:r>
              <a:rPr b="0" i="0" lang="en-US" sz="2000" u="sng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Distribusi frekuensi meningkat  dari atas (Cfa)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jika menjumlahkan frekuensi dimulai dari nilai tertinggi.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0" y="685800"/>
            <a:ext cx="8686800" cy="1066800"/>
          </a:xfrm>
          <a:prstGeom prst="rect">
            <a:avLst/>
          </a:prstGeom>
          <a:solidFill>
            <a:srgbClr val="ADD2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Istilah penting dalam </a:t>
            </a:r>
            <a:r>
              <a:rPr b="0" i="0" lang="en-US" sz="3200" u="none">
                <a:solidFill>
                  <a:srgbClr val="F31141"/>
                </a:solidFill>
                <a:latin typeface="Overlock"/>
                <a:ea typeface="Overlock"/>
                <a:cs typeface="Overlock"/>
                <a:sym typeface="Overlock"/>
              </a:rPr>
              <a:t>penyusunan distribusi frekuensi bergolong</a:t>
            </a: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: 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457200" y="1981200"/>
            <a:ext cx="8229600" cy="459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Trebuchet MS"/>
              <a:buAutoNum type="arabicPeriod"/>
            </a:pPr>
            <a:r>
              <a:rPr b="1" i="1" lang="en-US" sz="2400" u="none">
                <a:solidFill>
                  <a:srgbClr val="783A7A"/>
                </a:solidFill>
                <a:latin typeface="Calibri"/>
                <a:ea typeface="Calibri"/>
                <a:cs typeface="Calibri"/>
                <a:sym typeface="Calibri"/>
              </a:rPr>
              <a:t>Interval kelas: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tiap kelompok nilai variabel</a:t>
            </a:r>
            <a:endParaRPr/>
          </a:p>
          <a:p>
            <a:pPr indent="-514350" lvl="0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Trebuchet MS"/>
              <a:buAutoNum type="arabicPeriod"/>
            </a:pPr>
            <a:r>
              <a:rPr b="1" i="1" lang="en-US" sz="2400" u="none">
                <a:solidFill>
                  <a:srgbClr val="783A7A"/>
                </a:solidFill>
                <a:latin typeface="Calibri"/>
                <a:ea typeface="Calibri"/>
                <a:cs typeface="Calibri"/>
                <a:sym typeface="Calibri"/>
              </a:rPr>
              <a:t>Batas kelas :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nilai yang membatasi kelas yang satu dengan yang lainnya</a:t>
            </a:r>
            <a:endParaRPr/>
          </a:p>
          <a:p>
            <a:pPr indent="-514350" lvl="0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Trebuchet MS"/>
              <a:buAutoNum type="arabicPeriod"/>
            </a:pPr>
            <a:r>
              <a:rPr b="1" i="1" lang="en-US" sz="2400" u="none">
                <a:solidFill>
                  <a:srgbClr val="783A7A"/>
                </a:solidFill>
                <a:latin typeface="Calibri"/>
                <a:ea typeface="Calibri"/>
                <a:cs typeface="Calibri"/>
                <a:sym typeface="Calibri"/>
              </a:rPr>
              <a:t>Lebar kelas (i):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jumlah nilai dalam tiap interval kelas</a:t>
            </a:r>
            <a:endParaRPr/>
          </a:p>
          <a:p>
            <a:pPr indent="-514350" lvl="0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Trebuchet MS"/>
              <a:buAutoNum type="arabicPeriod"/>
            </a:pPr>
            <a:r>
              <a:rPr b="1" i="1" lang="en-US" sz="2400" u="none">
                <a:solidFill>
                  <a:srgbClr val="783A7A"/>
                </a:solidFill>
                <a:latin typeface="Calibri"/>
                <a:ea typeface="Calibri"/>
                <a:cs typeface="Calibri"/>
                <a:sym typeface="Calibri"/>
              </a:rPr>
              <a:t>Titik tengah (mid point):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nilai yang berada tepat di tengah interval kelas</a:t>
            </a:r>
            <a:endParaRPr/>
          </a:p>
          <a:p>
            <a:pPr indent="-514350" lvl="0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Trebuchet MS"/>
              <a:buAutoNum type="arabicPeriod"/>
            </a:pPr>
            <a:r>
              <a:rPr b="1" i="1" lang="en-US" sz="2400" u="none">
                <a:solidFill>
                  <a:srgbClr val="783A7A"/>
                </a:solidFill>
                <a:latin typeface="Calibri"/>
                <a:ea typeface="Calibri"/>
                <a:cs typeface="Calibri"/>
                <a:sym typeface="Calibri"/>
              </a:rPr>
              <a:t>Jumlah interval (k):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banyaknya interval kelas yang digunakan dalam penyusunan distribusi</a:t>
            </a:r>
            <a:endParaRPr/>
          </a:p>
          <a:p>
            <a:pPr indent="-514350" lvl="0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Trebuchet MS"/>
              <a:buAutoNum type="arabicPeriod"/>
            </a:pPr>
            <a:r>
              <a:rPr b="1" i="1" lang="en-US" sz="2400" u="none">
                <a:solidFill>
                  <a:srgbClr val="783A7A"/>
                </a:solidFill>
                <a:latin typeface="Calibri"/>
                <a:ea typeface="Calibri"/>
                <a:cs typeface="Calibri"/>
                <a:sym typeface="Calibri"/>
              </a:rPr>
              <a:t>Jarak pengukuran (range of measurement) :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514350" lvl="0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nilai tertinggi dikurangi dengan nilai tertendah.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/>
        </p:nvSpPr>
        <p:spPr>
          <a:xfrm>
            <a:off x="2286000" y="3810000"/>
            <a:ext cx="2667000" cy="533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3B3B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457200" y="838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1" i="1" lang="en-US" sz="2400" u="none">
                <a:solidFill>
                  <a:srgbClr val="326064"/>
                </a:solidFill>
                <a:latin typeface="Arial"/>
                <a:ea typeface="Arial"/>
                <a:cs typeface="Arial"/>
                <a:sym typeface="Arial"/>
              </a:rPr>
              <a:t>Beberapa pertimbangan menentukan jumlah interval :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04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Tergantung jumlah frekuensi ( N)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04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Tergantung pada lebar interval/ kelas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04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Tergantung jarak pengukuran (R)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04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Tergantung tujuan penyusunan distribusi </a:t>
            </a:r>
            <a:endParaRPr/>
          </a:p>
          <a:p>
            <a:pPr indent="-1031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600"/>
              <a:buFont typeface="Georgia"/>
              <a:buChar char="•"/>
            </a:pPr>
            <a:r>
              <a:rPr b="1" i="1" lang="en-US" sz="2600" u="none">
                <a:solidFill>
                  <a:srgbClr val="326064"/>
                </a:solidFill>
                <a:latin typeface="Calibri"/>
                <a:ea typeface="Calibri"/>
                <a:cs typeface="Calibri"/>
                <a:sym typeface="Calibri"/>
              </a:rPr>
              <a:t>Menetapkan jumlah interval berdasarkan rumus H.A Sturgess</a:t>
            </a:r>
            <a:endParaRPr b="0" i="1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2400" u="none">
                <a:solidFill>
                  <a:schemeClr val="dk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400">
                <a:solidFill>
                  <a:schemeClr val="lt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n-US" sz="2400" u="none">
                <a:solidFill>
                  <a:schemeClr val="lt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 K = 1 + 3,22 log N</a:t>
            </a:r>
            <a:endParaRPr>
              <a:highlight>
                <a:srgbClr val="FF0000"/>
              </a:highlight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Char char="•"/>
            </a:pPr>
            <a:r>
              <a:rPr b="1" i="1" lang="en-US" sz="2400" u="none">
                <a:solidFill>
                  <a:srgbClr val="326064"/>
                </a:solidFill>
                <a:latin typeface="Calibri"/>
                <a:ea typeface="Calibri"/>
                <a:cs typeface="Calibri"/>
                <a:sym typeface="Calibri"/>
              </a:rPr>
              <a:t>Menetapkan lebar interval : membagi antara R dengan k </a:t>
            </a:r>
            <a:endParaRPr/>
          </a:p>
          <a:p>
            <a:pPr indent="-103187" lvl="0" marL="365125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t/>
            </a:r>
            <a:endParaRPr b="1" i="1" sz="2400" u="none">
              <a:solidFill>
                <a:srgbClr val="326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