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embeddedFontLst>
    <p:embeddedFont>
      <p:font typeface="Overlock"/>
      <p:regular r:id="rId19"/>
      <p:bold r:id="rId20"/>
      <p:italic r:id="rId21"/>
      <p:boldItalic r:id="rId22"/>
    </p:embeddedFont>
    <p:embeddedFont>
      <p:font typeface="Arial Narrow"/>
      <p:regular r:id="rId23"/>
      <p:bold r:id="rId24"/>
      <p:italic r:id="rId25"/>
      <p:boldItalic r:id="rId26"/>
    </p:embeddedFon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1" roundtripDataSignature="AMtx7mhUt+Ee1KvG0qSQbnlevcwQtExd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8B5727B-5325-4593-808C-51C39B33DD86}">
  <a:tblStyle styleId="{F8B5727B-5325-4593-808C-51C39B33DD8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lock-bold.fntdata"/><Relationship Id="rId22" Type="http://schemas.openxmlformats.org/officeDocument/2006/relationships/font" Target="fonts/Overlock-boldItalic.fntdata"/><Relationship Id="rId21" Type="http://schemas.openxmlformats.org/officeDocument/2006/relationships/font" Target="fonts/Overlock-italic.fntdata"/><Relationship Id="rId24" Type="http://schemas.openxmlformats.org/officeDocument/2006/relationships/font" Target="fonts/ArialNarrow-bold.fntdata"/><Relationship Id="rId23" Type="http://schemas.openxmlformats.org/officeDocument/2006/relationships/font" Target="fonts/Arial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rialNarrow-boldItalic.fntdata"/><Relationship Id="rId25" Type="http://schemas.openxmlformats.org/officeDocument/2006/relationships/font" Target="fonts/ArialNarrow-italic.fntdata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Overlock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9" name="Google Shape;39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2" name="Google Shape;62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4" name="Google Shape;6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0253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0" y="3124200"/>
            <a:ext cx="8458200" cy="304800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ED5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558ED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Pengukuran</a:t>
            </a:r>
            <a:br>
              <a:rPr b="0" i="0" lang="en-US" sz="400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0" i="0" lang="en-US" sz="5400" u="none">
                <a:solidFill>
                  <a:srgbClr val="FFFF00"/>
                </a:solidFill>
                <a:latin typeface="Overlock"/>
                <a:ea typeface="Overlock"/>
                <a:cs typeface="Overlock"/>
                <a:sym typeface="Overlock"/>
              </a:rPr>
              <a:t>VARIABILITAS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2895600" y="3733800"/>
            <a:ext cx="5562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200"/>
              <a:buNone/>
            </a:pPr>
            <a:r>
              <a:rPr b="0" i="0" lang="en-US" sz="3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Oleh : Septi Ariadi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idx="1" type="body"/>
          </p:nvPr>
        </p:nvSpPr>
        <p:spPr>
          <a:xfrm>
            <a:off x="0" y="4038600"/>
            <a:ext cx="9144000" cy="18288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b="1" i="1" lang="en-US" sz="2800" u="non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Standar deviasi (SD)</a:t>
            </a:r>
            <a:r>
              <a:rPr b="1" i="1" lang="en-US" sz="2800" u="none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secara matematik dibatasi sebagai akar dari jumlah deviasi kuadrad dibagi banyaknya individu</a:t>
            </a:r>
            <a:endParaRPr/>
          </a:p>
        </p:txBody>
      </p:sp>
      <p:sp>
        <p:nvSpPr>
          <p:cNvPr id="139" name="Google Shape;139;p10"/>
          <p:cNvSpPr txBox="1"/>
          <p:nvPr/>
        </p:nvSpPr>
        <p:spPr>
          <a:xfrm>
            <a:off x="609600" y="2057400"/>
            <a:ext cx="6172200" cy="274637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600"/>
              <a:buFont typeface="Century Gothic"/>
              <a:buNone/>
            </a:pPr>
            <a:r>
              <a:rPr b="0" i="0" lang="en-US" sz="5600" u="none" cap="none" strike="noStrik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Standar Deviasi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0" y="762000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C090"/>
              </a:buClr>
              <a:buSzPts val="4800"/>
              <a:buFont typeface="Times New Roman"/>
              <a:buNone/>
            </a:pPr>
            <a:r>
              <a:rPr b="1" i="1" lang="en-US" sz="4800" u="none">
                <a:solidFill>
                  <a:srgbClr val="FAC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Contoh Soal :</a:t>
            </a:r>
            <a:endParaRPr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304800" y="1600200"/>
            <a:ext cx="83820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Tentukan harga range dari distribusi data berikut ini 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Berapa harga R, R10-90; RAK &amp; RSAK berikan kesimpulan anda!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6" name="Google Shape;146;p11"/>
          <p:cNvGraphicFramePr/>
          <p:nvPr/>
        </p:nvGraphicFramePr>
        <p:xfrm>
          <a:off x="762000" y="20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{F8B5727B-5325-4593-808C-51C39B33DD86}</a:tableStyleId>
              </a:tblPr>
              <a:tblGrid>
                <a:gridCol w="1930400"/>
                <a:gridCol w="1930400"/>
                <a:gridCol w="1930400"/>
              </a:tblGrid>
              <a:tr h="5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2200"/>
                        <a:buFont typeface="Calibri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Interval nilai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2200"/>
                        <a:buFont typeface="Calibri"/>
                        <a:buNone/>
                      </a:pPr>
                      <a:r>
                        <a:rPr b="1" i="0" lang="en-US" sz="2200" u="none" cap="none" strike="noStrik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Frekuensi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41- 45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8ED5"/>
                    </a:solidFill>
                  </a:tcPr>
                </a:tc>
              </a:tr>
              <a:tr h="36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 – 50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8ED5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 – 55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8ED5"/>
                    </a:solidFill>
                  </a:tcPr>
                </a:tc>
              </a:tr>
              <a:tr h="36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 – 60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8ED5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 – 65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8ED5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 – 70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8ED5"/>
                    </a:solidFill>
                  </a:tcPr>
                </a:tc>
              </a:tr>
              <a:tr h="36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71- 75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8ED5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: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D0D0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8E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>
            <p:ph type="title"/>
          </p:nvPr>
        </p:nvSpPr>
        <p:spPr>
          <a:xfrm>
            <a:off x="457200" y="274637"/>
            <a:ext cx="8229600" cy="33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2"/>
          <p:cNvSpPr txBox="1"/>
          <p:nvPr>
            <p:ph idx="1" type="body"/>
          </p:nvPr>
        </p:nvSpPr>
        <p:spPr>
          <a:xfrm>
            <a:off x="381000" y="11430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Tentukan harga rata-rata deviasi dari data berikut: 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3" name="Google Shape;153;p12"/>
          <p:cNvGraphicFramePr/>
          <p:nvPr/>
        </p:nvGraphicFramePr>
        <p:xfrm>
          <a:off x="91440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{F8B5727B-5325-4593-808C-51C39B33DD86}</a:tableStyleId>
              </a:tblPr>
              <a:tblGrid>
                <a:gridCol w="2174875"/>
                <a:gridCol w="2930525"/>
              </a:tblGrid>
              <a:tr h="3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NILAI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FREKUENSI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8ED5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: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58ED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idx="1" type="body"/>
          </p:nvPr>
        </p:nvSpPr>
        <p:spPr>
          <a:xfrm>
            <a:off x="0" y="914400"/>
            <a:ext cx="9144000" cy="48006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Dalam banyak kasus seringkali informasi lanjut tentang data yang diperoleh dari riset juga dibutuhkan; seperti penyebaran data dari tendensi sentralnya. 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Dalam terminologi statistik upaya untuk mengetahui penyebaran data dapat dilakukan dengan alat statistik yang disebut </a:t>
            </a:r>
            <a:r>
              <a:rPr b="0" i="1" lang="en-US" sz="2800" u="none" cap="none" strike="noStrik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variabilitas</a:t>
            </a:r>
            <a:r>
              <a:rPr b="1" i="1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Variabilitas sering juga disebut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dispersi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atau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penyebaran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Definisi ringkas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variabilitas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adalah </a:t>
            </a:r>
            <a:r>
              <a:rPr b="0" i="1" lang="en-US" sz="2400" u="none" cap="none" strike="noStrike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derajad penyebaran nilai variabel dari suatu tendensi sentral tertentu</a:t>
            </a:r>
            <a:r>
              <a:rPr b="0" i="1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idx="1" type="body"/>
          </p:nvPr>
        </p:nvSpPr>
        <p:spPr>
          <a:xfrm>
            <a:off x="914400" y="1661575"/>
            <a:ext cx="8229600" cy="3733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E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CDE6"/>
                </a:solidFill>
                <a:latin typeface="Calibri"/>
                <a:ea typeface="Calibri"/>
                <a:cs typeface="Calibri"/>
                <a:sym typeface="Calibri"/>
              </a:rPr>
              <a:t>	Pengukuran variabilitas juga memiliki fungsi penting yakni </a:t>
            </a:r>
            <a:r>
              <a:rPr b="1" i="0" lang="en-US" sz="2600" u="none" cap="none" strike="noStrik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sebagai alat untuk mengetahui homogenitas dan heterogenitas data</a:t>
            </a:r>
            <a:r>
              <a:rPr b="0" i="0" lang="en-US" sz="2400" u="none" cap="none" strike="noStrike">
                <a:solidFill>
                  <a:srgbClr val="FFCDE6"/>
                </a:solidFill>
                <a:latin typeface="Calibri"/>
                <a:ea typeface="Calibri"/>
                <a:cs typeface="Calibri"/>
                <a:sym typeface="Calibri"/>
              </a:rPr>
              <a:t>. Jika data yang kita hadapi memiliki </a:t>
            </a:r>
            <a:r>
              <a:rPr b="0" i="0" lang="en-US" sz="2400" u="sng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tingkat penyebaran yang tinggi</a:t>
            </a:r>
            <a:r>
              <a:rPr b="0" i="0" lang="en-US" sz="2400" u="none" cap="none" strike="noStrike">
                <a:solidFill>
                  <a:srgbClr val="FFCDE6"/>
                </a:solidFill>
                <a:latin typeface="Calibri"/>
                <a:ea typeface="Calibri"/>
                <a:cs typeface="Calibri"/>
                <a:sym typeface="Calibri"/>
              </a:rPr>
              <a:t> berarti data cenderung bersifat </a:t>
            </a:r>
            <a:r>
              <a:rPr b="1" i="1" lang="en-US" sz="2400" u="none" cap="none" strike="noStrik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heterogen</a:t>
            </a:r>
            <a:r>
              <a:rPr b="0" i="0" lang="en-US" sz="2400" u="none" cap="none" strike="noStrike">
                <a:solidFill>
                  <a:srgbClr val="FFCDE6"/>
                </a:solidFill>
                <a:latin typeface="Calibri"/>
                <a:ea typeface="Calibri"/>
                <a:cs typeface="Calibri"/>
                <a:sym typeface="Calibri"/>
              </a:rPr>
              <a:t>. Pemahaman tentang homogenitas dan heterogenitas data dalam kelompok sangat penting tidak hanya untuk kepentingan identifikasi karakter/ ciri kelompok tetapi juga untuk memperoleh pemahaman tentang perbedaan antara dua kelompok atau lebih.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0" y="3962400"/>
            <a:ext cx="7924800" cy="304800"/>
          </a:xfrm>
          <a:prstGeom prst="rect">
            <a:avLst/>
          </a:prstGeom>
          <a:solidFill>
            <a:srgbClr val="FFA7D3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b="0" i="1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Satu catatan yang perlu dicermati dalam pengukuran variabilitas bahwa pengukuran ini dapat diterapkan jika data yang diperoleh dalam</a:t>
            </a:r>
            <a:r>
              <a:rPr b="0" i="1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1" lang="en-US" sz="3600" u="none" cap="none" strike="noStrik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bentuk numerik</a:t>
            </a:r>
            <a:r>
              <a:rPr b="0" i="1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1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atau</a:t>
            </a:r>
            <a:r>
              <a:rPr b="0" i="1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1" lang="en-US" sz="2800" u="none" cap="none" strike="noStrik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berskala interval </a:t>
            </a:r>
            <a:r>
              <a:rPr b="0" i="1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</a:t>
            </a:r>
            <a:r>
              <a:rPr b="0" i="1" lang="en-US" sz="2800" u="none" cap="none" strike="noStrik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rasio.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533400" y="762000"/>
            <a:ext cx="8610600" cy="228600"/>
          </a:xfrm>
          <a:prstGeom prst="rect">
            <a:avLst/>
          </a:prstGeom>
          <a:solidFill>
            <a:srgbClr val="B3A2C7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b="0" i="0" lang="en-US" sz="44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Arti Penting Indeks Variabilitas</a:t>
            </a:r>
            <a:endParaRPr/>
          </a:p>
        </p:txBody>
      </p:sp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533400" y="1371600"/>
            <a:ext cx="8610600" cy="475456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Pengukuran variabilitas termasuk bidang </a:t>
            </a:r>
            <a:r>
              <a:rPr b="0" i="1" lang="en-US" sz="3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statistik deskriptif.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Pengukuran variabilitas dapat dimanfaatkan untuk kepentingan praktis misalnya; penyusunan standar nilai baik untuk kepentingan akademik maupun praktis dengan menggunakan standar deviasi.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Selain untuk kepentingan praktis pengukuran variabilitas juga memiliki arti teoritik yang sangat penting. Setidaknya melalui pengukuran ini dapat dilakukan </a:t>
            </a:r>
            <a:r>
              <a:rPr b="1" i="0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indentifikasi tentang ciri kelompok dan perbedaan antar 2 kelompok atau lebih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0" y="1295400"/>
            <a:ext cx="8229600" cy="12223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Overlock"/>
              <a:buNone/>
            </a:pPr>
            <a:r>
              <a:rPr b="0" i="0" lang="en-US" sz="6000" u="none">
                <a:solidFill>
                  <a:srgbClr val="0070C0"/>
                </a:solidFill>
                <a:latin typeface="Overlock"/>
                <a:ea typeface="Overlock"/>
                <a:cs typeface="Overlock"/>
                <a:sym typeface="Overlock"/>
              </a:rPr>
              <a:t>Contoh</a:t>
            </a:r>
            <a:endParaRPr/>
          </a:p>
        </p:txBody>
      </p:sp>
      <p:sp>
        <p:nvSpPr>
          <p:cNvPr id="113" name="Google Shape;113;p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ED5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rgbClr val="FFCDE6"/>
                </a:solidFill>
                <a:latin typeface="Calibri"/>
                <a:ea typeface="Calibri"/>
                <a:cs typeface="Calibri"/>
                <a:sym typeface="Calibri"/>
              </a:rPr>
              <a:t>Untuk menentukan peloncat tinggi yang diajukan dalam perlombaan seorang pelatih juga memerlukan alat statistik berupa variabilitas untuk memilihnya.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58ED5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rgbClr val="FFCDE6"/>
                </a:solidFill>
                <a:latin typeface="Calibri"/>
                <a:ea typeface="Calibri"/>
                <a:cs typeface="Calibri"/>
                <a:sym typeface="Calibri"/>
              </a:rPr>
              <a:t>Seorang guru atau instruktur juga memerlukan informasi tentang perbedaan variabilitas dalam kecakapan mata pelajaran antar 2 kelas ketika hendak memperlakukan 2 kelas secara berbeda akibat adanya perbedaan kondisi kelas/ murid tersebut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685800" y="1676400"/>
            <a:ext cx="8229600" cy="4525962"/>
          </a:xfrm>
          <a:prstGeom prst="rect">
            <a:avLst/>
          </a:prstGeom>
          <a:solidFill>
            <a:srgbClr val="FFCD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b="1" i="1" lang="en-US" sz="2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Range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b="1" i="1" lang="en-US" sz="2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Mean Deviasi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b="1" i="1" lang="en-US" sz="2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Standard Deviasi 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b="1" i="1" lang="en-US" sz="2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 score atau standar score</a:t>
            </a:r>
            <a:endParaRPr/>
          </a:p>
        </p:txBody>
      </p:sp>
      <p:sp>
        <p:nvSpPr>
          <p:cNvPr id="119" name="Google Shape;119;p7"/>
          <p:cNvSpPr txBox="1"/>
          <p:nvPr>
            <p:ph type="title"/>
          </p:nvPr>
        </p:nvSpPr>
        <p:spPr>
          <a:xfrm>
            <a:off x="0" y="5562600"/>
            <a:ext cx="7391400" cy="198437"/>
          </a:xfrm>
          <a:prstGeom prst="rect">
            <a:avLst/>
          </a:prstGeom>
          <a:solidFill>
            <a:srgbClr val="FF57AB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Overlock"/>
              <a:buNone/>
            </a:pPr>
            <a:r>
              <a:rPr b="0" i="0" lang="en-US" sz="4400" u="none">
                <a:solidFill>
                  <a:srgbClr val="0070C0"/>
                </a:solidFill>
                <a:latin typeface="Overlock"/>
                <a:ea typeface="Overlock"/>
                <a:cs typeface="Overlock"/>
                <a:sym typeface="Overlock"/>
              </a:rPr>
              <a:t>Jenis Pengukuran Variabilitas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type="title"/>
          </p:nvPr>
        </p:nvSpPr>
        <p:spPr>
          <a:xfrm>
            <a:off x="0" y="6019800"/>
            <a:ext cx="6172200" cy="274637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Century Gothic"/>
              <a:buNone/>
            </a:pPr>
            <a:r>
              <a:rPr b="0" i="0" lang="en-US" sz="6000" u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Range</a:t>
            </a:r>
            <a:endParaRPr/>
          </a:p>
        </p:txBody>
      </p:sp>
      <p:sp>
        <p:nvSpPr>
          <p:cNvPr id="125" name="Google Shape;125;p8"/>
          <p:cNvSpPr txBox="1"/>
          <p:nvPr>
            <p:ph idx="1" type="body"/>
          </p:nvPr>
        </p:nvSpPr>
        <p:spPr>
          <a:xfrm>
            <a:off x="457200" y="457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Range atau </a:t>
            </a:r>
            <a:r>
              <a:rPr b="1" i="1" lang="en-US" sz="2000" u="non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jarak pengukuran </a:t>
            </a:r>
            <a:r>
              <a:rPr b="1" i="1" lang="en-US" sz="2000" u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adalah selisih antara nilai tertinggi hasil pengukuran dan nilai terendah hasil pengukuran (R = X tertinggi – X terendah).</a:t>
            </a:r>
            <a:r>
              <a:rPr b="0" i="0" lang="en-US" sz="20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n-US" sz="2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Range terdiri atas 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Calibri"/>
              <a:buAutoNum type="alphaLcPeriod"/>
            </a:pPr>
            <a:r>
              <a:rPr b="1" i="0" lang="en-US" sz="2400" u="none">
                <a:solidFill>
                  <a:srgbClr val="8EB4E3"/>
                </a:solidFill>
                <a:latin typeface="Calibri"/>
                <a:ea typeface="Calibri"/>
                <a:cs typeface="Calibri"/>
                <a:sym typeface="Calibri"/>
              </a:rPr>
              <a:t>RANGE 10-90 </a:t>
            </a:r>
            <a:r>
              <a:rPr b="0" i="0" lang="en-US" sz="2400" u="none">
                <a:solidFill>
                  <a:srgbClr val="8EB4E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Pengukuran range dengan memotong sebesar 10% pada tiap ujung 	ditribusi. Sehingga distribusi dipotong sebanyak 20%.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		Rumus menentukan harga R10-90 adalah </a:t>
            </a:r>
            <a:r>
              <a:rPr b="1" i="0" lang="en-US" sz="2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P90 – P10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Calibri"/>
              <a:buAutoNum type="alphaLcPeriod" startAt="2"/>
            </a:pPr>
            <a:r>
              <a:rPr b="1" i="0" lang="en-US" sz="2400" u="none">
                <a:solidFill>
                  <a:srgbClr val="8EB4E3"/>
                </a:solidFill>
                <a:latin typeface="Calibri"/>
                <a:ea typeface="Calibri"/>
                <a:cs typeface="Calibri"/>
                <a:sym typeface="Calibri"/>
              </a:rPr>
              <a:t>RANGE 25-75</a:t>
            </a:r>
            <a:r>
              <a:rPr b="0" i="0" lang="en-US" sz="2400" u="none">
                <a:solidFill>
                  <a:srgbClr val="8EB4E3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Range memotong masing-masing ujung sebesar 25%. Range 25-75 	disebut juag dengan range antar  kuartil (RAK). Rumus menentukan 	RAK :  </a:t>
            </a:r>
            <a:r>
              <a:rPr b="1" i="0" lang="en-US" sz="2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K3 – K1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Calibri"/>
              <a:buAutoNum type="alphaLcPeriod" startAt="3"/>
            </a:pPr>
            <a:r>
              <a:rPr b="1" i="0" lang="en-US" sz="2400" u="none">
                <a:solidFill>
                  <a:srgbClr val="8EB4E3"/>
                </a:solidFill>
                <a:latin typeface="Calibri"/>
                <a:ea typeface="Calibri"/>
                <a:cs typeface="Calibri"/>
                <a:sym typeface="Calibri"/>
              </a:rPr>
              <a:t>RANGE SEMI ANTAR KUARTIL  (RSAK)</a:t>
            </a:r>
            <a:endParaRPr b="0" i="0" sz="2400" u="none">
              <a:solidFill>
                <a:srgbClr val="8EB4E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Range semi antar kuartil adalah separoh dari RAK 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Cara menentukan :  </a:t>
            </a:r>
            <a:r>
              <a:rPr b="1" i="0" lang="en-US" sz="2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RSAK = ½  (K3 – K1) 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idx="1" type="body"/>
          </p:nvPr>
        </p:nvSpPr>
        <p:spPr>
          <a:xfrm>
            <a:off x="457200" y="5334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1" lang="en-US" sz="2800" u="none">
                <a:solidFill>
                  <a:srgbClr val="FF57A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Mean deviasi</a:t>
            </a:r>
            <a:r>
              <a:rPr b="0" i="1" lang="en-US" sz="2800" u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n-US" sz="2400" u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atau</a:t>
            </a:r>
            <a:r>
              <a:rPr b="0" i="0" lang="en-US" sz="2400" u="none">
                <a:solidFill>
                  <a:srgbClr val="FF57AB"/>
                </a:solidFill>
                <a:latin typeface="Calibri"/>
                <a:ea typeface="Calibri"/>
                <a:cs typeface="Calibri"/>
                <a:sym typeface="Calibri"/>
              </a:rPr>
              <a:t> rata-rata deviasi (penyimpangan) </a:t>
            </a:r>
            <a:r>
              <a:rPr b="0" i="0" lang="en-US" sz="2400" u="sng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yaitu rata-rata dari deviasi nilai-nilai dari mean dalam suatu distribusi. </a:t>
            </a:r>
            <a:r>
              <a:rPr b="0" i="0" lang="en-US" sz="24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Dalam hal ini diambil nilai yang absolut artinya deviasi baik yang berarah negatif maupun positif semuanya dianggap positif (+).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1" i="0" lang="en-US" sz="24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        	 Σ IxI                              Σf IxI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	Menentukan harga  </a:t>
            </a:r>
            <a:r>
              <a:rPr b="1" i="0" lang="en-US" sz="24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MD  =</a:t>
            </a:r>
            <a:r>
              <a:rPr b="0" i="0" lang="en-US" sz="24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	       	 atau   </a:t>
            </a:r>
            <a:r>
              <a:rPr b="1" i="0" lang="en-US" sz="24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MD =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				          	    N                                   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	MD	= mean deviasi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	Σ IXI	= jumlah deviasi dalam harga mutlak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	N 	= jumlah frekuensi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	Σf IXI	= jumlah deviasi kali frekuensi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9"/>
          <p:cNvSpPr txBox="1"/>
          <p:nvPr/>
        </p:nvSpPr>
        <p:spPr>
          <a:xfrm>
            <a:off x="0" y="6019800"/>
            <a:ext cx="6172200" cy="274637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800"/>
              <a:buFont typeface="Century Gothic"/>
              <a:buNone/>
            </a:pPr>
            <a:r>
              <a:rPr b="0" i="0" lang="en-US" sz="5800" u="none" cap="none" strike="noStrike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Mean Deviasi</a:t>
            </a:r>
            <a:endParaRPr/>
          </a:p>
        </p:txBody>
      </p:sp>
      <p:cxnSp>
        <p:nvCxnSpPr>
          <p:cNvPr id="132" name="Google Shape;132;p9"/>
          <p:cNvCxnSpPr/>
          <p:nvPr/>
        </p:nvCxnSpPr>
        <p:spPr>
          <a:xfrm>
            <a:off x="6705600" y="2971800"/>
            <a:ext cx="838200" cy="1587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3" name="Google Shape;133;p9"/>
          <p:cNvCxnSpPr/>
          <p:nvPr/>
        </p:nvCxnSpPr>
        <p:spPr>
          <a:xfrm>
            <a:off x="4191000" y="2971800"/>
            <a:ext cx="762000" cy="1587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ransition spd="med">
    <p:wheel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2010-03-05T06:18:19Z</dcterms:created>
  <dc:creator>Michelle</dc:creator>
</cp:coreProperties>
</file>