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1" r:id="rId4"/>
    <p:sldId id="258" r:id="rId5"/>
    <p:sldId id="262" r:id="rId6"/>
    <p:sldId id="264" r:id="rId7"/>
    <p:sldId id="257" r:id="rId8"/>
    <p:sldId id="265" r:id="rId9"/>
    <p:sldId id="263" r:id="rId10"/>
    <p:sldId id="266" r:id="rId11"/>
    <p:sldId id="260" r:id="rId12"/>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19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EB6EBA-A3F4-4675-95AE-734B4AD842E6}" type="datetimeFigureOut">
              <a:rPr lang="id-ID" smtClean="0"/>
              <a:t>07/04/2014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45EA516-76A5-4E45-8A9C-C883D7F65F67}" type="slidenum">
              <a:rPr lang="id-ID" smtClean="0"/>
              <a:t>‹#›</a:t>
            </a:fld>
            <a:endParaRPr lang="id-ID"/>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EB6EBA-A3F4-4675-95AE-734B4AD842E6}" type="datetimeFigureOut">
              <a:rPr lang="id-ID" smtClean="0"/>
              <a:t>07/04/2014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45EA516-76A5-4E45-8A9C-C883D7F65F67}"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EB6EBA-A3F4-4675-95AE-734B4AD842E6}" type="datetimeFigureOut">
              <a:rPr lang="id-ID" smtClean="0"/>
              <a:t>07/04/2014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45EA516-76A5-4E45-8A9C-C883D7F65F67}"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EB6EBA-A3F4-4675-95AE-734B4AD842E6}" type="datetimeFigureOut">
              <a:rPr lang="id-ID" smtClean="0"/>
              <a:t>07/04/2014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45EA516-76A5-4E45-8A9C-C883D7F65F67}"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EB6EBA-A3F4-4675-95AE-734B4AD842E6}" type="datetimeFigureOut">
              <a:rPr lang="id-ID" smtClean="0"/>
              <a:t>07/04/2014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45EA516-76A5-4E45-8A9C-C883D7F65F67}" type="slidenum">
              <a:rPr lang="id-ID" smtClean="0"/>
              <a:t>‹#›</a:t>
            </a:fld>
            <a:endParaRPr lang="id-ID"/>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EB6EBA-A3F4-4675-95AE-734B4AD842E6}" type="datetimeFigureOut">
              <a:rPr lang="id-ID" smtClean="0"/>
              <a:t>07/04/2014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45EA516-76A5-4E45-8A9C-C883D7F65F67}"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EB6EBA-A3F4-4675-95AE-734B4AD842E6}" type="datetimeFigureOut">
              <a:rPr lang="id-ID" smtClean="0"/>
              <a:t>07/04/2014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45EA516-76A5-4E45-8A9C-C883D7F65F67}" type="slidenum">
              <a:rPr lang="id-ID" smtClean="0"/>
              <a:t>‹#›</a:t>
            </a:fld>
            <a:endParaRPr lang="id-ID"/>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EB6EBA-A3F4-4675-95AE-734B4AD842E6}" type="datetimeFigureOut">
              <a:rPr lang="id-ID" smtClean="0"/>
              <a:t>07/04/2014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45EA516-76A5-4E45-8A9C-C883D7F65F67}"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B6EBA-A3F4-4675-95AE-734B4AD842E6}" type="datetimeFigureOut">
              <a:rPr lang="id-ID" smtClean="0"/>
              <a:t>07/04/2014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45EA516-76A5-4E45-8A9C-C883D7F65F67}"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EB6EBA-A3F4-4675-95AE-734B4AD842E6}" type="datetimeFigureOut">
              <a:rPr lang="id-ID" smtClean="0"/>
              <a:t>07/04/2014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45EA516-76A5-4E45-8A9C-C883D7F65F67}" type="slidenum">
              <a:rPr lang="id-ID" smtClean="0"/>
              <a:t>‹#›</a:t>
            </a:fld>
            <a:endParaRPr lang="id-ID"/>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EB6EBA-A3F4-4675-95AE-734B4AD842E6}" type="datetimeFigureOut">
              <a:rPr lang="id-ID" smtClean="0"/>
              <a:t>07/04/2014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45EA516-76A5-4E45-8A9C-C883D7F65F67}"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FEB6EBA-A3F4-4675-95AE-734B4AD842E6}" type="datetimeFigureOut">
              <a:rPr lang="id-ID" smtClean="0"/>
              <a:t>07/04/2014</a:t>
            </a:fld>
            <a:endParaRPr lang="id-ID"/>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id-ID"/>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45EA516-76A5-4E45-8A9C-C883D7F65F67}"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Bantuan.xlsx"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Bantuan.xls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smtClean="0"/>
              <a:t>PENYAJIAN DATA</a:t>
            </a:r>
            <a:endParaRPr lang="id-ID" dirty="0"/>
          </a:p>
        </p:txBody>
      </p:sp>
      <p:sp>
        <p:nvSpPr>
          <p:cNvPr id="3" name="Subtitle 2"/>
          <p:cNvSpPr>
            <a:spLocks noGrp="1"/>
          </p:cNvSpPr>
          <p:nvPr>
            <p:ph type="subTitle" idx="1"/>
          </p:nvPr>
        </p:nvSpPr>
        <p:spPr/>
        <p:txBody>
          <a:bodyPr/>
          <a:lstStyle/>
          <a:p>
            <a:r>
              <a:rPr lang="id-ID" dirty="0" smtClean="0"/>
              <a:t>Kurva pada Statistik</a:t>
            </a:r>
            <a:endParaRPr lang="id-ID" dirty="0"/>
          </a:p>
        </p:txBody>
      </p:sp>
    </p:spTree>
    <p:extLst>
      <p:ext uri="{BB962C8B-B14F-4D97-AF65-F5344CB8AC3E}">
        <p14:creationId xmlns:p14="http://schemas.microsoft.com/office/powerpoint/2010/main" val="5279699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b="1" dirty="0" smtClean="0"/>
              <a:t>Ogive</a:t>
            </a:r>
            <a:endParaRPr lang="id-ID" dirty="0"/>
          </a:p>
        </p:txBody>
      </p:sp>
      <p:sp>
        <p:nvSpPr>
          <p:cNvPr id="3" name="Content Placeholder 2"/>
          <p:cNvSpPr>
            <a:spLocks noGrp="1"/>
          </p:cNvSpPr>
          <p:nvPr>
            <p:ph idx="1"/>
          </p:nvPr>
        </p:nvSpPr>
        <p:spPr/>
        <p:txBody>
          <a:bodyPr/>
          <a:lstStyle/>
          <a:p>
            <a:r>
              <a:rPr lang="id-ID" b="1" dirty="0"/>
              <a:t>Ogive</a:t>
            </a:r>
            <a:r>
              <a:rPr lang="id-ID" dirty="0"/>
              <a:t> adalah grafik garis yang menggambarkan frekuensi kumulatif, seperti daftar distribusi frekuensi kumulatif. Perhatikan bahwa batas-batas kelas dihubungkan oleh segmen garis yang dimulai dari batas bawah kelas pertama dan berakhir pada batas atas dari kelas terakhir. Ogive berguna untuk menentukan jumlah </a:t>
            </a:r>
            <a:r>
              <a:rPr lang="id-ID" dirty="0" smtClean="0"/>
              <a:t>frekuensi </a:t>
            </a:r>
            <a:r>
              <a:rPr lang="id-ID" dirty="0"/>
              <a:t>di bawah nilai tertentu. </a:t>
            </a:r>
            <a:endParaRPr lang="id-ID" dirty="0" smtClean="0"/>
          </a:p>
        </p:txBody>
      </p:sp>
    </p:spTree>
    <p:extLst>
      <p:ext uri="{BB962C8B-B14F-4D97-AF65-F5344CB8AC3E}">
        <p14:creationId xmlns:p14="http://schemas.microsoft.com/office/powerpoint/2010/main" val="18142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Kurva Frekuensi</a:t>
            </a:r>
            <a:endParaRPr lang="id-ID" dirty="0"/>
          </a:p>
        </p:txBody>
      </p:sp>
      <p:sp>
        <p:nvSpPr>
          <p:cNvPr id="3" name="Content Placeholder 2"/>
          <p:cNvSpPr>
            <a:spLocks noGrp="1"/>
          </p:cNvSpPr>
          <p:nvPr>
            <p:ph idx="1"/>
          </p:nvPr>
        </p:nvSpPr>
        <p:spPr/>
        <p:txBody>
          <a:bodyPr/>
          <a:lstStyle/>
          <a:p>
            <a:r>
              <a:rPr lang="id-ID" dirty="0"/>
              <a:t>Terkadang kita lebih suka jika poligon frekuensi lebih diperhalus, untuk itu maka poligon frekuensi itu bisa diperhalus sehingga sudut- sudut yang terbentuk tidak akan tampak lagi. Kurva yang terbentuk disebut Kurva Frekuensi</a:t>
            </a:r>
          </a:p>
        </p:txBody>
      </p:sp>
    </p:spTree>
    <p:extLst>
      <p:ext uri="{BB962C8B-B14F-4D97-AF65-F5344CB8AC3E}">
        <p14:creationId xmlns:p14="http://schemas.microsoft.com/office/powerpoint/2010/main" val="42748140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atMod val="130000"/>
                  </a:schemeClr>
                </a:solidFill>
              </a:rPr>
              <a:t>PENYAJIAN DATA</a:t>
            </a:r>
            <a:endParaRPr lang="id-ID" dirty="0"/>
          </a:p>
        </p:txBody>
      </p:sp>
      <p:sp>
        <p:nvSpPr>
          <p:cNvPr id="3" name="Content Placeholder 2"/>
          <p:cNvSpPr>
            <a:spLocks noGrp="1"/>
          </p:cNvSpPr>
          <p:nvPr>
            <p:ph idx="1"/>
          </p:nvPr>
        </p:nvSpPr>
        <p:spPr/>
        <p:txBody>
          <a:bodyPr/>
          <a:lstStyle/>
          <a:p>
            <a:r>
              <a:rPr lang="en-US" dirty="0"/>
              <a:t>DATA YANG SUDAH DIKUMPULKAN PERLU DITATA/ DIATUR/ DIORGANISIR MENURUT SISTEMATIKA TERTENTU  SEHINGGA DAPAT MUDAH DAN CEPAT </a:t>
            </a:r>
            <a:r>
              <a:rPr lang="en-US" dirty="0" smtClean="0"/>
              <a:t>DIMENGERTI</a:t>
            </a:r>
            <a:endParaRPr lang="id-ID" dirty="0" smtClean="0"/>
          </a:p>
          <a:p>
            <a:r>
              <a:rPr lang="en-US" sz="2800" dirty="0"/>
              <a:t>ADA DUA CARA :  </a:t>
            </a:r>
          </a:p>
          <a:p>
            <a:pPr lvl="1">
              <a:buFont typeface="Wingdings" pitchFamily="2" charset="2"/>
              <a:buChar char="q"/>
            </a:pPr>
            <a:r>
              <a:rPr lang="en-US" dirty="0"/>
              <a:t>TABEL </a:t>
            </a:r>
          </a:p>
          <a:p>
            <a:pPr lvl="1">
              <a:buFont typeface="Wingdings" pitchFamily="2" charset="2"/>
              <a:buChar char="q"/>
            </a:pPr>
            <a:r>
              <a:rPr lang="en-US" dirty="0"/>
              <a:t>GRAFIK</a:t>
            </a:r>
          </a:p>
          <a:p>
            <a:endParaRPr lang="id-ID" dirty="0"/>
          </a:p>
        </p:txBody>
      </p:sp>
    </p:spTree>
    <p:extLst>
      <p:ext uri="{BB962C8B-B14F-4D97-AF65-F5344CB8AC3E}">
        <p14:creationId xmlns:p14="http://schemas.microsoft.com/office/powerpoint/2010/main" val="9379364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d-ID" dirty="0" smtClean="0"/>
              <a:t>Penyajian Data Bentuk Diagram/Kurva/Grafik</a:t>
            </a:r>
            <a:endParaRPr lang="id-ID" dirty="0"/>
          </a:p>
        </p:txBody>
      </p:sp>
      <p:sp>
        <p:nvSpPr>
          <p:cNvPr id="3" name="Content Placeholder 2"/>
          <p:cNvSpPr>
            <a:spLocks noGrp="1"/>
          </p:cNvSpPr>
          <p:nvPr>
            <p:ph idx="1"/>
          </p:nvPr>
        </p:nvSpPr>
        <p:spPr>
          <a:xfrm>
            <a:off x="457200" y="2348880"/>
            <a:ext cx="8229600" cy="4128120"/>
          </a:xfrm>
        </p:spPr>
        <p:txBody>
          <a:bodyPr/>
          <a:lstStyle/>
          <a:p>
            <a:pPr marL="0" indent="0">
              <a:buNone/>
            </a:pPr>
            <a:r>
              <a:rPr lang="id-ID" dirty="0"/>
              <a:t>Diagram dapat memberikan informasi dengan cepat yang dikandung dari sekelompok data dalam bentuk yang ringkas. Diagram biasanya lebih menarik dibandingkan penyajian data dengan menggunakan tabel. Hal ini bisa dimungkinkan karena dengan diagram kita bisa ditambahkan manipulasi warna. Salah satu diagram yang sering kali digunakan antara lain histogram, poligon frekuensi, kurva frekuensi, diagram batang/bar chart, pie chart dan lain-lain. </a:t>
            </a:r>
          </a:p>
        </p:txBody>
      </p:sp>
    </p:spTree>
    <p:extLst>
      <p:ext uri="{BB962C8B-B14F-4D97-AF65-F5344CB8AC3E}">
        <p14:creationId xmlns:p14="http://schemas.microsoft.com/office/powerpoint/2010/main" val="2623340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Bentuk Penyajian Data</a:t>
            </a:r>
            <a:endParaRPr lang="id-ID" dirty="0"/>
          </a:p>
        </p:txBody>
      </p:sp>
      <p:sp>
        <p:nvSpPr>
          <p:cNvPr id="3" name="Content Placeholder 2"/>
          <p:cNvSpPr>
            <a:spLocks noGrp="1"/>
          </p:cNvSpPr>
          <p:nvPr>
            <p:ph idx="1"/>
          </p:nvPr>
        </p:nvSpPr>
        <p:spPr>
          <a:xfrm>
            <a:off x="457200" y="2132856"/>
            <a:ext cx="8229600" cy="4344144"/>
          </a:xfrm>
        </p:spPr>
        <p:txBody>
          <a:bodyPr>
            <a:normAutofit/>
          </a:bodyPr>
          <a:lstStyle/>
          <a:p>
            <a:r>
              <a:rPr lang="id-ID" b="1" dirty="0"/>
              <a:t>HISTOGRAM </a:t>
            </a:r>
            <a:endParaRPr lang="id-ID" b="1" dirty="0" smtClean="0"/>
          </a:p>
          <a:p>
            <a:r>
              <a:rPr lang="id-ID" b="1" dirty="0" smtClean="0"/>
              <a:t>POLIGON FREKUENSI</a:t>
            </a:r>
            <a:endParaRPr lang="id-ID" dirty="0"/>
          </a:p>
        </p:txBody>
      </p:sp>
    </p:spTree>
    <p:extLst>
      <p:ext uri="{BB962C8B-B14F-4D97-AF65-F5344CB8AC3E}">
        <p14:creationId xmlns:p14="http://schemas.microsoft.com/office/powerpoint/2010/main" val="266532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Histogram</a:t>
            </a:r>
            <a:endParaRPr lang="id-ID" dirty="0"/>
          </a:p>
        </p:txBody>
      </p:sp>
      <p:sp>
        <p:nvSpPr>
          <p:cNvPr id="3" name="Content Placeholder 2"/>
          <p:cNvSpPr>
            <a:spLocks noGrp="1"/>
          </p:cNvSpPr>
          <p:nvPr>
            <p:ph idx="1"/>
          </p:nvPr>
        </p:nvSpPr>
        <p:spPr/>
        <p:txBody>
          <a:bodyPr>
            <a:noAutofit/>
          </a:bodyPr>
          <a:lstStyle/>
          <a:p>
            <a:r>
              <a:rPr lang="id-ID" sz="2300" dirty="0"/>
              <a:t>Histogram terdiri dari sekumpulan segi empat (Spiegel, 1981) yang memiliki</a:t>
            </a:r>
            <a:r>
              <a:rPr lang="id-ID" sz="2300" dirty="0" smtClean="0"/>
              <a:t>:</a:t>
            </a:r>
          </a:p>
          <a:p>
            <a:pPr lvl="1">
              <a:buFont typeface="Wingdings" pitchFamily="2" charset="2"/>
              <a:buChar char="q"/>
            </a:pPr>
            <a:r>
              <a:rPr lang="id-ID" sz="2300" dirty="0" smtClean="0"/>
              <a:t>Sebuah </a:t>
            </a:r>
            <a:r>
              <a:rPr lang="id-ID" sz="2300" dirty="0"/>
              <a:t>alas horizontal (berimpit sumbu </a:t>
            </a:r>
            <a:r>
              <a:rPr lang="id-ID" sz="2300" i="1" dirty="0"/>
              <a:t>x</a:t>
            </a:r>
            <a:r>
              <a:rPr lang="id-ID" sz="2300" dirty="0"/>
              <a:t>) dengan pusatnya pada tanda kelas dan lebarnya sama dengan ukuran panjang kelas/interval. Alas segi empat pada sudutnya sebelah kirinya digunakan sebagai nilai batas bawah dan sudut sebelah kanannya sebagai batas atas kelas tersebut.</a:t>
            </a:r>
          </a:p>
          <a:p>
            <a:pPr lvl="1">
              <a:buFont typeface="Wingdings" pitchFamily="2" charset="2"/>
              <a:buChar char="q"/>
            </a:pPr>
            <a:r>
              <a:rPr lang="id-ID" sz="2300" dirty="0" smtClean="0"/>
              <a:t>Luas </a:t>
            </a:r>
            <a:r>
              <a:rPr lang="id-ID" sz="2300" dirty="0"/>
              <a:t>area disesuaikan dengan frekuensi kelas. Jika interval kelas semuanya memiliki ukuran yang sama, tinggi segi empat sama dengan jumlah frekuensi kelas yang bersesuaian. Jika intervalnya tidak sama maka tinggi segi empat harus disesuaikan</a:t>
            </a:r>
            <a:r>
              <a:rPr lang="id-ID" sz="2300" dirty="0" smtClean="0"/>
              <a:t>.</a:t>
            </a:r>
            <a:endParaRPr lang="id-ID" sz="2300" dirty="0"/>
          </a:p>
        </p:txBody>
      </p:sp>
    </p:spTree>
    <p:extLst>
      <p:ext uri="{BB962C8B-B14F-4D97-AF65-F5344CB8AC3E}">
        <p14:creationId xmlns:p14="http://schemas.microsoft.com/office/powerpoint/2010/main" val="41750312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784304"/>
          </a:xfrm>
        </p:spPr>
        <p:txBody>
          <a:bodyPr/>
          <a:lstStyle/>
          <a:p>
            <a:endParaRPr lang="id-ID" dirty="0"/>
          </a:p>
          <a:p>
            <a:pPr lvl="1">
              <a:buFont typeface="Wingdings" pitchFamily="2" charset="2"/>
              <a:buChar char="q"/>
            </a:pPr>
            <a:r>
              <a:rPr lang="id-ID" dirty="0" smtClean="0"/>
              <a:t>Histogram didasarkan pada tabel distribusi frekuensi baik absolut maupun tabel distribusi frekuensi persentase, dimana interval tiap kelas sudah dibuat dalam batas-atas kelas (batas bawah maupun batas atas)</a:t>
            </a:r>
            <a:endParaRPr lang="id-ID" dirty="0"/>
          </a:p>
        </p:txBody>
      </p:sp>
    </p:spTree>
    <p:extLst>
      <p:ext uri="{BB962C8B-B14F-4D97-AF65-F5344CB8AC3E}">
        <p14:creationId xmlns:p14="http://schemas.microsoft.com/office/powerpoint/2010/main" val="1501956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Contoh</a:t>
            </a:r>
            <a:endParaRPr lang="id-ID"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49385666"/>
              </p:ext>
            </p:extLst>
          </p:nvPr>
        </p:nvGraphicFramePr>
        <p:xfrm>
          <a:off x="457200" y="1600200"/>
          <a:ext cx="8229600" cy="3926205"/>
        </p:xfrm>
        <a:graphic>
          <a:graphicData uri="http://schemas.openxmlformats.org/drawingml/2006/table">
            <a:tbl>
              <a:tblPr firstRow="1" bandRow="1">
                <a:tableStyleId>{5C22544A-7EE6-4342-B048-85BDC9FD1C3A}</a:tableStyleId>
              </a:tblPr>
              <a:tblGrid>
                <a:gridCol w="4114800"/>
                <a:gridCol w="4114800"/>
              </a:tblGrid>
              <a:tr h="370840">
                <a:tc>
                  <a:txBody>
                    <a:bodyPr/>
                    <a:lstStyle/>
                    <a:p>
                      <a:pPr algn="ctr" fontAlgn="t"/>
                      <a:r>
                        <a:rPr lang="id-ID" sz="2800" b="1" i="0" u="none" strike="noStrike" dirty="0">
                          <a:solidFill>
                            <a:schemeClr val="tx1"/>
                          </a:solidFill>
                          <a:effectLst/>
                          <a:latin typeface="Arial" pitchFamily="34" charset="0"/>
                          <a:cs typeface="Arial" pitchFamily="34" charset="0"/>
                        </a:rPr>
                        <a:t>Nilai</a:t>
                      </a:r>
                    </a:p>
                  </a:txBody>
                  <a:tcPr marL="9525" marR="9525" marT="9525" marB="0"/>
                </a:tc>
                <a:tc>
                  <a:txBody>
                    <a:bodyPr/>
                    <a:lstStyle/>
                    <a:p>
                      <a:pPr algn="ctr" fontAlgn="t"/>
                      <a:r>
                        <a:rPr lang="id-ID" sz="2800" b="1" i="0" u="none" strike="noStrike" dirty="0">
                          <a:solidFill>
                            <a:schemeClr val="tx1"/>
                          </a:solidFill>
                          <a:effectLst/>
                          <a:latin typeface="Arial" pitchFamily="34" charset="0"/>
                          <a:cs typeface="Arial" pitchFamily="34" charset="0"/>
                        </a:rPr>
                        <a:t>F</a:t>
                      </a:r>
                    </a:p>
                  </a:txBody>
                  <a:tcPr marL="9525" marR="9525" marT="9525" marB="0"/>
                </a:tc>
              </a:tr>
              <a:tr h="370840">
                <a:tc>
                  <a:txBody>
                    <a:bodyPr/>
                    <a:lstStyle/>
                    <a:p>
                      <a:pPr algn="ctr" fontAlgn="t"/>
                      <a:r>
                        <a:rPr lang="id-ID" sz="2800" b="0" i="0" u="none" strike="noStrike" dirty="0">
                          <a:solidFill>
                            <a:schemeClr val="tx1"/>
                          </a:solidFill>
                          <a:effectLst/>
                          <a:latin typeface="Arial" pitchFamily="34" charset="0"/>
                          <a:cs typeface="Arial" pitchFamily="34" charset="0"/>
                        </a:rPr>
                        <a:t>20 - 29</a:t>
                      </a:r>
                    </a:p>
                  </a:txBody>
                  <a:tcPr marL="9525" marR="9525" marT="9525" marB="0"/>
                </a:tc>
                <a:tc>
                  <a:txBody>
                    <a:bodyPr/>
                    <a:lstStyle/>
                    <a:p>
                      <a:pPr algn="ctr" fontAlgn="ctr"/>
                      <a:r>
                        <a:rPr lang="id-ID" sz="2800" b="0" i="0" u="none" strike="noStrike">
                          <a:solidFill>
                            <a:schemeClr val="tx1"/>
                          </a:solidFill>
                          <a:effectLst/>
                          <a:latin typeface="Arial" pitchFamily="34" charset="0"/>
                          <a:cs typeface="Arial" pitchFamily="34" charset="0"/>
                        </a:rPr>
                        <a:t>2</a:t>
                      </a:r>
                    </a:p>
                  </a:txBody>
                  <a:tcPr marL="9525" marR="9525" marT="9525" marB="0" anchor="ctr"/>
                </a:tc>
              </a:tr>
              <a:tr h="370840">
                <a:tc>
                  <a:txBody>
                    <a:bodyPr/>
                    <a:lstStyle/>
                    <a:p>
                      <a:pPr algn="ctr" fontAlgn="t"/>
                      <a:r>
                        <a:rPr lang="id-ID" sz="2800" b="0" i="0" u="none" strike="noStrike" dirty="0">
                          <a:solidFill>
                            <a:schemeClr val="tx1"/>
                          </a:solidFill>
                          <a:effectLst/>
                          <a:latin typeface="Arial" pitchFamily="34" charset="0"/>
                          <a:cs typeface="Arial" pitchFamily="34" charset="0"/>
                        </a:rPr>
                        <a:t>30 - 39</a:t>
                      </a:r>
                    </a:p>
                  </a:txBody>
                  <a:tcPr marL="9525" marR="9525" marT="9525" marB="0"/>
                </a:tc>
                <a:tc>
                  <a:txBody>
                    <a:bodyPr/>
                    <a:lstStyle/>
                    <a:p>
                      <a:pPr algn="ctr" fontAlgn="ctr"/>
                      <a:r>
                        <a:rPr lang="id-ID" sz="2800" b="0" i="0" u="none" strike="noStrike">
                          <a:solidFill>
                            <a:schemeClr val="tx1"/>
                          </a:solidFill>
                          <a:effectLst/>
                          <a:latin typeface="Arial" pitchFamily="34" charset="0"/>
                          <a:cs typeface="Arial" pitchFamily="34" charset="0"/>
                        </a:rPr>
                        <a:t>2</a:t>
                      </a:r>
                    </a:p>
                  </a:txBody>
                  <a:tcPr marL="9525" marR="9525" marT="9525" marB="0" anchor="ctr"/>
                </a:tc>
              </a:tr>
              <a:tr h="370840">
                <a:tc>
                  <a:txBody>
                    <a:bodyPr/>
                    <a:lstStyle/>
                    <a:p>
                      <a:pPr algn="ctr" fontAlgn="t"/>
                      <a:r>
                        <a:rPr lang="id-ID" sz="2800" b="0" i="0" u="none" strike="noStrike" dirty="0">
                          <a:solidFill>
                            <a:schemeClr val="tx1"/>
                          </a:solidFill>
                          <a:effectLst/>
                          <a:latin typeface="Arial" pitchFamily="34" charset="0"/>
                          <a:cs typeface="Arial" pitchFamily="34" charset="0"/>
                        </a:rPr>
                        <a:t>40 - 49 </a:t>
                      </a:r>
                    </a:p>
                  </a:txBody>
                  <a:tcPr marL="9525" marR="9525" marT="9525" marB="0"/>
                </a:tc>
                <a:tc>
                  <a:txBody>
                    <a:bodyPr/>
                    <a:lstStyle/>
                    <a:p>
                      <a:pPr algn="ctr" fontAlgn="ctr"/>
                      <a:r>
                        <a:rPr lang="id-ID" sz="2800" b="0" i="0" u="none" strike="noStrike">
                          <a:solidFill>
                            <a:schemeClr val="tx1"/>
                          </a:solidFill>
                          <a:effectLst/>
                          <a:latin typeface="Arial" pitchFamily="34" charset="0"/>
                          <a:cs typeface="Arial" pitchFamily="34" charset="0"/>
                        </a:rPr>
                        <a:t>5</a:t>
                      </a:r>
                    </a:p>
                  </a:txBody>
                  <a:tcPr marL="9525" marR="9525" marT="9525" marB="0" anchor="ctr"/>
                </a:tc>
              </a:tr>
              <a:tr h="370840">
                <a:tc>
                  <a:txBody>
                    <a:bodyPr/>
                    <a:lstStyle/>
                    <a:p>
                      <a:pPr algn="ctr" fontAlgn="t"/>
                      <a:r>
                        <a:rPr lang="id-ID" sz="2800" b="0" i="0" u="none" strike="noStrike" dirty="0">
                          <a:solidFill>
                            <a:schemeClr val="tx1"/>
                          </a:solidFill>
                          <a:effectLst/>
                          <a:latin typeface="Arial" pitchFamily="34" charset="0"/>
                          <a:cs typeface="Arial" pitchFamily="34" charset="0"/>
                        </a:rPr>
                        <a:t>50 - 59 </a:t>
                      </a:r>
                    </a:p>
                  </a:txBody>
                  <a:tcPr marL="9525" marR="9525" marT="9525" marB="0"/>
                </a:tc>
                <a:tc>
                  <a:txBody>
                    <a:bodyPr/>
                    <a:lstStyle/>
                    <a:p>
                      <a:pPr algn="ctr" fontAlgn="ctr"/>
                      <a:r>
                        <a:rPr lang="id-ID" sz="2800" b="0" i="0" u="none" strike="noStrike">
                          <a:solidFill>
                            <a:schemeClr val="tx1"/>
                          </a:solidFill>
                          <a:effectLst/>
                          <a:latin typeface="Arial" pitchFamily="34" charset="0"/>
                          <a:cs typeface="Arial" pitchFamily="34" charset="0"/>
                        </a:rPr>
                        <a:t>15</a:t>
                      </a:r>
                    </a:p>
                  </a:txBody>
                  <a:tcPr marL="9525" marR="9525" marT="9525" marB="0" anchor="ctr"/>
                </a:tc>
              </a:tr>
              <a:tr h="370840">
                <a:tc>
                  <a:txBody>
                    <a:bodyPr/>
                    <a:lstStyle/>
                    <a:p>
                      <a:pPr algn="ctr" fontAlgn="t"/>
                      <a:r>
                        <a:rPr lang="id-ID" sz="2800" b="0" i="0" u="none" strike="noStrike" dirty="0">
                          <a:solidFill>
                            <a:schemeClr val="tx1"/>
                          </a:solidFill>
                          <a:effectLst/>
                          <a:latin typeface="Arial" pitchFamily="34" charset="0"/>
                          <a:cs typeface="Arial" pitchFamily="34" charset="0"/>
                        </a:rPr>
                        <a:t>60 - 69 </a:t>
                      </a:r>
                    </a:p>
                  </a:txBody>
                  <a:tcPr marL="9525" marR="9525" marT="9525" marB="0"/>
                </a:tc>
                <a:tc>
                  <a:txBody>
                    <a:bodyPr/>
                    <a:lstStyle/>
                    <a:p>
                      <a:pPr algn="ctr" fontAlgn="ctr"/>
                      <a:r>
                        <a:rPr lang="id-ID" sz="2800" b="0" i="0" u="none" strike="noStrike">
                          <a:solidFill>
                            <a:schemeClr val="tx1"/>
                          </a:solidFill>
                          <a:effectLst/>
                          <a:latin typeface="Arial" pitchFamily="34" charset="0"/>
                          <a:cs typeface="Arial" pitchFamily="34" charset="0"/>
                        </a:rPr>
                        <a:t>6</a:t>
                      </a:r>
                    </a:p>
                  </a:txBody>
                  <a:tcPr marL="9525" marR="9525" marT="9525" marB="0" anchor="ctr"/>
                </a:tc>
              </a:tr>
              <a:tr h="370840">
                <a:tc>
                  <a:txBody>
                    <a:bodyPr/>
                    <a:lstStyle/>
                    <a:p>
                      <a:pPr algn="ctr" fontAlgn="t"/>
                      <a:r>
                        <a:rPr lang="id-ID" sz="2800" b="0" i="0" u="none" strike="noStrike" dirty="0">
                          <a:solidFill>
                            <a:schemeClr val="tx1"/>
                          </a:solidFill>
                          <a:effectLst/>
                          <a:latin typeface="Arial" pitchFamily="34" charset="0"/>
                          <a:cs typeface="Arial" pitchFamily="34" charset="0"/>
                        </a:rPr>
                        <a:t>70 - 79 </a:t>
                      </a:r>
                    </a:p>
                  </a:txBody>
                  <a:tcPr marL="9525" marR="9525" marT="9525" marB="0"/>
                </a:tc>
                <a:tc>
                  <a:txBody>
                    <a:bodyPr/>
                    <a:lstStyle/>
                    <a:p>
                      <a:pPr algn="ctr" fontAlgn="ctr"/>
                      <a:r>
                        <a:rPr lang="id-ID" sz="2800" b="0" i="0" u="none" strike="noStrike">
                          <a:solidFill>
                            <a:schemeClr val="tx1"/>
                          </a:solidFill>
                          <a:effectLst/>
                          <a:latin typeface="Arial" pitchFamily="34" charset="0"/>
                          <a:cs typeface="Arial" pitchFamily="34" charset="0"/>
                        </a:rPr>
                        <a:t>16</a:t>
                      </a:r>
                    </a:p>
                  </a:txBody>
                  <a:tcPr marL="9525" marR="9525" marT="9525" marB="0" anchor="ctr"/>
                </a:tc>
              </a:tr>
              <a:tr h="370840">
                <a:tc>
                  <a:txBody>
                    <a:bodyPr/>
                    <a:lstStyle/>
                    <a:p>
                      <a:pPr algn="ctr" fontAlgn="t"/>
                      <a:r>
                        <a:rPr lang="id-ID" sz="2800" b="0" i="0" u="none" strike="noStrike" dirty="0">
                          <a:solidFill>
                            <a:schemeClr val="tx1"/>
                          </a:solidFill>
                          <a:effectLst/>
                          <a:latin typeface="Arial" pitchFamily="34" charset="0"/>
                          <a:cs typeface="Arial" pitchFamily="34" charset="0"/>
                        </a:rPr>
                        <a:t>80 - 89 </a:t>
                      </a:r>
                    </a:p>
                  </a:txBody>
                  <a:tcPr marL="9525" marR="9525" marT="9525" marB="0"/>
                </a:tc>
                <a:tc>
                  <a:txBody>
                    <a:bodyPr/>
                    <a:lstStyle/>
                    <a:p>
                      <a:pPr algn="ctr" fontAlgn="ctr"/>
                      <a:r>
                        <a:rPr lang="id-ID" sz="2800" b="0" i="0" u="none" strike="noStrike">
                          <a:solidFill>
                            <a:schemeClr val="tx1"/>
                          </a:solidFill>
                          <a:effectLst/>
                          <a:latin typeface="Arial" pitchFamily="34" charset="0"/>
                          <a:cs typeface="Arial" pitchFamily="34" charset="0"/>
                        </a:rPr>
                        <a:t>4</a:t>
                      </a:r>
                    </a:p>
                  </a:txBody>
                  <a:tcPr marL="9525" marR="9525" marT="9525" marB="0" anchor="ctr"/>
                </a:tc>
              </a:tr>
              <a:tr h="370840">
                <a:tc>
                  <a:txBody>
                    <a:bodyPr/>
                    <a:lstStyle/>
                    <a:p>
                      <a:pPr algn="ctr" fontAlgn="t"/>
                      <a:r>
                        <a:rPr lang="id-ID" sz="2800" b="0" i="0" u="none" strike="noStrike" dirty="0" smtClean="0">
                          <a:solidFill>
                            <a:schemeClr val="tx1"/>
                          </a:solidFill>
                          <a:effectLst/>
                          <a:latin typeface="Arial" pitchFamily="34" charset="0"/>
                          <a:cs typeface="Arial" pitchFamily="34" charset="0"/>
                        </a:rPr>
                        <a:t>Jumlah</a:t>
                      </a:r>
                      <a:endParaRPr lang="id-ID" sz="2800" b="0" i="0" u="none" strike="noStrike" dirty="0">
                        <a:solidFill>
                          <a:schemeClr val="tx1"/>
                        </a:solidFill>
                        <a:effectLst/>
                        <a:latin typeface="Arial" pitchFamily="34" charset="0"/>
                        <a:cs typeface="Arial" pitchFamily="34" charset="0"/>
                      </a:endParaRPr>
                    </a:p>
                  </a:txBody>
                  <a:tcPr marL="9525" marR="9525" marT="9525" marB="0"/>
                </a:tc>
                <a:tc>
                  <a:txBody>
                    <a:bodyPr/>
                    <a:lstStyle/>
                    <a:p>
                      <a:pPr algn="ctr" fontAlgn="t"/>
                      <a:r>
                        <a:rPr lang="id-ID" sz="2800" b="0" i="0" u="none" strike="noStrike" dirty="0">
                          <a:solidFill>
                            <a:schemeClr val="tx1"/>
                          </a:solidFill>
                          <a:effectLst/>
                          <a:latin typeface="Arial" pitchFamily="34" charset="0"/>
                          <a:cs typeface="Arial" pitchFamily="34" charset="0"/>
                        </a:rPr>
                        <a:t>50</a:t>
                      </a:r>
                    </a:p>
                  </a:txBody>
                  <a:tcPr marL="9525" marR="9525" marT="9525" marB="0"/>
                </a:tc>
              </a:tr>
            </a:tbl>
          </a:graphicData>
        </a:graphic>
      </p:graphicFrame>
    </p:spTree>
    <p:extLst>
      <p:ext uri="{BB962C8B-B14F-4D97-AF65-F5344CB8AC3E}">
        <p14:creationId xmlns:p14="http://schemas.microsoft.com/office/powerpoint/2010/main" val="2296184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Histogram dengan Frekuensi Absolut</a:t>
            </a:r>
          </a:p>
        </p:txBody>
      </p:sp>
      <p:sp>
        <p:nvSpPr>
          <p:cNvPr id="3" name="Content Placeholder 2"/>
          <p:cNvSpPr>
            <a:spLocks noGrp="1"/>
          </p:cNvSpPr>
          <p:nvPr>
            <p:ph idx="1"/>
          </p:nvPr>
        </p:nvSpPr>
        <p:spPr/>
        <p:txBody>
          <a:bodyPr/>
          <a:lstStyle/>
          <a:p>
            <a:r>
              <a:rPr lang="id-ID" dirty="0" smtClean="0">
                <a:hlinkClick r:id="rId2" action="ppaction://hlinkfile"/>
              </a:rPr>
              <a:t>Contoh</a:t>
            </a:r>
            <a:endParaRPr lang="id-ID" dirty="0"/>
          </a:p>
        </p:txBody>
      </p:sp>
    </p:spTree>
    <p:extLst>
      <p:ext uri="{BB962C8B-B14F-4D97-AF65-F5344CB8AC3E}">
        <p14:creationId xmlns:p14="http://schemas.microsoft.com/office/powerpoint/2010/main" val="3694684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Poligon</a:t>
            </a:r>
            <a:endParaRPr lang="id-ID" dirty="0"/>
          </a:p>
        </p:txBody>
      </p:sp>
      <p:sp>
        <p:nvSpPr>
          <p:cNvPr id="3" name="Content Placeholder 2"/>
          <p:cNvSpPr>
            <a:spLocks noGrp="1"/>
          </p:cNvSpPr>
          <p:nvPr>
            <p:ph idx="1"/>
          </p:nvPr>
        </p:nvSpPr>
        <p:spPr>
          <a:xfrm>
            <a:off x="457200" y="1916832"/>
            <a:ext cx="8229600" cy="4560168"/>
          </a:xfrm>
        </p:spPr>
        <p:txBody>
          <a:bodyPr/>
          <a:lstStyle/>
          <a:p>
            <a:r>
              <a:rPr lang="id-ID" dirty="0"/>
              <a:t>Cara lain yang sangat bermanfaat dalam menyajikan data numerik dalam bentuk gambar/grafik adalah dengan menggunakan poligon frekuensi. Poligon frekuensi diperoleh dengan cara memplotkan frekuensi tiap kelas terhadap nilai tengah/tanda kelas masing-masing kelas tersebut dan kemudian menghubungkan titik yang berurutan hasil plot tersebut dengan garis lurus. Itu dapat dilakukan dengan menghubungkan titik tengah sebelah atas dari segi empat pada histogram</a:t>
            </a:r>
            <a:r>
              <a:rPr lang="id-ID" dirty="0" smtClean="0"/>
              <a:t>.</a:t>
            </a:r>
          </a:p>
          <a:p>
            <a:r>
              <a:rPr lang="id-ID" dirty="0" smtClean="0">
                <a:hlinkClick r:id="rId2" action="ppaction://hlinkfile"/>
              </a:rPr>
              <a:t>Contoh</a:t>
            </a:r>
            <a:endParaRPr lang="id-ID" dirty="0"/>
          </a:p>
        </p:txBody>
      </p:sp>
    </p:spTree>
    <p:extLst>
      <p:ext uri="{BB962C8B-B14F-4D97-AF65-F5344CB8AC3E}">
        <p14:creationId xmlns:p14="http://schemas.microsoft.com/office/powerpoint/2010/main" val="24495818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366</TotalTime>
  <Words>423</Words>
  <Application>Microsoft Office PowerPoint</Application>
  <PresentationFormat>On-screen Show (4:3)</PresentationFormat>
  <Paragraphs>46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PENYAJIAN DATA</vt:lpstr>
      <vt:lpstr>PENYAJIAN DATA</vt:lpstr>
      <vt:lpstr>Penyajian Data Bentuk Diagram/Kurva/Grafik</vt:lpstr>
      <vt:lpstr>Bentuk Penyajian Data</vt:lpstr>
      <vt:lpstr>Histogram</vt:lpstr>
      <vt:lpstr>PowerPoint Presentation</vt:lpstr>
      <vt:lpstr>Contoh</vt:lpstr>
      <vt:lpstr>Histogram dengan Frekuensi Absolut</vt:lpstr>
      <vt:lpstr>Poligon</vt:lpstr>
      <vt:lpstr>Ogive</vt:lpstr>
      <vt:lpstr>Kurva Frekuensi</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PENYAJIAN DATA</dc:title>
  <dc:creator>ismail - [2010]</dc:creator>
  <cp:lastModifiedBy>ismail - [2010]</cp:lastModifiedBy>
  <cp:revision>16</cp:revision>
  <dcterms:created xsi:type="dcterms:W3CDTF">2012-10-02T01:17:53Z</dcterms:created>
  <dcterms:modified xsi:type="dcterms:W3CDTF">2014-04-07T02:34:20Z</dcterms:modified>
</cp:coreProperties>
</file>