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6" r:id="rId3"/>
    <p:sldId id="267" r:id="rId4"/>
    <p:sldId id="257" r:id="rId5"/>
    <p:sldId id="268" r:id="rId6"/>
    <p:sldId id="258" r:id="rId7"/>
    <p:sldId id="269" r:id="rId8"/>
    <p:sldId id="270" r:id="rId9"/>
    <p:sldId id="271" r:id="rId10"/>
    <p:sldId id="272" r:id="rId11"/>
    <p:sldId id="273" r:id="rId12"/>
    <p:sldId id="274" r:id="rId13"/>
    <p:sldId id="285" r:id="rId14"/>
    <p:sldId id="275" r:id="rId15"/>
    <p:sldId id="276" r:id="rId16"/>
    <p:sldId id="277" r:id="rId17"/>
    <p:sldId id="278" r:id="rId18"/>
    <p:sldId id="279" r:id="rId19"/>
    <p:sldId id="280" r:id="rId20"/>
    <p:sldId id="281" r:id="rId21"/>
    <p:sldId id="283" r:id="rId22"/>
    <p:sldId id="284" r:id="rId23"/>
    <p:sldId id="282" r:id="rId24"/>
    <p:sldId id="286" r:id="rId25"/>
    <p:sldId id="287" r:id="rId26"/>
    <p:sldId id="288" r:id="rId27"/>
    <p:sldId id="289" r:id="rId28"/>
    <p:sldId id="290" r:id="rId29"/>
    <p:sldId id="291" r:id="rId30"/>
    <p:sldId id="292" r:id="rId31"/>
    <p:sldId id="294"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2" autoAdjust="0"/>
    <p:restoredTop sz="94660"/>
  </p:normalViewPr>
  <p:slideViewPr>
    <p:cSldViewPr>
      <p:cViewPr varScale="1">
        <p:scale>
          <a:sx n="70" d="100"/>
          <a:sy n="70" d="100"/>
        </p:scale>
        <p:origin x="-142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FABBC5-661E-44B2-B10E-BCA1609724FE}" type="datetimeFigureOut">
              <a:rPr lang="en-SG" smtClean="0"/>
              <a:t>4/10/2011</a:t>
            </a:fld>
            <a:endParaRPr lang="en-SG"/>
          </a:p>
        </p:txBody>
      </p:sp>
      <p:sp>
        <p:nvSpPr>
          <p:cNvPr id="5" name="Footer Placeholder 4"/>
          <p:cNvSpPr>
            <a:spLocks noGrp="1"/>
          </p:cNvSpPr>
          <p:nvPr>
            <p:ph type="ftr" sz="quarter" idx="11"/>
          </p:nvPr>
        </p:nvSpPr>
        <p:spPr>
          <a:xfrm>
            <a:off x="1174044" y="5357592"/>
            <a:ext cx="5034845" cy="365125"/>
          </a:xfrm>
        </p:spPr>
        <p:txBody>
          <a:bodyPr/>
          <a:lstStyle/>
          <a:p>
            <a:endParaRPr lang="en-SG"/>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1E7CEF8-31B6-4257-B7A4-3378A57AE88E}" type="slidenum">
              <a:rPr lang="en-SG" smtClean="0"/>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FABBC5-661E-44B2-B10E-BCA1609724FE}" type="datetimeFigureOut">
              <a:rPr lang="en-SG" smtClean="0"/>
              <a:t>4/10/2011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FABBC5-661E-44B2-B10E-BCA1609724FE}" type="datetimeFigureOut">
              <a:rPr lang="en-SG" smtClean="0"/>
              <a:t>4/10/2011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FABBC5-661E-44B2-B10E-BCA1609724FE}" type="datetimeFigureOut">
              <a:rPr lang="en-SG" smtClean="0"/>
              <a:t>4/10/2011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FABBC5-661E-44B2-B10E-BCA1609724FE}" type="datetimeFigureOut">
              <a:rPr lang="en-SG" smtClean="0"/>
              <a:t>4/10/2011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7FABBC5-661E-44B2-B10E-BCA1609724FE}" type="datetimeFigureOut">
              <a:rPr lang="en-SG" smtClean="0"/>
              <a:t>4/10/2011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1E7CEF8-31B6-4257-B7A4-3378A57AE88E}" type="slidenum">
              <a:rPr lang="en-SG" smtClean="0"/>
              <a:t>‹#›</a:t>
            </a:fld>
            <a:endParaRPr lang="en-SG"/>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7FABBC5-661E-44B2-B10E-BCA1609724FE}" type="datetimeFigureOut">
              <a:rPr lang="en-SG" smtClean="0"/>
              <a:t>4/10/2011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1E7CEF8-31B6-4257-B7A4-3378A57AE88E}" type="slidenum">
              <a:rPr lang="en-SG" smtClean="0"/>
              <a:t>‹#›</a:t>
            </a:fld>
            <a:endParaRPr lang="en-SG"/>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FABBC5-661E-44B2-B10E-BCA1609724FE}" type="datetimeFigureOut">
              <a:rPr lang="en-SG" smtClean="0"/>
              <a:t>4/10/2011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ABBC5-661E-44B2-B10E-BCA1609724FE}" type="datetimeFigureOut">
              <a:rPr lang="en-SG" smtClean="0"/>
              <a:t>4/10/2011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1E7CEF8-31B6-4257-B7A4-3378A57AE88E}"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7FABBC5-661E-44B2-B10E-BCA1609724FE}" type="datetimeFigureOut">
              <a:rPr lang="en-SG" smtClean="0"/>
              <a:t>4/10/2011</a:t>
            </a:fld>
            <a:endParaRPr lang="en-SG"/>
          </a:p>
        </p:txBody>
      </p:sp>
      <p:sp>
        <p:nvSpPr>
          <p:cNvPr id="6" name="Footer Placeholder 5"/>
          <p:cNvSpPr>
            <a:spLocks noGrp="1"/>
          </p:cNvSpPr>
          <p:nvPr>
            <p:ph type="ftr" sz="quarter" idx="11"/>
          </p:nvPr>
        </p:nvSpPr>
        <p:spPr>
          <a:xfrm rot="-60000">
            <a:off x="914554" y="5829261"/>
            <a:ext cx="3522607" cy="365125"/>
          </a:xfrm>
        </p:spPr>
        <p:txBody>
          <a:bodyPr/>
          <a:lstStyle/>
          <a:p>
            <a:endParaRPr lang="en-SG"/>
          </a:p>
        </p:txBody>
      </p:sp>
      <p:sp>
        <p:nvSpPr>
          <p:cNvPr id="7" name="Slide Number Placeholder 6"/>
          <p:cNvSpPr>
            <a:spLocks noGrp="1"/>
          </p:cNvSpPr>
          <p:nvPr>
            <p:ph type="sldNum" sz="quarter" idx="12"/>
          </p:nvPr>
        </p:nvSpPr>
        <p:spPr>
          <a:xfrm rot="60000">
            <a:off x="7557313" y="5896961"/>
            <a:ext cx="554023" cy="365125"/>
          </a:xfrm>
        </p:spPr>
        <p:txBody>
          <a:bodyPr/>
          <a:lstStyle/>
          <a:p>
            <a:fld id="{61E7CEF8-31B6-4257-B7A4-3378A57AE88E}"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7FABBC5-661E-44B2-B10E-BCA1609724FE}" type="datetimeFigureOut">
              <a:rPr lang="en-SG" smtClean="0"/>
              <a:t>4/10/2011</a:t>
            </a:fld>
            <a:endParaRPr lang="en-SG"/>
          </a:p>
        </p:txBody>
      </p:sp>
      <p:sp>
        <p:nvSpPr>
          <p:cNvPr id="6" name="Footer Placeholder 5"/>
          <p:cNvSpPr>
            <a:spLocks noGrp="1"/>
          </p:cNvSpPr>
          <p:nvPr>
            <p:ph type="ftr" sz="quarter" idx="11"/>
          </p:nvPr>
        </p:nvSpPr>
        <p:spPr>
          <a:xfrm rot="-60000">
            <a:off x="914569" y="5831037"/>
            <a:ext cx="3319043" cy="365125"/>
          </a:xfrm>
        </p:spPr>
        <p:txBody>
          <a:bodyPr/>
          <a:lstStyle/>
          <a:p>
            <a:endParaRPr lang="en-SG"/>
          </a:p>
        </p:txBody>
      </p:sp>
      <p:sp>
        <p:nvSpPr>
          <p:cNvPr id="7" name="Slide Number Placeholder 6"/>
          <p:cNvSpPr>
            <a:spLocks noGrp="1"/>
          </p:cNvSpPr>
          <p:nvPr>
            <p:ph type="sldNum" sz="quarter" idx="12"/>
          </p:nvPr>
        </p:nvSpPr>
        <p:spPr>
          <a:xfrm rot="60000">
            <a:off x="7562089" y="5900026"/>
            <a:ext cx="554023" cy="365125"/>
          </a:xfrm>
        </p:spPr>
        <p:txBody>
          <a:bodyPr/>
          <a:lstStyle/>
          <a:p>
            <a:fld id="{61E7CEF8-31B6-4257-B7A4-3378A57AE88E}"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FABBC5-661E-44B2-B10E-BCA1609724FE}" type="datetimeFigureOut">
              <a:rPr lang="en-SG" smtClean="0"/>
              <a:t>4/10/2011</a:t>
            </a:fld>
            <a:endParaRPr lang="en-SG"/>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SG"/>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1E7CEF8-31B6-4257-B7A4-3378A57AE88E}" type="slidenum">
              <a:rPr lang="en-SG" smtClean="0"/>
              <a:t>‹#›</a:t>
            </a:fld>
            <a:endParaRPr lang="en-SG"/>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6.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2.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2.bin"/><Relationship Id="rId4" Type="http://schemas.openxmlformats.org/officeDocument/2006/relationships/image" Target="../media/image30.png"/><Relationship Id="rId9" Type="http://schemas.openxmlformats.org/officeDocument/2006/relationships/image" Target="../media/image3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4.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16.bin"/><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7.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11" Type="http://schemas.openxmlformats.org/officeDocument/2006/relationships/image" Target="../media/image49.wmf"/><Relationship Id="rId5" Type="http://schemas.openxmlformats.org/officeDocument/2006/relationships/image" Target="../media/image50.png"/><Relationship Id="rId10" Type="http://schemas.openxmlformats.org/officeDocument/2006/relationships/oleObject" Target="../embeddings/oleObject20.bin"/><Relationship Id="rId4" Type="http://schemas.openxmlformats.org/officeDocument/2006/relationships/image" Target="../media/image46.wmf"/><Relationship Id="rId9"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0.png"/><Relationship Id="rId4" Type="http://schemas.openxmlformats.org/officeDocument/2006/relationships/image" Target="../media/image5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STATISTIKA DESKRIPTIF</a:t>
            </a:r>
            <a:endParaRPr lang="en-SG" dirty="0"/>
          </a:p>
        </p:txBody>
      </p:sp>
      <p:sp>
        <p:nvSpPr>
          <p:cNvPr id="3" name="Subtitle 2"/>
          <p:cNvSpPr>
            <a:spLocks noGrp="1"/>
          </p:cNvSpPr>
          <p:nvPr>
            <p:ph type="subTitle" idx="1"/>
          </p:nvPr>
        </p:nvSpPr>
        <p:spPr/>
        <p:txBody>
          <a:bodyPr/>
          <a:lstStyle/>
          <a:p>
            <a:r>
              <a:rPr lang="en-US" dirty="0" err="1" smtClean="0"/>
              <a:t>Tendensi</a:t>
            </a:r>
            <a:r>
              <a:rPr lang="en-US" dirty="0" smtClean="0"/>
              <a:t> </a:t>
            </a:r>
            <a:r>
              <a:rPr lang="en-US" dirty="0" err="1" smtClean="0"/>
              <a:t>Sentral</a:t>
            </a:r>
            <a:r>
              <a:rPr lang="en-US" dirty="0" smtClean="0"/>
              <a:t> &amp; </a:t>
            </a:r>
            <a:r>
              <a:rPr lang="en-US" dirty="0" err="1" smtClean="0"/>
              <a:t>Ukuran</a:t>
            </a:r>
            <a:r>
              <a:rPr lang="en-US" dirty="0" smtClean="0"/>
              <a:t> </a:t>
            </a:r>
            <a:r>
              <a:rPr lang="en-US" dirty="0" err="1" smtClean="0"/>
              <a:t>Dispersi</a:t>
            </a:r>
            <a:endParaRPr lang="en-US" dirty="0" smtClean="0"/>
          </a:p>
          <a:p>
            <a:endParaRPr lang="en-US" i="1" dirty="0"/>
          </a:p>
          <a:p>
            <a:r>
              <a:rPr lang="en-US" i="1" dirty="0" smtClean="0"/>
              <a:t>Donny   </a:t>
            </a:r>
            <a:r>
              <a:rPr lang="en-US" i="1" dirty="0" err="1" smtClean="0"/>
              <a:t>Musthari</a:t>
            </a:r>
            <a:r>
              <a:rPr lang="en-US" i="1" dirty="0" smtClean="0"/>
              <a:t>   Roy   </a:t>
            </a:r>
            <a:r>
              <a:rPr lang="en-US" i="1" dirty="0" err="1" smtClean="0"/>
              <a:t>Sukaisi</a:t>
            </a:r>
            <a:endParaRPr lang="en-SG" i="1" dirty="0"/>
          </a:p>
        </p:txBody>
      </p:sp>
      <p:pic>
        <p:nvPicPr>
          <p:cNvPr id="19459" name="Picture 3" descr="C:\Program Files (x86)\Microsoft Office\MEDIA\OFFICE14\Bullets\BD1026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812" y="4797152"/>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C:\Program Files (x86)\Microsoft Office\MEDIA\OFFICE14\Bullets\BD1026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807224"/>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740" y="4797152"/>
            <a:ext cx="1143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27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Ukuran</a:t>
            </a:r>
            <a:r>
              <a:rPr lang="en-US" dirty="0" smtClean="0"/>
              <a:t> </a:t>
            </a:r>
            <a:r>
              <a:rPr lang="en-US" dirty="0" err="1" smtClean="0"/>
              <a:t>Dispersi</a:t>
            </a:r>
            <a:endParaRPr lang="id-ID" dirty="0"/>
          </a:p>
        </p:txBody>
      </p:sp>
      <p:sp>
        <p:nvSpPr>
          <p:cNvPr id="3" name="Content Placeholder 2"/>
          <p:cNvSpPr>
            <a:spLocks noGrp="1"/>
          </p:cNvSpPr>
          <p:nvPr>
            <p:ph idx="1"/>
          </p:nvPr>
        </p:nvSpPr>
        <p:spPr/>
        <p:txBody>
          <a:bodyPr/>
          <a:lstStyle/>
          <a:p>
            <a:pPr algn="just"/>
            <a:r>
              <a:rPr lang="id-ID" dirty="0" smtClean="0"/>
              <a:t>Ukuran </a:t>
            </a:r>
            <a:r>
              <a:rPr lang="id-ID" dirty="0"/>
              <a:t>dispersi adalah ukuran variasi atau seberapa jauh nilai tersebar datu dengan lainnya dari gugus data. </a:t>
            </a:r>
            <a:endParaRPr lang="en-US" dirty="0" smtClean="0"/>
          </a:p>
          <a:p>
            <a:pPr algn="just"/>
            <a:r>
              <a:rPr lang="id-ID" dirty="0" smtClean="0"/>
              <a:t>Aplikasi </a:t>
            </a:r>
            <a:r>
              <a:rPr lang="id-ID" dirty="0"/>
              <a:t>ukuran dispersi yang sering digunakan adalah standar deviasi. </a:t>
            </a:r>
            <a:endParaRPr lang="en-US" dirty="0" smtClean="0"/>
          </a:p>
          <a:p>
            <a:pPr algn="just"/>
            <a:r>
              <a:rPr lang="id-ID" dirty="0" smtClean="0"/>
              <a:t>Ukuran </a:t>
            </a:r>
            <a:r>
              <a:rPr lang="id-ID" dirty="0"/>
              <a:t>dispersi biasanya digunakan bersamaan dengan tendensi sentral untuk mempelajari distribusi data. </a:t>
            </a:r>
          </a:p>
        </p:txBody>
      </p:sp>
    </p:spTree>
    <p:extLst>
      <p:ext uri="{BB962C8B-B14F-4D97-AF65-F5344CB8AC3E}">
        <p14:creationId xmlns:p14="http://schemas.microsoft.com/office/powerpoint/2010/main" val="249333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Ukuran</a:t>
            </a:r>
            <a:r>
              <a:rPr lang="en-US" dirty="0"/>
              <a:t> </a:t>
            </a:r>
            <a:r>
              <a:rPr lang="en-US" dirty="0" err="1"/>
              <a:t>Dispersi</a:t>
            </a:r>
            <a:endParaRPr lang="id-ID" dirty="0"/>
          </a:p>
        </p:txBody>
      </p:sp>
      <p:sp>
        <p:nvSpPr>
          <p:cNvPr id="3" name="Content Placeholder 2"/>
          <p:cNvSpPr>
            <a:spLocks noGrp="1"/>
          </p:cNvSpPr>
          <p:nvPr>
            <p:ph idx="1"/>
          </p:nvPr>
        </p:nvSpPr>
        <p:spPr/>
        <p:txBody>
          <a:bodyPr>
            <a:normAutofit fontScale="92500" lnSpcReduction="20000"/>
          </a:bodyPr>
          <a:lstStyle/>
          <a:p>
            <a:pPr lvl="0" algn="just"/>
            <a:r>
              <a:rPr lang="id-ID" b="1" dirty="0"/>
              <a:t>Range (Jangkauan Data) </a:t>
            </a:r>
            <a:r>
              <a:rPr lang="id-ID" dirty="0"/>
              <a:t>– interval terkecil yang memuat semua data. Didapat dengan mencari selisih nilai maksimum dengan nilai minimum</a:t>
            </a:r>
            <a:r>
              <a:rPr lang="id-ID" dirty="0" smtClean="0"/>
              <a:t>.</a:t>
            </a:r>
            <a:endParaRPr lang="id-ID" dirty="0"/>
          </a:p>
          <a:p>
            <a:pPr lvl="0" algn="just"/>
            <a:r>
              <a:rPr lang="id-ID" b="1" dirty="0"/>
              <a:t>Standar deviasi </a:t>
            </a:r>
            <a:r>
              <a:rPr lang="id-ID" dirty="0"/>
              <a:t>– menunjukkan seberapa jauh deviasi data pada suatu gugus dari nilai tengahnya</a:t>
            </a:r>
            <a:r>
              <a:rPr lang="id-ID" dirty="0" smtClean="0"/>
              <a:t>.</a:t>
            </a:r>
            <a:endParaRPr lang="en-US" dirty="0" smtClean="0"/>
          </a:p>
          <a:p>
            <a:pPr lvl="0" algn="just"/>
            <a:r>
              <a:rPr lang="id-ID" dirty="0" smtClean="0"/>
              <a:t> </a:t>
            </a:r>
            <a:r>
              <a:rPr lang="id-ID" b="1" dirty="0" smtClean="0"/>
              <a:t>Varians</a:t>
            </a:r>
            <a:r>
              <a:rPr lang="id-ID" dirty="0" smtClean="0"/>
              <a:t> </a:t>
            </a:r>
            <a:r>
              <a:rPr lang="id-ID" dirty="0"/>
              <a:t>– menunjukkan seberapa jauh penyebaran satu nilai dengan nilai yang lain pada gugus data.</a:t>
            </a:r>
          </a:p>
          <a:p>
            <a:pPr lvl="0" algn="just"/>
            <a:r>
              <a:rPr lang="id-ID" b="1" dirty="0" smtClean="0"/>
              <a:t>Kuartil </a:t>
            </a:r>
            <a:r>
              <a:rPr lang="id-ID" b="1" dirty="0"/>
              <a:t>&amp; Jangkauan antar kuartil </a:t>
            </a:r>
            <a:r>
              <a:rPr lang="id-ID" dirty="0"/>
              <a:t>– memecahkan data menjadi empat bagian yang rata.</a:t>
            </a:r>
          </a:p>
          <a:p>
            <a:pPr algn="just"/>
            <a:endParaRPr lang="id-ID" dirty="0"/>
          </a:p>
        </p:txBody>
      </p:sp>
    </p:spTree>
    <p:extLst>
      <p:ext uri="{BB962C8B-B14F-4D97-AF65-F5344CB8AC3E}">
        <p14:creationId xmlns:p14="http://schemas.microsoft.com/office/powerpoint/2010/main" val="3226559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dirty="0" err="1" smtClean="0"/>
              <a:t>Kasus</a:t>
            </a:r>
            <a:endParaRPr lang="id-ID"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088" y="2060848"/>
            <a:ext cx="6079248" cy="354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892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Tendensi</a:t>
            </a:r>
            <a:r>
              <a:rPr lang="en-US" dirty="0" smtClean="0"/>
              <a:t> </a:t>
            </a:r>
            <a:r>
              <a:rPr lang="en-US" dirty="0" err="1" smtClean="0"/>
              <a:t>Sentral</a:t>
            </a:r>
            <a:endParaRPr lang="id-ID" dirty="0"/>
          </a:p>
        </p:txBody>
      </p:sp>
      <p:sp>
        <p:nvSpPr>
          <p:cNvPr id="3" name="Content Placeholder 2"/>
          <p:cNvSpPr>
            <a:spLocks noGrp="1"/>
          </p:cNvSpPr>
          <p:nvPr>
            <p:ph idx="1"/>
          </p:nvPr>
        </p:nvSpPr>
        <p:spPr/>
        <p:txBody>
          <a:bodyPr>
            <a:normAutofit/>
          </a:bodyPr>
          <a:lstStyle/>
          <a:p>
            <a:pPr algn="ctr"/>
            <a:endParaRPr lang="en-US" sz="3600" b="1" dirty="0" smtClean="0"/>
          </a:p>
          <a:p>
            <a:pPr algn="ctr"/>
            <a:r>
              <a:rPr lang="en-US" sz="3600" b="1" dirty="0" smtClean="0"/>
              <a:t>Rata-rata</a:t>
            </a:r>
          </a:p>
          <a:p>
            <a:pPr algn="ctr"/>
            <a:r>
              <a:rPr lang="en-US" sz="3600" b="1" dirty="0" smtClean="0"/>
              <a:t>Median</a:t>
            </a:r>
          </a:p>
          <a:p>
            <a:pPr algn="ctr"/>
            <a:r>
              <a:rPr lang="en-US" sz="3600" b="1" dirty="0" smtClean="0"/>
              <a:t>Mode</a:t>
            </a:r>
            <a:endParaRPr lang="id-ID" sz="3600" b="1" dirty="0"/>
          </a:p>
        </p:txBody>
      </p:sp>
    </p:spTree>
    <p:extLst>
      <p:ext uri="{BB962C8B-B14F-4D97-AF65-F5344CB8AC3E}">
        <p14:creationId xmlns:p14="http://schemas.microsoft.com/office/powerpoint/2010/main" val="424952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Rata-Rata</a:t>
            </a:r>
            <a:endParaRPr lang="id-ID" dirty="0"/>
          </a:p>
        </p:txBody>
      </p:sp>
      <p:sp>
        <p:nvSpPr>
          <p:cNvPr id="3" name="Content Placeholder 2"/>
          <p:cNvSpPr>
            <a:spLocks noGrp="1"/>
          </p:cNvSpPr>
          <p:nvPr>
            <p:ph idx="1"/>
          </p:nvPr>
        </p:nvSpPr>
        <p:spPr/>
        <p:txBody>
          <a:bodyPr/>
          <a:lstStyle/>
          <a:p>
            <a:endParaRPr lang="en-US" dirty="0" smtClean="0"/>
          </a:p>
          <a:p>
            <a:r>
              <a:rPr lang="en-US" dirty="0" smtClean="0"/>
              <a:t>Data </a:t>
            </a:r>
            <a:r>
              <a:rPr lang="en-US" dirty="0" err="1" smtClean="0"/>
              <a:t>tidak</a:t>
            </a:r>
            <a:r>
              <a:rPr lang="en-US" dirty="0" smtClean="0"/>
              <a:t> </a:t>
            </a:r>
            <a:r>
              <a:rPr lang="en-US" dirty="0" err="1" smtClean="0"/>
              <a:t>dikelompokkan</a:t>
            </a:r>
            <a:endParaRPr lang="en-US" dirty="0" smtClean="0"/>
          </a:p>
          <a:p>
            <a:endParaRPr lang="en-US" dirty="0"/>
          </a:p>
          <a:p>
            <a:endParaRPr lang="en-US" dirty="0" smtClean="0"/>
          </a:p>
          <a:p>
            <a:endParaRPr lang="en-US" dirty="0"/>
          </a:p>
          <a:p>
            <a:endParaRPr lang="id-ID" dirty="0"/>
          </a:p>
        </p:txBody>
      </p:sp>
      <p:graphicFrame>
        <p:nvGraphicFramePr>
          <p:cNvPr id="4" name="Object 3"/>
          <p:cNvGraphicFramePr>
            <a:graphicFrameLocks noChangeAspect="1"/>
          </p:cNvGraphicFramePr>
          <p:nvPr>
            <p:extLst>
              <p:ext uri="{D42A27DB-BD31-4B8C-83A1-F6EECF244321}">
                <p14:modId xmlns:p14="http://schemas.microsoft.com/office/powerpoint/2010/main" val="2107875414"/>
              </p:ext>
            </p:extLst>
          </p:nvPr>
        </p:nvGraphicFramePr>
        <p:xfrm>
          <a:off x="1547664" y="3200399"/>
          <a:ext cx="1182687" cy="860425"/>
        </p:xfrm>
        <a:graphic>
          <a:graphicData uri="http://schemas.openxmlformats.org/presentationml/2006/ole">
            <mc:AlternateContent xmlns:mc="http://schemas.openxmlformats.org/markup-compatibility/2006">
              <mc:Choice xmlns:v="urn:schemas-microsoft-com:vml" Requires="v">
                <p:oleObj spid="_x0000_s2066" name="Equation" r:id="rId3" imgW="558558" imgH="431613" progId="Equation.3">
                  <p:embed/>
                </p:oleObj>
              </mc:Choice>
              <mc:Fallback>
                <p:oleObj name="Equation" r:id="rId3" imgW="558558"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200399"/>
                        <a:ext cx="1182687" cy="8604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9409559"/>
              </p:ext>
            </p:extLst>
          </p:nvPr>
        </p:nvGraphicFramePr>
        <p:xfrm>
          <a:off x="1547664" y="4581128"/>
          <a:ext cx="2286000" cy="784225"/>
        </p:xfrm>
        <a:graphic>
          <a:graphicData uri="http://schemas.openxmlformats.org/presentationml/2006/ole">
            <mc:AlternateContent xmlns:mc="http://schemas.openxmlformats.org/markup-compatibility/2006">
              <mc:Choice xmlns:v="urn:schemas-microsoft-com:vml" Requires="v">
                <p:oleObj spid="_x0000_s2067" name="Equation" r:id="rId5" imgW="1079032" imgH="393529" progId="Equation.3">
                  <p:embed/>
                </p:oleObj>
              </mc:Choice>
              <mc:Fallback>
                <p:oleObj name="Equation" r:id="rId5" imgW="1079032"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581128"/>
                        <a:ext cx="2286000" cy="7842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2132856"/>
            <a:ext cx="6705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3148012"/>
            <a:ext cx="12287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3709987"/>
            <a:ext cx="17240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76056" y="3391832"/>
            <a:ext cx="2961184" cy="1477328"/>
          </a:xfrm>
          <a:prstGeom prst="rect">
            <a:avLst/>
          </a:prstGeom>
          <a:noFill/>
          <a:ln>
            <a:solidFill>
              <a:schemeClr val="tx1"/>
            </a:solidFill>
          </a:ln>
        </p:spPr>
        <p:txBody>
          <a:bodyPr wrap="square" rtlCol="0">
            <a:spAutoFit/>
          </a:bodyPr>
          <a:lstStyle/>
          <a:p>
            <a:r>
              <a:rPr lang="en-US" dirty="0" err="1"/>
              <a:t>Adalah</a:t>
            </a:r>
            <a:r>
              <a:rPr lang="en-US" dirty="0"/>
              <a:t> </a:t>
            </a:r>
            <a:r>
              <a:rPr lang="en-US" dirty="0" err="1"/>
              <a:t>jumlah</a:t>
            </a:r>
            <a:r>
              <a:rPr lang="en-US" dirty="0"/>
              <a:t> </a:t>
            </a:r>
            <a:r>
              <a:rPr lang="en-US" dirty="0" err="1" smtClean="0"/>
              <a:t>seluruh</a:t>
            </a:r>
            <a:r>
              <a:rPr lang="en-US" dirty="0" smtClean="0"/>
              <a:t> </a:t>
            </a:r>
            <a:r>
              <a:rPr lang="en-US" dirty="0" err="1" smtClean="0"/>
              <a:t>nilai</a:t>
            </a:r>
            <a:r>
              <a:rPr lang="en-US" dirty="0" smtClean="0"/>
              <a:t> </a:t>
            </a:r>
            <a:r>
              <a:rPr lang="en-US" dirty="0" err="1" smtClean="0"/>
              <a:t>dalam</a:t>
            </a:r>
            <a:r>
              <a:rPr lang="en-US" dirty="0" smtClean="0"/>
              <a:t> </a:t>
            </a:r>
            <a:r>
              <a:rPr lang="en-US" dirty="0" err="1" smtClean="0"/>
              <a:t>pengamatan</a:t>
            </a:r>
            <a:r>
              <a:rPr lang="en-US" dirty="0" smtClean="0"/>
              <a:t> (</a:t>
            </a:r>
            <a:r>
              <a:rPr lang="el-GR" dirty="0">
                <a:cs typeface="Times New Roman" pitchFamily="18" charset="0"/>
              </a:rPr>
              <a:t>Σ</a:t>
            </a:r>
            <a:r>
              <a:rPr lang="en-US" dirty="0">
                <a:cs typeface="Times New Roman" pitchFamily="18" charset="0"/>
              </a:rPr>
              <a:t>x) </a:t>
            </a:r>
            <a:r>
              <a:rPr lang="en-US" dirty="0" err="1">
                <a:cs typeface="Times New Roman" pitchFamily="18" charset="0"/>
              </a:rPr>
              <a:t>dibagi</a:t>
            </a:r>
            <a:r>
              <a:rPr lang="en-US" dirty="0">
                <a:cs typeface="Times New Roman" pitchFamily="18" charset="0"/>
              </a:rPr>
              <a:t> </a:t>
            </a:r>
            <a:r>
              <a:rPr lang="en-US" dirty="0" err="1">
                <a:cs typeface="Times New Roman" pitchFamily="18" charset="0"/>
              </a:rPr>
              <a:t>dengan</a:t>
            </a:r>
            <a:r>
              <a:rPr lang="en-US" dirty="0">
                <a:cs typeface="Times New Roman" pitchFamily="18" charset="0"/>
              </a:rPr>
              <a:t> </a:t>
            </a:r>
            <a:r>
              <a:rPr lang="en-US" dirty="0" err="1">
                <a:cs typeface="Times New Roman" pitchFamily="18" charset="0"/>
              </a:rPr>
              <a:t>banyaknya</a:t>
            </a:r>
            <a:r>
              <a:rPr lang="en-US" dirty="0">
                <a:cs typeface="Times New Roman" pitchFamily="18" charset="0"/>
              </a:rPr>
              <a:t> </a:t>
            </a:r>
            <a:r>
              <a:rPr lang="en-US" dirty="0" err="1">
                <a:cs typeface="Times New Roman" pitchFamily="18" charset="0"/>
              </a:rPr>
              <a:t>pengamatan</a:t>
            </a:r>
            <a:r>
              <a:rPr lang="en-US" dirty="0">
                <a:cs typeface="Times New Roman" pitchFamily="18" charset="0"/>
              </a:rPr>
              <a:t> (n</a:t>
            </a:r>
            <a:r>
              <a:rPr lang="en-US" dirty="0">
                <a:latin typeface="Times New Roman" pitchFamily="18" charset="0"/>
                <a:cs typeface="Times New Roman" pitchFamily="18" charset="0"/>
              </a:rPr>
              <a:t>)</a:t>
            </a:r>
          </a:p>
          <a:p>
            <a:endParaRPr lang="id-ID" dirty="0"/>
          </a:p>
        </p:txBody>
      </p:sp>
    </p:spTree>
    <p:extLst>
      <p:ext uri="{BB962C8B-B14F-4D97-AF65-F5344CB8AC3E}">
        <p14:creationId xmlns:p14="http://schemas.microsoft.com/office/powerpoint/2010/main" val="28092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Rata-Rata</a:t>
            </a:r>
            <a:endParaRPr lang="id-ID" dirty="0"/>
          </a:p>
        </p:txBody>
      </p:sp>
      <p:sp>
        <p:nvSpPr>
          <p:cNvPr id="3" name="Content Placeholder 2"/>
          <p:cNvSpPr>
            <a:spLocks noGrp="1"/>
          </p:cNvSpPr>
          <p:nvPr>
            <p:ph idx="1"/>
          </p:nvPr>
        </p:nvSpPr>
        <p:spPr/>
        <p:txBody>
          <a:bodyPr/>
          <a:lstStyle/>
          <a:p>
            <a:endParaRPr lang="en-US" dirty="0" smtClean="0"/>
          </a:p>
          <a:p>
            <a:r>
              <a:rPr lang="en-US" dirty="0" smtClean="0"/>
              <a:t>Data yang </a:t>
            </a:r>
            <a:r>
              <a:rPr lang="en-US" dirty="0" err="1" smtClean="0"/>
              <a:t>dikelompokkan</a:t>
            </a:r>
            <a:endParaRPr lang="id-ID"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32856"/>
            <a:ext cx="6705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880368619"/>
              </p:ext>
            </p:extLst>
          </p:nvPr>
        </p:nvGraphicFramePr>
        <p:xfrm>
          <a:off x="1475656" y="3429000"/>
          <a:ext cx="1504950" cy="860425"/>
        </p:xfrm>
        <a:graphic>
          <a:graphicData uri="http://schemas.openxmlformats.org/presentationml/2006/ole">
            <mc:AlternateContent xmlns:mc="http://schemas.openxmlformats.org/markup-compatibility/2006">
              <mc:Choice xmlns:v="urn:schemas-microsoft-com:vml" Requires="v">
                <p:oleObj spid="_x0000_s4113" name="Equation" r:id="rId4" imgW="710891" imgH="431613" progId="Equation.3">
                  <p:embed/>
                </p:oleObj>
              </mc:Choice>
              <mc:Fallback>
                <p:oleObj name="Equation" r:id="rId4" imgW="710891"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429000"/>
                        <a:ext cx="1504950" cy="8604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65091478"/>
              </p:ext>
            </p:extLst>
          </p:nvPr>
        </p:nvGraphicFramePr>
        <p:xfrm>
          <a:off x="1475656" y="4509120"/>
          <a:ext cx="2928938" cy="860425"/>
        </p:xfrm>
        <a:graphic>
          <a:graphicData uri="http://schemas.openxmlformats.org/presentationml/2006/ole">
            <mc:AlternateContent xmlns:mc="http://schemas.openxmlformats.org/markup-compatibility/2006">
              <mc:Choice xmlns:v="urn:schemas-microsoft-com:vml" Requires="v">
                <p:oleObj spid="_x0000_s4114" name="Equation" r:id="rId6" imgW="1384300" imgH="431800" progId="Equation.3">
                  <p:embed/>
                </p:oleObj>
              </mc:Choice>
              <mc:Fallback>
                <p:oleObj name="Equation" r:id="rId6" imgW="13843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4509120"/>
                        <a:ext cx="2928938" cy="8604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2626569"/>
            <a:ext cx="23622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3132187"/>
            <a:ext cx="15716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75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id-ID" dirty="0"/>
          </a:p>
        </p:txBody>
      </p:sp>
      <p:sp>
        <p:nvSpPr>
          <p:cNvPr id="3" name="Content Placeholder 2"/>
          <p:cNvSpPr>
            <a:spLocks noGrp="1"/>
          </p:cNvSpPr>
          <p:nvPr>
            <p:ph idx="1"/>
          </p:nvPr>
        </p:nvSpPr>
        <p:spPr/>
        <p:txBody>
          <a:bodyPr/>
          <a:lstStyle/>
          <a:p>
            <a:pPr algn="just"/>
            <a:r>
              <a:rPr lang="en-US" dirty="0" err="1" smtClean="0"/>
              <a:t>Mencari</a:t>
            </a:r>
            <a:r>
              <a:rPr lang="en-US" dirty="0" smtClean="0"/>
              <a:t> </a:t>
            </a:r>
            <a:r>
              <a:rPr lang="en-US" dirty="0" err="1" smtClean="0"/>
              <a:t>nilai</a:t>
            </a:r>
            <a:r>
              <a:rPr lang="en-US" dirty="0" smtClean="0"/>
              <a:t> </a:t>
            </a:r>
            <a:r>
              <a:rPr lang="en-US" dirty="0" err="1" smtClean="0"/>
              <a:t>tengah</a:t>
            </a:r>
            <a:r>
              <a:rPr lang="en-US" dirty="0" smtClean="0"/>
              <a:t> </a:t>
            </a:r>
            <a:r>
              <a:rPr lang="en-US" dirty="0" err="1" smtClean="0"/>
              <a:t>dari</a:t>
            </a:r>
            <a:r>
              <a:rPr lang="en-US" dirty="0" smtClean="0"/>
              <a:t> data yang </a:t>
            </a:r>
            <a:r>
              <a:rPr lang="en-US" dirty="0" err="1" smtClean="0"/>
              <a:t>sudah</a:t>
            </a:r>
            <a:r>
              <a:rPr lang="en-US" dirty="0" smtClean="0"/>
              <a:t> </a:t>
            </a:r>
            <a:r>
              <a:rPr lang="en-US" dirty="0" err="1" smtClean="0"/>
              <a:t>diurut</a:t>
            </a:r>
            <a:r>
              <a:rPr lang="en-US" dirty="0" smtClean="0"/>
              <a:t> yang </a:t>
            </a:r>
            <a:r>
              <a:rPr lang="en-US" dirty="0" err="1" smtClean="0"/>
              <a:t>akan</a:t>
            </a:r>
            <a:r>
              <a:rPr lang="en-US" dirty="0" smtClean="0"/>
              <a:t> </a:t>
            </a:r>
            <a:r>
              <a:rPr lang="en-US" dirty="0" err="1" smtClean="0"/>
              <a:t>membagi</a:t>
            </a:r>
            <a:r>
              <a:rPr lang="en-US" dirty="0" smtClean="0"/>
              <a:t> data </a:t>
            </a:r>
            <a:r>
              <a:rPr lang="en-US" dirty="0" err="1" smtClean="0"/>
              <a:t>dalam</a:t>
            </a:r>
            <a:r>
              <a:rPr lang="en-US" dirty="0" smtClean="0"/>
              <a:t> </a:t>
            </a:r>
            <a:r>
              <a:rPr lang="en-US" dirty="0" err="1" smtClean="0"/>
              <a:t>dua</a:t>
            </a:r>
            <a:r>
              <a:rPr lang="en-US" dirty="0" smtClean="0"/>
              <a:t> </a:t>
            </a:r>
            <a:r>
              <a:rPr lang="en-US" dirty="0" err="1" smtClean="0"/>
              <a:t>bagian</a:t>
            </a:r>
            <a:r>
              <a:rPr lang="en-US" dirty="0" smtClean="0"/>
              <a:t>.</a:t>
            </a:r>
          </a:p>
          <a:p>
            <a:pPr algn="just"/>
            <a:r>
              <a:rPr lang="en-US" dirty="0" smtClean="0"/>
              <a:t>50% data </a:t>
            </a:r>
            <a:r>
              <a:rPr lang="en-US" dirty="0" err="1" smtClean="0"/>
              <a:t>berada</a:t>
            </a:r>
            <a:r>
              <a:rPr lang="en-US" dirty="0" smtClean="0"/>
              <a:t> </a:t>
            </a:r>
            <a:r>
              <a:rPr lang="en-US" dirty="0" err="1" smtClean="0"/>
              <a:t>dibawah</a:t>
            </a:r>
            <a:r>
              <a:rPr lang="en-US" dirty="0" smtClean="0"/>
              <a:t> median, 50% data </a:t>
            </a:r>
            <a:r>
              <a:rPr lang="en-US" dirty="0" err="1" smtClean="0"/>
              <a:t>berada</a:t>
            </a:r>
            <a:r>
              <a:rPr lang="en-US" dirty="0" smtClean="0"/>
              <a:t> </a:t>
            </a:r>
            <a:r>
              <a:rPr lang="en-US" dirty="0" err="1" smtClean="0"/>
              <a:t>diatas</a:t>
            </a:r>
            <a:r>
              <a:rPr lang="en-US" dirty="0" smtClean="0"/>
              <a:t> median.</a:t>
            </a:r>
          </a:p>
          <a:p>
            <a:pPr algn="just"/>
            <a:endParaRPr lang="id-ID" dirty="0"/>
          </a:p>
        </p:txBody>
      </p:sp>
      <p:graphicFrame>
        <p:nvGraphicFramePr>
          <p:cNvPr id="4" name="Object 3"/>
          <p:cNvGraphicFramePr>
            <a:graphicFrameLocks noChangeAspect="1"/>
          </p:cNvGraphicFramePr>
          <p:nvPr>
            <p:extLst>
              <p:ext uri="{D42A27DB-BD31-4B8C-83A1-F6EECF244321}">
                <p14:modId xmlns:p14="http://schemas.microsoft.com/office/powerpoint/2010/main" val="124869090"/>
              </p:ext>
            </p:extLst>
          </p:nvPr>
        </p:nvGraphicFramePr>
        <p:xfrm>
          <a:off x="3491880" y="4343400"/>
          <a:ext cx="1962150" cy="455613"/>
        </p:xfrm>
        <a:graphic>
          <a:graphicData uri="http://schemas.openxmlformats.org/presentationml/2006/ole">
            <mc:AlternateContent xmlns:mc="http://schemas.openxmlformats.org/markup-compatibility/2006">
              <mc:Choice xmlns:v="urn:schemas-microsoft-com:vml" Requires="v">
                <p:oleObj spid="_x0000_s5128" name="Equation" r:id="rId3" imgW="927100" imgH="228600" progId="Equation.3">
                  <p:embed/>
                </p:oleObj>
              </mc:Choice>
              <mc:Fallback>
                <p:oleObj name="Equation" r:id="rId3" imgW="9271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343400"/>
                        <a:ext cx="1962150" cy="455613"/>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5013176"/>
            <a:ext cx="27622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670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id-ID" dirty="0"/>
          </a:p>
        </p:txBody>
      </p:sp>
      <p:sp>
        <p:nvSpPr>
          <p:cNvPr id="3" name="Content Placeholder 2"/>
          <p:cNvSpPr>
            <a:spLocks noGrp="1"/>
          </p:cNvSpPr>
          <p:nvPr>
            <p:ph idx="1"/>
          </p:nvPr>
        </p:nvSpPr>
        <p:spPr/>
        <p:txBody>
          <a:bodyPr/>
          <a:lstStyle/>
          <a:p>
            <a:r>
              <a:rPr lang="en-US" dirty="0"/>
              <a:t>Data </a:t>
            </a:r>
            <a:r>
              <a:rPr lang="en-US" dirty="0" err="1"/>
              <a:t>tidak</a:t>
            </a:r>
            <a:r>
              <a:rPr lang="en-US" dirty="0"/>
              <a:t> </a:t>
            </a:r>
            <a:r>
              <a:rPr lang="en-US" dirty="0" err="1"/>
              <a:t>dikelompokkan</a:t>
            </a:r>
            <a:endParaRPr lang="en-US" dirty="0"/>
          </a:p>
          <a:p>
            <a:pPr marL="0" indent="0">
              <a:buNone/>
            </a:pPr>
            <a:endParaRPr lang="id-ID" dirty="0"/>
          </a:p>
        </p:txBody>
      </p:sp>
      <p:graphicFrame>
        <p:nvGraphicFramePr>
          <p:cNvPr id="4" name="Object 3"/>
          <p:cNvGraphicFramePr>
            <a:graphicFrameLocks noChangeAspect="1"/>
          </p:cNvGraphicFramePr>
          <p:nvPr>
            <p:extLst>
              <p:ext uri="{D42A27DB-BD31-4B8C-83A1-F6EECF244321}">
                <p14:modId xmlns:p14="http://schemas.microsoft.com/office/powerpoint/2010/main" val="3058952694"/>
              </p:ext>
            </p:extLst>
          </p:nvPr>
        </p:nvGraphicFramePr>
        <p:xfrm>
          <a:off x="1475656" y="2780928"/>
          <a:ext cx="1962150" cy="455612"/>
        </p:xfrm>
        <a:graphic>
          <a:graphicData uri="http://schemas.openxmlformats.org/presentationml/2006/ole">
            <mc:AlternateContent xmlns:mc="http://schemas.openxmlformats.org/markup-compatibility/2006">
              <mc:Choice xmlns:v="urn:schemas-microsoft-com:vml" Requires="v">
                <p:oleObj spid="_x0000_s6160" name="Equation" r:id="rId3" imgW="927100" imgH="228600" progId="Equation.3">
                  <p:embed/>
                </p:oleObj>
              </mc:Choice>
              <mc:Fallback>
                <p:oleObj name="Equation" r:id="rId3" imgW="9271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780928"/>
                        <a:ext cx="1962150" cy="455612"/>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03482215"/>
              </p:ext>
            </p:extLst>
          </p:nvPr>
        </p:nvGraphicFramePr>
        <p:xfrm>
          <a:off x="1475656" y="3356992"/>
          <a:ext cx="2527300" cy="455612"/>
        </p:xfrm>
        <a:graphic>
          <a:graphicData uri="http://schemas.openxmlformats.org/presentationml/2006/ole">
            <mc:AlternateContent xmlns:mc="http://schemas.openxmlformats.org/markup-compatibility/2006">
              <mc:Choice xmlns:v="urn:schemas-microsoft-com:vml" Requires="v">
                <p:oleObj spid="_x0000_s6161" name="Equation" r:id="rId5" imgW="1193800" imgH="228600" progId="Equation.3">
                  <p:embed/>
                </p:oleObj>
              </mc:Choice>
              <mc:Fallback>
                <p:oleObj name="Equation" r:id="rId5" imgW="1193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356992"/>
                        <a:ext cx="2527300" cy="455612"/>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5779" y="4221088"/>
            <a:ext cx="49625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2241" y="4512386"/>
            <a:ext cx="6096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763" y="1916832"/>
            <a:ext cx="49625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1000"/>
                                        <p:tgtEl>
                                          <p:spTgt spid="6148"/>
                                        </p:tgtEl>
                                      </p:cBhvr>
                                    </p:animEffect>
                                    <p:anim calcmode="lin" valueType="num">
                                      <p:cBhvr>
                                        <p:cTn id="15" dur="1000" fill="hold"/>
                                        <p:tgtEl>
                                          <p:spTgt spid="6148"/>
                                        </p:tgtEl>
                                        <p:attrNameLst>
                                          <p:attrName>ppt_x</p:attrName>
                                        </p:attrNameLst>
                                      </p:cBhvr>
                                      <p:tavLst>
                                        <p:tav tm="0">
                                          <p:val>
                                            <p:strVal val="#ppt_x"/>
                                          </p:val>
                                        </p:tav>
                                        <p:tav tm="100000">
                                          <p:val>
                                            <p:strVal val="#ppt_x"/>
                                          </p:val>
                                        </p:tav>
                                      </p:tavLst>
                                    </p:anim>
                                    <p:anim calcmode="lin" valueType="num">
                                      <p:cBhvr>
                                        <p:cTn id="16" dur="1000" fill="hold"/>
                                        <p:tgtEl>
                                          <p:spTgt spid="614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9"/>
                                        </p:tgtEl>
                                        <p:attrNameLst>
                                          <p:attrName>style.visibility</p:attrName>
                                        </p:attrNameLst>
                                      </p:cBhvr>
                                      <p:to>
                                        <p:strVal val="visible"/>
                                      </p:to>
                                    </p:set>
                                    <p:animEffect transition="in" filter="fade">
                                      <p:cBhvr>
                                        <p:cTn id="19" dur="1000"/>
                                        <p:tgtEl>
                                          <p:spTgt spid="6149"/>
                                        </p:tgtEl>
                                      </p:cBhvr>
                                    </p:animEffect>
                                    <p:anim calcmode="lin" valueType="num">
                                      <p:cBhvr>
                                        <p:cTn id="20" dur="1000" fill="hold"/>
                                        <p:tgtEl>
                                          <p:spTgt spid="6149"/>
                                        </p:tgtEl>
                                        <p:attrNameLst>
                                          <p:attrName>ppt_x</p:attrName>
                                        </p:attrNameLst>
                                      </p:cBhvr>
                                      <p:tavLst>
                                        <p:tav tm="0">
                                          <p:val>
                                            <p:strVal val="#ppt_x"/>
                                          </p:val>
                                        </p:tav>
                                        <p:tav tm="100000">
                                          <p:val>
                                            <p:strVal val="#ppt_x"/>
                                          </p:val>
                                        </p:tav>
                                      </p:tavLst>
                                    </p:anim>
                                    <p:anim calcmode="lin" valueType="num">
                                      <p:cBhvr>
                                        <p:cTn id="21"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id-ID" dirty="0"/>
          </a:p>
        </p:txBody>
      </p:sp>
      <p:sp>
        <p:nvSpPr>
          <p:cNvPr id="3" name="Content Placeholder 2"/>
          <p:cNvSpPr>
            <a:spLocks noGrp="1"/>
          </p:cNvSpPr>
          <p:nvPr>
            <p:ph idx="1"/>
          </p:nvPr>
        </p:nvSpPr>
        <p:spPr/>
        <p:txBody>
          <a:bodyPr/>
          <a:lstStyle/>
          <a:p>
            <a:r>
              <a:rPr lang="en-US" dirty="0"/>
              <a:t>Data yang </a:t>
            </a:r>
            <a:r>
              <a:rPr lang="en-US" dirty="0" err="1"/>
              <a:t>dikelompokkan</a:t>
            </a:r>
            <a:endParaRPr lang="id-ID" dirty="0"/>
          </a:p>
          <a:p>
            <a:endParaRPr lang="id-ID"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708920"/>
            <a:ext cx="952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1276982865"/>
              </p:ext>
            </p:extLst>
          </p:nvPr>
        </p:nvGraphicFramePr>
        <p:xfrm>
          <a:off x="1619672" y="2852936"/>
          <a:ext cx="3494088" cy="481013"/>
        </p:xfrm>
        <a:graphic>
          <a:graphicData uri="http://schemas.openxmlformats.org/presentationml/2006/ole">
            <mc:AlternateContent xmlns:mc="http://schemas.openxmlformats.org/markup-compatibility/2006">
              <mc:Choice xmlns:v="urn:schemas-microsoft-com:vml" Requires="v">
                <p:oleObj spid="_x0000_s7180" name="Equation" r:id="rId4" imgW="1651000" imgH="241300" progId="Equation.3">
                  <p:embed/>
                </p:oleObj>
              </mc:Choice>
              <mc:Fallback>
                <p:oleObj name="Equation" r:id="rId4" imgW="16510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852936"/>
                        <a:ext cx="3494088" cy="481013"/>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429000"/>
            <a:ext cx="46577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763" y="1916832"/>
            <a:ext cx="49625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42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a:t>
            </a:r>
            <a:endParaRPr lang="id-ID"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348880"/>
            <a:ext cx="22288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3325770954"/>
              </p:ext>
            </p:extLst>
          </p:nvPr>
        </p:nvGraphicFramePr>
        <p:xfrm>
          <a:off x="1763688" y="1916832"/>
          <a:ext cx="3494088" cy="481013"/>
        </p:xfrm>
        <a:graphic>
          <a:graphicData uri="http://schemas.openxmlformats.org/presentationml/2006/ole">
            <mc:AlternateContent xmlns:mc="http://schemas.openxmlformats.org/markup-compatibility/2006">
              <mc:Choice xmlns:v="urn:schemas-microsoft-com:vml" Requires="v">
                <p:oleObj spid="_x0000_s8206" name="Equation" r:id="rId4" imgW="1651000" imgH="241300" progId="Equation.3">
                  <p:embed/>
                </p:oleObj>
              </mc:Choice>
              <mc:Fallback>
                <p:oleObj name="Equation" r:id="rId4" imgW="16510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916832"/>
                        <a:ext cx="3494088" cy="481013"/>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5158130"/>
              </p:ext>
            </p:extLst>
          </p:nvPr>
        </p:nvGraphicFramePr>
        <p:xfrm>
          <a:off x="1835696" y="5495157"/>
          <a:ext cx="3456384" cy="454123"/>
        </p:xfrm>
        <a:graphic>
          <a:graphicData uri="http://schemas.openxmlformats.org/presentationml/2006/ole">
            <mc:AlternateContent xmlns:mc="http://schemas.openxmlformats.org/markup-compatibility/2006">
              <mc:Choice xmlns:v="urn:schemas-microsoft-com:vml" Requires="v">
                <p:oleObj spid="_x0000_s8207" name="Equation" r:id="rId6" imgW="1739900" imgH="228600" progId="Equation.3">
                  <p:embed/>
                </p:oleObj>
              </mc:Choice>
              <mc:Fallback>
                <p:oleObj name="Equation" r:id="rId6" imgW="173990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5495157"/>
                        <a:ext cx="3456384" cy="454123"/>
                      </a:xfrm>
                      <a:prstGeom prst="rect">
                        <a:avLst/>
                      </a:prstGeom>
                      <a:solidFill>
                        <a:schemeClr val="hlink"/>
                      </a:solidFill>
                      <a:ln w="9525">
                        <a:solidFill>
                          <a:srgbClr val="008000"/>
                        </a:solidFill>
                        <a:miter lim="800000"/>
                        <a:headEnd/>
                        <a:tailEnd/>
                      </a:ln>
                      <a:effectLst/>
                    </p:spPr>
                  </p:pic>
                </p:oleObj>
              </mc:Fallback>
            </mc:AlternateContent>
          </a:graphicData>
        </a:graphic>
      </p:graphicFrame>
      <p:pic>
        <p:nvPicPr>
          <p:cNvPr id="819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2548904"/>
            <a:ext cx="25717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ppt_x"/>
                                          </p:val>
                                        </p:tav>
                                        <p:tav tm="100000">
                                          <p:val>
                                            <p:strVal val="#ppt_x"/>
                                          </p:val>
                                        </p:tav>
                                      </p:tavLst>
                                    </p:anim>
                                    <p:anim calcmode="lin" valueType="num">
                                      <p:cBhvr additive="base">
                                        <p:cTn id="1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Statistik dan </a:t>
            </a:r>
            <a:r>
              <a:rPr lang="id-ID" dirty="0" smtClean="0"/>
              <a:t>Statistika</a:t>
            </a:r>
            <a:endParaRPr lang="id-ID" dirty="0"/>
          </a:p>
        </p:txBody>
      </p:sp>
      <p:sp>
        <p:nvSpPr>
          <p:cNvPr id="3" name="Content Placeholder 2"/>
          <p:cNvSpPr>
            <a:spLocks noGrp="1"/>
          </p:cNvSpPr>
          <p:nvPr>
            <p:ph idx="1"/>
          </p:nvPr>
        </p:nvSpPr>
        <p:spPr/>
        <p:txBody>
          <a:bodyPr>
            <a:normAutofit/>
          </a:bodyPr>
          <a:lstStyle/>
          <a:p>
            <a:pPr algn="just"/>
            <a:r>
              <a:rPr lang="id-ID" b="1" dirty="0" smtClean="0">
                <a:solidFill>
                  <a:srgbClr val="FF0000"/>
                </a:solidFill>
              </a:rPr>
              <a:t>Statistik </a:t>
            </a:r>
            <a:r>
              <a:rPr lang="id-ID" b="1" dirty="0">
                <a:solidFill>
                  <a:srgbClr val="FF0000"/>
                </a:solidFill>
              </a:rPr>
              <a:t>: </a:t>
            </a:r>
            <a:r>
              <a:rPr lang="id-ID" dirty="0"/>
              <a:t>nilai-nilai ukuran data yang </a:t>
            </a:r>
            <a:r>
              <a:rPr lang="id-ID" dirty="0" smtClean="0"/>
              <a:t>mudah</a:t>
            </a:r>
            <a:r>
              <a:rPr lang="en-US" dirty="0" smtClean="0"/>
              <a:t> </a:t>
            </a:r>
            <a:r>
              <a:rPr lang="id-ID" dirty="0" smtClean="0"/>
              <a:t>dimengerti</a:t>
            </a:r>
            <a:r>
              <a:rPr lang="id-ID" dirty="0"/>
              <a:t>.</a:t>
            </a:r>
          </a:p>
          <a:p>
            <a:pPr algn="just"/>
            <a:r>
              <a:rPr lang="id-ID" dirty="0"/>
              <a:t>Contoh : statistik liga sepak bola Indonesia </a:t>
            </a:r>
            <a:endParaRPr lang="en-US" dirty="0" smtClean="0"/>
          </a:p>
          <a:p>
            <a:pPr marL="0" indent="0" algn="just">
              <a:buNone/>
            </a:pPr>
            <a:endParaRPr lang="id-ID" dirty="0"/>
          </a:p>
          <a:p>
            <a:pPr algn="just"/>
            <a:r>
              <a:rPr lang="id-ID" b="1" dirty="0">
                <a:solidFill>
                  <a:srgbClr val="FF0000"/>
                </a:solidFill>
              </a:rPr>
              <a:t>Statistika : </a:t>
            </a:r>
            <a:r>
              <a:rPr lang="id-ID" dirty="0"/>
              <a:t>ilmu yang berkaitan dengan </a:t>
            </a:r>
            <a:r>
              <a:rPr lang="id-ID" dirty="0" smtClean="0"/>
              <a:t>cara</a:t>
            </a:r>
            <a:r>
              <a:rPr lang="en-US" dirty="0" smtClean="0"/>
              <a:t> </a:t>
            </a:r>
            <a:r>
              <a:rPr lang="id-ID" dirty="0" smtClean="0"/>
              <a:t>pengumpulan</a:t>
            </a:r>
            <a:r>
              <a:rPr lang="id-ID" dirty="0"/>
              <a:t>, pengolahan, analisis dan </a:t>
            </a:r>
            <a:r>
              <a:rPr lang="id-ID" dirty="0" smtClean="0"/>
              <a:t>pernarikan</a:t>
            </a:r>
            <a:r>
              <a:rPr lang="en-US" dirty="0" smtClean="0"/>
              <a:t> </a:t>
            </a:r>
            <a:r>
              <a:rPr lang="id-ID" dirty="0" smtClean="0"/>
              <a:t>kesimpulan </a:t>
            </a:r>
            <a:r>
              <a:rPr lang="id-ID" dirty="0"/>
              <a:t>atas data. </a:t>
            </a:r>
          </a:p>
        </p:txBody>
      </p:sp>
    </p:spTree>
    <p:extLst>
      <p:ext uri="{BB962C8B-B14F-4D97-AF65-F5344CB8AC3E}">
        <p14:creationId xmlns:p14="http://schemas.microsoft.com/office/powerpoint/2010/main" val="16185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 Modus</a:t>
            </a:r>
            <a:endParaRPr lang="id-ID" dirty="0"/>
          </a:p>
        </p:txBody>
      </p:sp>
      <p:sp>
        <p:nvSpPr>
          <p:cNvPr id="3" name="Content Placeholder 2"/>
          <p:cNvSpPr>
            <a:spLocks noGrp="1"/>
          </p:cNvSpPr>
          <p:nvPr>
            <p:ph idx="1"/>
          </p:nvPr>
        </p:nvSpPr>
        <p:spPr/>
        <p:txBody>
          <a:bodyPr/>
          <a:lstStyle/>
          <a:p>
            <a:r>
              <a:rPr lang="en-US" dirty="0" err="1" smtClean="0"/>
              <a:t>Merupakan</a:t>
            </a:r>
            <a:r>
              <a:rPr lang="en-US" dirty="0" smtClean="0"/>
              <a:t> </a:t>
            </a:r>
            <a:r>
              <a:rPr lang="en-US" dirty="0" err="1" smtClean="0"/>
              <a:t>nilai</a:t>
            </a:r>
            <a:r>
              <a:rPr lang="en-US" dirty="0" smtClean="0"/>
              <a:t> yang paling </a:t>
            </a:r>
            <a:r>
              <a:rPr lang="en-US" dirty="0" err="1" smtClean="0"/>
              <a:t>sering</a:t>
            </a:r>
            <a:r>
              <a:rPr lang="en-US" dirty="0" smtClean="0"/>
              <a:t> </a:t>
            </a:r>
            <a:r>
              <a:rPr lang="en-US" dirty="0" err="1" smtClean="0"/>
              <a:t>muncul</a:t>
            </a:r>
            <a:r>
              <a:rPr lang="en-US" dirty="0" smtClean="0"/>
              <a:t> </a:t>
            </a:r>
            <a:r>
              <a:rPr lang="en-US" dirty="0" err="1" smtClean="0"/>
              <a:t>dalam</a:t>
            </a:r>
            <a:r>
              <a:rPr lang="en-US" dirty="0" smtClean="0"/>
              <a:t> </a:t>
            </a:r>
            <a:r>
              <a:rPr lang="en-US" dirty="0" err="1" smtClean="0"/>
              <a:t>gugus</a:t>
            </a:r>
            <a:r>
              <a:rPr lang="en-US" dirty="0" smtClean="0"/>
              <a:t> data.</a:t>
            </a:r>
          </a:p>
          <a:p>
            <a:endParaRPr lang="en-US" dirty="0"/>
          </a:p>
          <a:p>
            <a:r>
              <a:rPr lang="en-US" dirty="0"/>
              <a:t>Data </a:t>
            </a:r>
            <a:r>
              <a:rPr lang="en-US" dirty="0" err="1"/>
              <a:t>tidak</a:t>
            </a:r>
            <a:r>
              <a:rPr lang="en-US" dirty="0"/>
              <a:t> </a:t>
            </a:r>
            <a:r>
              <a:rPr lang="en-US" dirty="0" err="1"/>
              <a:t>dikelompokkan</a:t>
            </a:r>
            <a:endParaRPr lang="en-US" dirty="0"/>
          </a:p>
          <a:p>
            <a:endParaRPr lang="id-ID"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518" y="4221088"/>
            <a:ext cx="6196013" cy="108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07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 Modus</a:t>
            </a:r>
            <a:endParaRPr lang="id-ID" dirty="0"/>
          </a:p>
        </p:txBody>
      </p:sp>
      <p:sp>
        <p:nvSpPr>
          <p:cNvPr id="3" name="Content Placeholder 2"/>
          <p:cNvSpPr>
            <a:spLocks noGrp="1"/>
          </p:cNvSpPr>
          <p:nvPr>
            <p:ph idx="1"/>
          </p:nvPr>
        </p:nvSpPr>
        <p:spPr/>
        <p:txBody>
          <a:bodyPr/>
          <a:lstStyle/>
          <a:p>
            <a:r>
              <a:rPr lang="en-US" dirty="0"/>
              <a:t>Data yang </a:t>
            </a:r>
            <a:r>
              <a:rPr lang="en-US" dirty="0" err="1"/>
              <a:t>dikelompokkan</a:t>
            </a:r>
            <a:endParaRPr lang="id-ID" dirty="0"/>
          </a:p>
          <a:p>
            <a:endParaRPr lang="id-ID"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475252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57139"/>
            <a:ext cx="15049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Grp="1" noChangeAspect="1"/>
          </p:cNvGraphicFramePr>
          <p:nvPr>
            <p:extLst>
              <p:ext uri="{D42A27DB-BD31-4B8C-83A1-F6EECF244321}">
                <p14:modId xmlns:p14="http://schemas.microsoft.com/office/powerpoint/2010/main" val="3052650827"/>
              </p:ext>
            </p:extLst>
          </p:nvPr>
        </p:nvGraphicFramePr>
        <p:xfrm>
          <a:off x="1543050" y="2819846"/>
          <a:ext cx="3282950" cy="465138"/>
        </p:xfrm>
        <a:graphic>
          <a:graphicData uri="http://schemas.openxmlformats.org/presentationml/2006/ole">
            <mc:AlternateContent xmlns:mc="http://schemas.openxmlformats.org/markup-compatibility/2006">
              <mc:Choice xmlns:v="urn:schemas-microsoft-com:vml" Requires="v">
                <p:oleObj spid="_x0000_s10251" name="Equation" r:id="rId5" imgW="1612900" imgH="228600" progId="Equation.3">
                  <p:embed/>
                </p:oleObj>
              </mc:Choice>
              <mc:Fallback>
                <p:oleObj name="Equation" r:id="rId5" imgW="1612900" imgH="228600" progId="Equation.3">
                  <p:embed/>
                  <p:pic>
                    <p:nvPicPr>
                      <p:cNvPr id="0" name="Content Placeholder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050" y="2819846"/>
                        <a:ext cx="3282950" cy="465138"/>
                      </a:xfrm>
                      <a:prstGeom prst="rect">
                        <a:avLst/>
                      </a:prstGeom>
                      <a:solidFill>
                        <a:schemeClr val="hlink"/>
                      </a:solidFill>
                      <a:ln w="9525">
                        <a:solidFill>
                          <a:srgbClr val="008000"/>
                        </a:solidFill>
                        <a:miter lim="800000"/>
                        <a:headEnd/>
                        <a:tailEnd/>
                      </a:ln>
                    </p:spPr>
                  </p:pic>
                </p:oleObj>
              </mc:Fallback>
            </mc:AlternateContent>
          </a:graphicData>
        </a:graphic>
      </p:graphicFrame>
    </p:spTree>
    <p:extLst>
      <p:ext uri="{BB962C8B-B14F-4D97-AF65-F5344CB8AC3E}">
        <p14:creationId xmlns:p14="http://schemas.microsoft.com/office/powerpoint/2010/main" val="276529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 Modus</a:t>
            </a:r>
            <a:endParaRPr lang="id-ID"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844824"/>
            <a:ext cx="15049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420888"/>
            <a:ext cx="475252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Content Placeholder 7"/>
          <p:cNvGraphicFramePr>
            <a:graphicFrameLocks noGrp="1" noChangeAspect="1"/>
          </p:cNvGraphicFramePr>
          <p:nvPr>
            <p:ph idx="1"/>
            <p:extLst>
              <p:ext uri="{D42A27DB-BD31-4B8C-83A1-F6EECF244321}">
                <p14:modId xmlns:p14="http://schemas.microsoft.com/office/powerpoint/2010/main" val="1566018636"/>
              </p:ext>
            </p:extLst>
          </p:nvPr>
        </p:nvGraphicFramePr>
        <p:xfrm>
          <a:off x="1542465" y="1916832"/>
          <a:ext cx="3283303" cy="465350"/>
        </p:xfrm>
        <a:graphic>
          <a:graphicData uri="http://schemas.openxmlformats.org/presentationml/2006/ole">
            <mc:AlternateContent xmlns:mc="http://schemas.openxmlformats.org/markup-compatibility/2006">
              <mc:Choice xmlns:v="urn:schemas-microsoft-com:vml" Requires="v">
                <p:oleObj spid="_x0000_s11282" name="Equation" r:id="rId5" imgW="1612800" imgH="228600" progId="Equation.3">
                  <p:embed/>
                </p:oleObj>
              </mc:Choice>
              <mc:Fallback>
                <p:oleObj name="Equation" r:id="rId5" imgW="16128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465" y="1916832"/>
                        <a:ext cx="3283303" cy="465350"/>
                      </a:xfrm>
                      <a:prstGeom prst="rect">
                        <a:avLst/>
                      </a:prstGeom>
                      <a:solidFill>
                        <a:schemeClr val="hlink"/>
                      </a:solidFill>
                      <a:ln w="9525">
                        <a:solidFill>
                          <a:srgbClr val="008000"/>
                        </a:solidFill>
                        <a:miter lim="800000"/>
                        <a:headEnd/>
                        <a:tailEnd/>
                      </a:ln>
                      <a:effectLst/>
                    </p:spPr>
                  </p:pic>
                </p:oleObj>
              </mc:Fallback>
            </mc:AlternateContent>
          </a:graphicData>
        </a:graphic>
      </p:graphicFrame>
      <p:pic>
        <p:nvPicPr>
          <p:cNvPr id="112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3868886"/>
            <a:ext cx="11906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2027654221"/>
              </p:ext>
            </p:extLst>
          </p:nvPr>
        </p:nvGraphicFramePr>
        <p:xfrm>
          <a:off x="1563652" y="5157192"/>
          <a:ext cx="3683000" cy="455613"/>
        </p:xfrm>
        <a:graphic>
          <a:graphicData uri="http://schemas.openxmlformats.org/presentationml/2006/ole">
            <mc:AlternateContent xmlns:mc="http://schemas.openxmlformats.org/markup-compatibility/2006">
              <mc:Choice xmlns:v="urn:schemas-microsoft-com:vml" Requires="v">
                <p:oleObj spid="_x0000_s11283" name="Equation" r:id="rId8" imgW="1739880" imgH="228600" progId="Equation.3">
                  <p:embed/>
                </p:oleObj>
              </mc:Choice>
              <mc:Fallback>
                <p:oleObj name="Equation" r:id="rId8" imgW="1739880" imgH="2286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3652" y="5157192"/>
                        <a:ext cx="3683000" cy="455613"/>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375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Ukuran</a:t>
            </a:r>
            <a:r>
              <a:rPr lang="en-US" dirty="0" smtClean="0"/>
              <a:t> </a:t>
            </a:r>
            <a:r>
              <a:rPr lang="en-US" dirty="0" err="1" smtClean="0"/>
              <a:t>Dispersi</a:t>
            </a:r>
            <a:endParaRPr lang="id-ID" dirty="0"/>
          </a:p>
        </p:txBody>
      </p:sp>
      <p:sp>
        <p:nvSpPr>
          <p:cNvPr id="4" name="Content Placeholder 3"/>
          <p:cNvSpPr>
            <a:spLocks noGrp="1"/>
          </p:cNvSpPr>
          <p:nvPr>
            <p:ph idx="1"/>
          </p:nvPr>
        </p:nvSpPr>
        <p:spPr/>
        <p:txBody>
          <a:bodyPr/>
          <a:lstStyle/>
          <a:p>
            <a:pPr algn="ctr"/>
            <a:endParaRPr lang="en-US" dirty="0" smtClean="0"/>
          </a:p>
          <a:p>
            <a:pPr algn="ctr"/>
            <a:r>
              <a:rPr lang="en-US" dirty="0" err="1" smtClean="0"/>
              <a:t>Rentang</a:t>
            </a:r>
            <a:endParaRPr lang="en-US" dirty="0" smtClean="0"/>
          </a:p>
          <a:p>
            <a:pPr algn="ctr"/>
            <a:r>
              <a:rPr lang="en-US" dirty="0" err="1" smtClean="0"/>
              <a:t>Kuartil</a:t>
            </a:r>
            <a:endParaRPr lang="en-US" dirty="0" smtClean="0"/>
          </a:p>
          <a:p>
            <a:pPr algn="ctr"/>
            <a:r>
              <a:rPr lang="en-US" dirty="0" err="1" smtClean="0"/>
              <a:t>Jangkauan</a:t>
            </a:r>
            <a:r>
              <a:rPr lang="en-US" dirty="0" smtClean="0"/>
              <a:t> </a:t>
            </a:r>
            <a:r>
              <a:rPr lang="en-US" dirty="0" err="1" smtClean="0"/>
              <a:t>Antar</a:t>
            </a:r>
            <a:r>
              <a:rPr lang="en-US" dirty="0" smtClean="0"/>
              <a:t> </a:t>
            </a:r>
            <a:r>
              <a:rPr lang="en-US" dirty="0" err="1" smtClean="0"/>
              <a:t>Kuartil</a:t>
            </a:r>
            <a:endParaRPr lang="en-US" dirty="0" smtClean="0"/>
          </a:p>
          <a:p>
            <a:pPr algn="ctr"/>
            <a:r>
              <a:rPr lang="en-US" dirty="0" err="1" smtClean="0"/>
              <a:t>Persentil</a:t>
            </a:r>
            <a:endParaRPr lang="en-US" dirty="0" smtClean="0"/>
          </a:p>
          <a:p>
            <a:pPr algn="ctr"/>
            <a:r>
              <a:rPr lang="en-US" dirty="0" err="1" smtClean="0"/>
              <a:t>Jumlah</a:t>
            </a:r>
            <a:r>
              <a:rPr lang="en-US" dirty="0" smtClean="0"/>
              <a:t> &amp; Interval </a:t>
            </a:r>
            <a:r>
              <a:rPr lang="en-US" dirty="0" err="1" smtClean="0"/>
              <a:t>Kelompok</a:t>
            </a:r>
            <a:endParaRPr lang="en-US" dirty="0" smtClean="0"/>
          </a:p>
          <a:p>
            <a:pPr algn="ctr"/>
            <a:r>
              <a:rPr lang="en-US" dirty="0" err="1" smtClean="0"/>
              <a:t>Standar</a:t>
            </a:r>
            <a:r>
              <a:rPr lang="en-US" dirty="0" smtClean="0"/>
              <a:t> </a:t>
            </a:r>
            <a:r>
              <a:rPr lang="en-US" dirty="0" err="1" smtClean="0"/>
              <a:t>Deviasi</a:t>
            </a:r>
            <a:endParaRPr lang="en-US" dirty="0" smtClean="0"/>
          </a:p>
        </p:txBody>
      </p:sp>
    </p:spTree>
    <p:extLst>
      <p:ext uri="{BB962C8B-B14F-4D97-AF65-F5344CB8AC3E}">
        <p14:creationId xmlns:p14="http://schemas.microsoft.com/office/powerpoint/2010/main" val="838224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Rentang</a:t>
            </a:r>
            <a:endParaRPr lang="id-ID" dirty="0"/>
          </a:p>
        </p:txBody>
      </p:sp>
      <p:sp>
        <p:nvSpPr>
          <p:cNvPr id="3" name="Content Placeholder 2"/>
          <p:cNvSpPr>
            <a:spLocks noGrp="1"/>
          </p:cNvSpPr>
          <p:nvPr>
            <p:ph idx="1"/>
          </p:nvPr>
        </p:nvSpPr>
        <p:spPr/>
        <p:txBody>
          <a:bodyPr/>
          <a:lstStyle/>
          <a:p>
            <a:pPr algn="just"/>
            <a:r>
              <a:rPr lang="en-US" dirty="0" err="1" smtClean="0"/>
              <a:t>Merupakan</a:t>
            </a:r>
            <a:r>
              <a:rPr lang="en-US" dirty="0" smtClean="0"/>
              <a:t> </a:t>
            </a:r>
            <a:r>
              <a:rPr lang="en-US" dirty="0" err="1" smtClean="0"/>
              <a:t>ukuran</a:t>
            </a:r>
            <a:r>
              <a:rPr lang="en-US" dirty="0" smtClean="0"/>
              <a:t> </a:t>
            </a:r>
            <a:r>
              <a:rPr lang="en-US" dirty="0" err="1" smtClean="0"/>
              <a:t>dispersi</a:t>
            </a:r>
            <a:r>
              <a:rPr lang="en-US" dirty="0" smtClean="0"/>
              <a:t> </a:t>
            </a:r>
            <a:r>
              <a:rPr lang="en-US" dirty="0" err="1" smtClean="0"/>
              <a:t>yg</a:t>
            </a:r>
            <a:r>
              <a:rPr lang="en-US" dirty="0" smtClean="0"/>
              <a:t> </a:t>
            </a:r>
            <a:r>
              <a:rPr lang="en-US" dirty="0" err="1" smtClean="0"/>
              <a:t>merupakan</a:t>
            </a:r>
            <a:r>
              <a:rPr lang="en-US" dirty="0" smtClean="0"/>
              <a:t> </a:t>
            </a:r>
            <a:r>
              <a:rPr lang="en-US" dirty="0" err="1" smtClean="0"/>
              <a:t>selisih</a:t>
            </a:r>
            <a:r>
              <a:rPr lang="en-US" dirty="0" smtClean="0"/>
              <a:t> </a:t>
            </a:r>
            <a:r>
              <a:rPr lang="en-US" dirty="0" err="1" smtClean="0"/>
              <a:t>nilai</a:t>
            </a:r>
            <a:r>
              <a:rPr lang="en-US" dirty="0" smtClean="0"/>
              <a:t> </a:t>
            </a:r>
            <a:r>
              <a:rPr lang="en-US" dirty="0" err="1" smtClean="0"/>
              <a:t>maksimum</a:t>
            </a:r>
            <a:r>
              <a:rPr lang="en-US" dirty="0" smtClean="0"/>
              <a:t> </a:t>
            </a:r>
            <a:r>
              <a:rPr lang="en-US" dirty="0" err="1" smtClean="0"/>
              <a:t>dan</a:t>
            </a:r>
            <a:r>
              <a:rPr lang="en-US" dirty="0" smtClean="0"/>
              <a:t> minimum.</a:t>
            </a:r>
          </a:p>
          <a:p>
            <a:pPr algn="just"/>
            <a:endParaRPr lang="en-US" dirty="0"/>
          </a:p>
          <a:p>
            <a:pPr algn="just"/>
            <a:endParaRPr lang="id-ID" dirty="0"/>
          </a:p>
        </p:txBody>
      </p:sp>
      <p:sp>
        <p:nvSpPr>
          <p:cNvPr id="4" name="Rectangle 3"/>
          <p:cNvSpPr/>
          <p:nvPr/>
        </p:nvSpPr>
        <p:spPr>
          <a:xfrm>
            <a:off x="2267744" y="3140968"/>
            <a:ext cx="4572000" cy="71169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274320" anchor="ctr"/>
          <a:lstStyle/>
          <a:p>
            <a:pPr algn="ctr"/>
            <a:r>
              <a:rPr lang="en-US" sz="3200" i="1" baseline="-25000" dirty="0" err="1">
                <a:solidFill>
                  <a:schemeClr val="tx1"/>
                </a:solidFill>
              </a:rPr>
              <a:t>Rentang</a:t>
            </a:r>
            <a:r>
              <a:rPr lang="en-US" sz="3200" i="1" baseline="-25000" dirty="0">
                <a:solidFill>
                  <a:schemeClr val="tx1"/>
                </a:solidFill>
              </a:rPr>
              <a:t> = data </a:t>
            </a:r>
            <a:r>
              <a:rPr lang="en-US" sz="3200" i="1" baseline="-25000" dirty="0" err="1">
                <a:solidFill>
                  <a:schemeClr val="tx1"/>
                </a:solidFill>
              </a:rPr>
              <a:t>terbesar</a:t>
            </a:r>
            <a:r>
              <a:rPr lang="en-US" sz="3200" i="1" baseline="-25000" dirty="0">
                <a:solidFill>
                  <a:schemeClr val="tx1"/>
                </a:solidFill>
              </a:rPr>
              <a:t> – data </a:t>
            </a:r>
            <a:r>
              <a:rPr lang="en-US" sz="3200" i="1" baseline="-25000" dirty="0" err="1">
                <a:solidFill>
                  <a:schemeClr val="tx1"/>
                </a:solidFill>
              </a:rPr>
              <a:t>terkecil</a:t>
            </a:r>
            <a:endParaRPr lang="en-US" sz="2800" i="1" baseline="-25000" dirty="0">
              <a:solidFill>
                <a:schemeClr val="tx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522" y="4077072"/>
            <a:ext cx="48577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271637055"/>
              </p:ext>
            </p:extLst>
          </p:nvPr>
        </p:nvGraphicFramePr>
        <p:xfrm>
          <a:off x="3275856" y="5157192"/>
          <a:ext cx="2651125" cy="469900"/>
        </p:xfrm>
        <a:graphic>
          <a:graphicData uri="http://schemas.openxmlformats.org/presentationml/2006/ole">
            <mc:AlternateContent xmlns:mc="http://schemas.openxmlformats.org/markup-compatibility/2006">
              <mc:Choice xmlns:v="urn:schemas-microsoft-com:vml" Requires="v">
                <p:oleObj spid="_x0000_s12297" name="Equation" r:id="rId4" imgW="1002960" imgH="177480" progId="Equation.3">
                  <p:embed/>
                </p:oleObj>
              </mc:Choice>
              <mc:Fallback>
                <p:oleObj name="Equation" r:id="rId4" imgW="1002960" imgH="177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157192"/>
                        <a:ext cx="2651125" cy="469900"/>
                      </a:xfrm>
                      <a:prstGeom prst="rect">
                        <a:avLst/>
                      </a:prstGeom>
                      <a:solidFill>
                        <a:srgbClr val="92D05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57404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Kuartil</a:t>
            </a:r>
            <a:endParaRPr lang="id-ID"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531" y="2043113"/>
            <a:ext cx="4276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717032"/>
            <a:ext cx="54197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229" y="3124200"/>
            <a:ext cx="5172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t="12723" b="26324"/>
          <a:stretch/>
        </p:blipFill>
        <p:spPr bwMode="auto">
          <a:xfrm>
            <a:off x="1907629" y="3124201"/>
            <a:ext cx="22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869160"/>
            <a:ext cx="5334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7116" y="5107285"/>
            <a:ext cx="1028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28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Jangkauan</a:t>
            </a:r>
            <a:r>
              <a:rPr lang="en-US" dirty="0" smtClean="0"/>
              <a:t> </a:t>
            </a:r>
            <a:r>
              <a:rPr lang="en-US" dirty="0" err="1" smtClean="0"/>
              <a:t>Antar</a:t>
            </a:r>
            <a:r>
              <a:rPr lang="en-US" dirty="0" smtClean="0"/>
              <a:t> </a:t>
            </a:r>
            <a:r>
              <a:rPr lang="en-US" dirty="0" err="1" smtClean="0"/>
              <a:t>Kuartil</a:t>
            </a:r>
            <a:endParaRPr lang="id-ID" dirty="0"/>
          </a:p>
        </p:txBody>
      </p:sp>
      <p:sp>
        <p:nvSpPr>
          <p:cNvPr id="3" name="Content Placeholder 2"/>
          <p:cNvSpPr>
            <a:spLocks noGrp="1"/>
          </p:cNvSpPr>
          <p:nvPr>
            <p:ph idx="1"/>
          </p:nvPr>
        </p:nvSpPr>
        <p:spPr/>
        <p:txBody>
          <a:bodyPr>
            <a:normAutofit/>
          </a:bodyPr>
          <a:lstStyle/>
          <a:p>
            <a:pPr algn="just"/>
            <a:r>
              <a:rPr lang="en-US" sz="2000" dirty="0" err="1" smtClean="0"/>
              <a:t>Merupakan</a:t>
            </a:r>
            <a:r>
              <a:rPr lang="en-US" sz="2000" dirty="0" smtClean="0"/>
              <a:t> </a:t>
            </a:r>
            <a:r>
              <a:rPr lang="en-US" sz="2000" dirty="0" err="1" smtClean="0"/>
              <a:t>selisih</a:t>
            </a:r>
            <a:r>
              <a:rPr lang="en-US" sz="2000" dirty="0" smtClean="0"/>
              <a:t> </a:t>
            </a:r>
            <a:r>
              <a:rPr lang="en-US" sz="2000" dirty="0" err="1" smtClean="0"/>
              <a:t>antara</a:t>
            </a:r>
            <a:r>
              <a:rPr lang="en-US" sz="2000" dirty="0" smtClean="0"/>
              <a:t> q1 </a:t>
            </a:r>
            <a:r>
              <a:rPr lang="en-US" sz="2000" dirty="0" err="1" smtClean="0"/>
              <a:t>dan</a:t>
            </a:r>
            <a:r>
              <a:rPr lang="en-US" sz="2000" dirty="0" smtClean="0"/>
              <a:t> q3 yang </a:t>
            </a:r>
            <a:r>
              <a:rPr lang="en-US" sz="2000" dirty="0" err="1" smtClean="0"/>
              <a:t>merupakan</a:t>
            </a:r>
            <a:r>
              <a:rPr lang="en-US" sz="2000" dirty="0" smtClean="0"/>
              <a:t> </a:t>
            </a:r>
            <a:r>
              <a:rPr lang="en-US" sz="2000" dirty="0" err="1" smtClean="0"/>
              <a:t>titik</a:t>
            </a:r>
            <a:r>
              <a:rPr lang="en-US" sz="2000" dirty="0" smtClean="0"/>
              <a:t> </a:t>
            </a:r>
            <a:r>
              <a:rPr lang="en-US" sz="2000" dirty="0" err="1" smtClean="0"/>
              <a:t>tengah</a:t>
            </a:r>
            <a:r>
              <a:rPr lang="en-US" sz="2000" dirty="0" smtClean="0"/>
              <a:t>  </a:t>
            </a:r>
            <a:r>
              <a:rPr lang="en-US" sz="2000" dirty="0" err="1" smtClean="0"/>
              <a:t>dari</a:t>
            </a:r>
            <a:r>
              <a:rPr lang="en-US" sz="2000" dirty="0" smtClean="0"/>
              <a:t> </a:t>
            </a:r>
            <a:r>
              <a:rPr lang="en-US" sz="2000" dirty="0" err="1" smtClean="0"/>
              <a:t>seluruh</a:t>
            </a:r>
            <a:r>
              <a:rPr lang="en-US" sz="2000" dirty="0" smtClean="0"/>
              <a:t> </a:t>
            </a:r>
            <a:r>
              <a:rPr lang="en-US" sz="2000" dirty="0" err="1" smtClean="0"/>
              <a:t>distribusi</a:t>
            </a:r>
            <a:endParaRPr lang="en-US" sz="2000" dirty="0" smtClean="0"/>
          </a:p>
          <a:p>
            <a:pPr algn="just"/>
            <a:endParaRPr lang="en-US" sz="2000" dirty="0"/>
          </a:p>
          <a:p>
            <a:pPr algn="just"/>
            <a:endParaRPr lang="en-US" sz="2000" dirty="0" smtClean="0"/>
          </a:p>
          <a:p>
            <a:pPr algn="just"/>
            <a:r>
              <a:rPr lang="en-US" sz="2000" dirty="0" err="1" smtClean="0"/>
              <a:t>Deviasi</a:t>
            </a:r>
            <a:r>
              <a:rPr lang="en-US" sz="2000" dirty="0" smtClean="0"/>
              <a:t> </a:t>
            </a:r>
            <a:r>
              <a:rPr lang="en-US" sz="2000" dirty="0" err="1" smtClean="0"/>
              <a:t>Kuartil</a:t>
            </a:r>
            <a:endParaRPr lang="en-US" sz="2000" dirty="0" smtClean="0"/>
          </a:p>
          <a:p>
            <a:pPr algn="just"/>
            <a:endParaRPr lang="en-US" sz="2000" dirty="0"/>
          </a:p>
          <a:p>
            <a:pPr marL="0" indent="0" algn="just">
              <a:buNone/>
            </a:pPr>
            <a:endParaRPr lang="en-US" sz="2000" dirty="0" smtClean="0"/>
          </a:p>
          <a:p>
            <a:pPr algn="just"/>
            <a:endParaRPr lang="en-US" sz="2000" dirty="0" smtClean="0"/>
          </a:p>
          <a:p>
            <a:pPr algn="just"/>
            <a:r>
              <a:rPr lang="en-US" sz="2000" dirty="0" smtClean="0"/>
              <a:t>Median</a:t>
            </a:r>
            <a:endParaRPr lang="en-US" sz="2000" dirty="0"/>
          </a:p>
          <a:p>
            <a:pPr algn="just"/>
            <a:endParaRPr lang="en-US" sz="2000" dirty="0" smtClean="0"/>
          </a:p>
          <a:p>
            <a:pPr algn="just"/>
            <a:endParaRPr lang="en-US" sz="2000" dirty="0"/>
          </a:p>
          <a:p>
            <a:pPr algn="just"/>
            <a:endParaRPr lang="en-US" sz="2000" dirty="0" smtClean="0"/>
          </a:p>
          <a:p>
            <a:pPr algn="just"/>
            <a:endParaRPr lang="id-ID"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297766774"/>
              </p:ext>
            </p:extLst>
          </p:nvPr>
        </p:nvGraphicFramePr>
        <p:xfrm>
          <a:off x="3923928" y="3501008"/>
          <a:ext cx="3117850" cy="958850"/>
        </p:xfrm>
        <a:graphic>
          <a:graphicData uri="http://schemas.openxmlformats.org/presentationml/2006/ole">
            <mc:AlternateContent xmlns:mc="http://schemas.openxmlformats.org/markup-compatibility/2006">
              <mc:Choice xmlns:v="urn:schemas-microsoft-com:vml" Requires="v">
                <p:oleObj spid="_x0000_s14350" name="Equation" r:id="rId3" imgW="1473200" imgH="482600" progId="Equation.3">
                  <p:embed/>
                </p:oleObj>
              </mc:Choice>
              <mc:Fallback>
                <p:oleObj name="Equation" r:id="rId3" imgW="14732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501008"/>
                        <a:ext cx="3117850" cy="958850"/>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97326857"/>
              </p:ext>
            </p:extLst>
          </p:nvPr>
        </p:nvGraphicFramePr>
        <p:xfrm>
          <a:off x="3923928" y="4797152"/>
          <a:ext cx="3117850" cy="958850"/>
        </p:xfrm>
        <a:graphic>
          <a:graphicData uri="http://schemas.openxmlformats.org/presentationml/2006/ole">
            <mc:AlternateContent xmlns:mc="http://schemas.openxmlformats.org/markup-compatibility/2006">
              <mc:Choice xmlns:v="urn:schemas-microsoft-com:vml" Requires="v">
                <p:oleObj spid="_x0000_s14351" name="Equation" r:id="rId5" imgW="1473200" imgH="482600" progId="Equation.3">
                  <p:embed/>
                </p:oleObj>
              </mc:Choice>
              <mc:Fallback>
                <p:oleObj name="Equation" r:id="rId5" imgW="14732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797152"/>
                        <a:ext cx="3117850" cy="958850"/>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2974851"/>
            <a:ext cx="42386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779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Persentil</a:t>
            </a:r>
            <a:endParaRPr lang="id-ID"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989" y="2076802"/>
            <a:ext cx="5541331" cy="365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649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Jumlah</a:t>
            </a:r>
            <a:r>
              <a:rPr lang="en-US" dirty="0" smtClean="0"/>
              <a:t> &amp; Interval </a:t>
            </a:r>
            <a:r>
              <a:rPr lang="en-US" dirty="0" err="1" smtClean="0"/>
              <a:t>Kelompok</a:t>
            </a:r>
            <a:endParaRPr lang="id-ID" dirty="0"/>
          </a:p>
        </p:txBody>
      </p:sp>
      <p:sp>
        <p:nvSpPr>
          <p:cNvPr id="3" name="Content Placeholder 2"/>
          <p:cNvSpPr>
            <a:spLocks noGrp="1"/>
          </p:cNvSpPr>
          <p:nvPr>
            <p:ph idx="1"/>
          </p:nvPr>
        </p:nvSpPr>
        <p:spPr>
          <a:xfrm>
            <a:off x="1463040" y="1916832"/>
            <a:ext cx="6196405" cy="3603812"/>
          </a:xfrm>
        </p:spPr>
        <p:txBody>
          <a:bodyPr/>
          <a:lstStyle/>
          <a:p>
            <a:r>
              <a:rPr lang="en-US" dirty="0" err="1" smtClean="0"/>
              <a:t>Menentukan</a:t>
            </a:r>
            <a:r>
              <a:rPr lang="en-US" dirty="0" smtClean="0"/>
              <a:t> </a:t>
            </a:r>
            <a:r>
              <a:rPr lang="en-US" dirty="0" err="1" smtClean="0"/>
              <a:t>banyaknya</a:t>
            </a:r>
            <a:r>
              <a:rPr lang="en-US" dirty="0" smtClean="0"/>
              <a:t> </a:t>
            </a:r>
            <a:r>
              <a:rPr lang="en-US" dirty="0" err="1" smtClean="0"/>
              <a:t>kelompok</a:t>
            </a:r>
            <a:endParaRPr lang="en-US" dirty="0" smtClean="0"/>
          </a:p>
          <a:p>
            <a:endParaRPr lang="en-US" dirty="0"/>
          </a:p>
          <a:p>
            <a:endParaRPr lang="en-US" dirty="0" smtClean="0"/>
          </a:p>
          <a:p>
            <a:endParaRPr lang="en-US" dirty="0"/>
          </a:p>
          <a:p>
            <a:endParaRPr lang="en-US" dirty="0" smtClean="0"/>
          </a:p>
          <a:p>
            <a:r>
              <a:rPr lang="en-US" dirty="0" err="1" smtClean="0"/>
              <a:t>Menentukan</a:t>
            </a:r>
            <a:r>
              <a:rPr lang="en-US" dirty="0" smtClean="0"/>
              <a:t> Interval </a:t>
            </a:r>
            <a:r>
              <a:rPr lang="en-US" dirty="0" err="1" smtClean="0"/>
              <a:t>Kelompok</a:t>
            </a:r>
            <a:endParaRPr lang="en-US" dirty="0" smtClean="0"/>
          </a:p>
          <a:p>
            <a:endParaRPr lang="en-US" dirty="0" smtClean="0"/>
          </a:p>
          <a:p>
            <a:endParaRPr lang="id-ID" dirty="0"/>
          </a:p>
        </p:txBody>
      </p:sp>
      <p:graphicFrame>
        <p:nvGraphicFramePr>
          <p:cNvPr id="4" name="Object 3"/>
          <p:cNvGraphicFramePr>
            <a:graphicFrameLocks noChangeAspect="1"/>
          </p:cNvGraphicFramePr>
          <p:nvPr>
            <p:extLst>
              <p:ext uri="{D42A27DB-BD31-4B8C-83A1-F6EECF244321}">
                <p14:modId xmlns:p14="http://schemas.microsoft.com/office/powerpoint/2010/main" val="4129296526"/>
              </p:ext>
            </p:extLst>
          </p:nvPr>
        </p:nvGraphicFramePr>
        <p:xfrm>
          <a:off x="1619672" y="2420888"/>
          <a:ext cx="2070100" cy="403225"/>
        </p:xfrm>
        <a:graphic>
          <a:graphicData uri="http://schemas.openxmlformats.org/presentationml/2006/ole">
            <mc:AlternateContent xmlns:mc="http://schemas.openxmlformats.org/markup-compatibility/2006">
              <mc:Choice xmlns:v="urn:schemas-microsoft-com:vml" Requires="v">
                <p:oleObj spid="_x0000_s16407" name="Equation" r:id="rId3" imgW="977476" imgH="203112" progId="Equation.3">
                  <p:embed/>
                </p:oleObj>
              </mc:Choice>
              <mc:Fallback>
                <p:oleObj name="Equation" r:id="rId3" imgW="977476"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420888"/>
                        <a:ext cx="2070100" cy="4032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68501"/>
            <a:ext cx="6705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289862919"/>
              </p:ext>
            </p:extLst>
          </p:nvPr>
        </p:nvGraphicFramePr>
        <p:xfrm>
          <a:off x="1619672" y="3529831"/>
          <a:ext cx="3846513" cy="403225"/>
        </p:xfrm>
        <a:graphic>
          <a:graphicData uri="http://schemas.openxmlformats.org/presentationml/2006/ole">
            <mc:AlternateContent xmlns:mc="http://schemas.openxmlformats.org/markup-compatibility/2006">
              <mc:Choice xmlns:v="urn:schemas-microsoft-com:vml" Requires="v">
                <p:oleObj spid="_x0000_s16408" name="Equation" r:id="rId6" imgW="1816100" imgH="203200" progId="Equation.3">
                  <p:embed/>
                </p:oleObj>
              </mc:Choice>
              <mc:Fallback>
                <p:oleObj name="Equation" r:id="rId6" imgW="1816100" imgH="203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3529831"/>
                        <a:ext cx="3846513" cy="4032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41277132"/>
              </p:ext>
            </p:extLst>
          </p:nvPr>
        </p:nvGraphicFramePr>
        <p:xfrm>
          <a:off x="6012160" y="4221088"/>
          <a:ext cx="1155700" cy="360040"/>
        </p:xfrm>
        <a:graphic>
          <a:graphicData uri="http://schemas.openxmlformats.org/presentationml/2006/ole">
            <mc:AlternateContent xmlns:mc="http://schemas.openxmlformats.org/markup-compatibility/2006">
              <mc:Choice xmlns:v="urn:schemas-microsoft-com:vml" Requires="v">
                <p:oleObj spid="_x0000_s16409" name="Equation" r:id="rId8" imgW="545626" imgH="177646" progId="Equation.3">
                  <p:embed/>
                </p:oleObj>
              </mc:Choice>
              <mc:Fallback>
                <p:oleObj name="Equation" r:id="rId8" imgW="545626" imgH="17764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2160" y="4221088"/>
                        <a:ext cx="1155700" cy="360040"/>
                      </a:xfrm>
                      <a:prstGeom prst="rect">
                        <a:avLst/>
                      </a:prstGeom>
                      <a:solidFill>
                        <a:schemeClr val="hlink"/>
                      </a:solidFill>
                      <a:ln w="9525">
                        <a:solidFill>
                          <a:srgbClr val="008000"/>
                        </a:solidFill>
                        <a:miter lim="800000"/>
                        <a:headEnd/>
                        <a:tailEnd/>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14753960"/>
              </p:ext>
            </p:extLst>
          </p:nvPr>
        </p:nvGraphicFramePr>
        <p:xfrm>
          <a:off x="1619672" y="4653136"/>
          <a:ext cx="2609850" cy="1339608"/>
        </p:xfrm>
        <a:graphic>
          <a:graphicData uri="http://schemas.openxmlformats.org/presentationml/2006/ole">
            <mc:AlternateContent xmlns:mc="http://schemas.openxmlformats.org/markup-compatibility/2006">
              <mc:Choice xmlns:v="urn:schemas-microsoft-com:vml" Requires="v">
                <p:oleObj spid="_x0000_s16410" name="Equation" r:id="rId10" imgW="1231560" imgH="660240" progId="Equation.3">
                  <p:embed/>
                </p:oleObj>
              </mc:Choice>
              <mc:Fallback>
                <p:oleObj name="Equation" r:id="rId10" imgW="1231560" imgH="66024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672" y="4653136"/>
                        <a:ext cx="2609850" cy="1339608"/>
                      </a:xfrm>
                      <a:prstGeom prst="rect">
                        <a:avLst/>
                      </a:prstGeom>
                      <a:solidFill>
                        <a:schemeClr val="hlink"/>
                      </a:solidFill>
                      <a:ln w="9525">
                        <a:solidFill>
                          <a:srgbClr val="008000"/>
                        </a:solidFill>
                        <a:miter lim="800000"/>
                        <a:headEnd/>
                        <a:tailEnd/>
                      </a:ln>
                      <a:effectLst/>
                    </p:spPr>
                  </p:pic>
                </p:oleObj>
              </mc:Fallback>
            </mc:AlternateContent>
          </a:graphicData>
        </a:graphic>
      </p:graphicFrame>
      <p:sp>
        <p:nvSpPr>
          <p:cNvPr id="8" name="TextBox 7"/>
          <p:cNvSpPr txBox="1"/>
          <p:nvPr/>
        </p:nvSpPr>
        <p:spPr>
          <a:xfrm>
            <a:off x="4572000" y="4942909"/>
            <a:ext cx="3456384" cy="646331"/>
          </a:xfrm>
          <a:prstGeom prst="rect">
            <a:avLst/>
          </a:prstGeom>
          <a:noFill/>
          <a:ln>
            <a:solidFill>
              <a:schemeClr val="tx1"/>
            </a:solidFill>
          </a:ln>
        </p:spPr>
        <p:txBody>
          <a:bodyPr wrap="square" rtlCol="0">
            <a:spAutoFit/>
          </a:bodyPr>
          <a:lstStyle/>
          <a:p>
            <a:r>
              <a:rPr lang="en-US" b="1" dirty="0" smtClean="0"/>
              <a:t>Data </a:t>
            </a:r>
            <a:r>
              <a:rPr lang="en-US" b="1" dirty="0" err="1" smtClean="0"/>
              <a:t>diatas</a:t>
            </a:r>
            <a:r>
              <a:rPr lang="en-US" b="1" dirty="0" smtClean="0"/>
              <a:t> </a:t>
            </a:r>
            <a:r>
              <a:rPr lang="en-US" b="1" dirty="0" err="1" smtClean="0"/>
              <a:t>memiliki</a:t>
            </a:r>
            <a:r>
              <a:rPr lang="en-US" b="1" dirty="0" smtClean="0"/>
              <a:t> 5 </a:t>
            </a:r>
            <a:r>
              <a:rPr lang="en-US" b="1" dirty="0" err="1" smtClean="0"/>
              <a:t>kelompok</a:t>
            </a:r>
            <a:r>
              <a:rPr lang="en-US" b="1" dirty="0" smtClean="0"/>
              <a:t> </a:t>
            </a:r>
            <a:r>
              <a:rPr lang="en-US" b="1" dirty="0" err="1" smtClean="0"/>
              <a:t>dengan</a:t>
            </a:r>
            <a:r>
              <a:rPr lang="en-US" b="1" dirty="0" smtClean="0"/>
              <a:t> interval 14</a:t>
            </a:r>
            <a:endParaRPr lang="id-ID" b="1" dirty="0"/>
          </a:p>
        </p:txBody>
      </p:sp>
    </p:spTree>
    <p:extLst>
      <p:ext uri="{BB962C8B-B14F-4D97-AF65-F5344CB8AC3E}">
        <p14:creationId xmlns:p14="http://schemas.microsoft.com/office/powerpoint/2010/main" val="1186237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Standar</a:t>
            </a:r>
            <a:r>
              <a:rPr lang="en-US" dirty="0" smtClean="0"/>
              <a:t> </a:t>
            </a:r>
            <a:r>
              <a:rPr lang="en-US" dirty="0" err="1" smtClean="0"/>
              <a:t>Deviasi</a:t>
            </a:r>
            <a:endParaRPr lang="id-ID" dirty="0"/>
          </a:p>
        </p:txBody>
      </p:sp>
      <p:sp>
        <p:nvSpPr>
          <p:cNvPr id="3" name="Content Placeholder 2"/>
          <p:cNvSpPr>
            <a:spLocks noGrp="1"/>
          </p:cNvSpPr>
          <p:nvPr>
            <p:ph idx="1"/>
          </p:nvPr>
        </p:nvSpPr>
        <p:spPr/>
        <p:txBody>
          <a:bodyPr/>
          <a:lstStyle/>
          <a:p>
            <a:r>
              <a:rPr lang="en-US" dirty="0"/>
              <a:t>Data </a:t>
            </a:r>
            <a:r>
              <a:rPr lang="en-US" dirty="0" err="1"/>
              <a:t>tidak</a:t>
            </a:r>
            <a:r>
              <a:rPr lang="en-US" dirty="0"/>
              <a:t> </a:t>
            </a:r>
            <a:r>
              <a:rPr lang="en-US" dirty="0" err="1"/>
              <a:t>dikelompokkan</a:t>
            </a:r>
            <a:endParaRPr lang="en-US" dirty="0"/>
          </a:p>
          <a:p>
            <a:endParaRPr lang="id-ID" dirty="0"/>
          </a:p>
        </p:txBody>
      </p:sp>
      <p:graphicFrame>
        <p:nvGraphicFramePr>
          <p:cNvPr id="4" name="Object 3"/>
          <p:cNvGraphicFramePr>
            <a:graphicFrameLocks noChangeAspect="1"/>
          </p:cNvGraphicFramePr>
          <p:nvPr>
            <p:extLst>
              <p:ext uri="{D42A27DB-BD31-4B8C-83A1-F6EECF244321}">
                <p14:modId xmlns:p14="http://schemas.microsoft.com/office/powerpoint/2010/main" val="3795744662"/>
              </p:ext>
            </p:extLst>
          </p:nvPr>
        </p:nvGraphicFramePr>
        <p:xfrm>
          <a:off x="1857375" y="3420715"/>
          <a:ext cx="3546475" cy="2168525"/>
        </p:xfrm>
        <a:graphic>
          <a:graphicData uri="http://schemas.openxmlformats.org/presentationml/2006/ole">
            <mc:AlternateContent xmlns:mc="http://schemas.openxmlformats.org/markup-compatibility/2006">
              <mc:Choice xmlns:v="urn:schemas-microsoft-com:vml" Requires="v">
                <p:oleObj spid="_x0000_s17415" name="Equation" r:id="rId3" imgW="1637589" imgH="1091726" progId="Equation.3">
                  <p:embed/>
                </p:oleObj>
              </mc:Choice>
              <mc:Fallback>
                <p:oleObj name="Equation" r:id="rId3" imgW="1637589" imgH="109172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420715"/>
                        <a:ext cx="3546475" cy="2168525"/>
                      </a:xfrm>
                      <a:prstGeom prst="rect">
                        <a:avLst/>
                      </a:prstGeom>
                      <a:solidFill>
                        <a:schemeClr val="hlink"/>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2784" y="2791271"/>
            <a:ext cx="6705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41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Jenis-Jenis</a:t>
            </a:r>
            <a:r>
              <a:rPr lang="en-US" dirty="0" smtClean="0"/>
              <a:t> </a:t>
            </a:r>
            <a:r>
              <a:rPr lang="en-US" dirty="0" err="1" smtClean="0"/>
              <a:t>Statistika</a:t>
            </a:r>
            <a:endParaRPr lang="id-ID" dirty="0"/>
          </a:p>
        </p:txBody>
      </p:sp>
      <p:sp>
        <p:nvSpPr>
          <p:cNvPr id="3" name="Content Placeholder 2"/>
          <p:cNvSpPr>
            <a:spLocks noGrp="1"/>
          </p:cNvSpPr>
          <p:nvPr>
            <p:ph idx="1"/>
          </p:nvPr>
        </p:nvSpPr>
        <p:spPr/>
        <p:txBody>
          <a:bodyPr/>
          <a:lstStyle/>
          <a:p>
            <a:pPr algn="just"/>
            <a:r>
              <a:rPr lang="id-ID" b="1" dirty="0" smtClean="0"/>
              <a:t>Statistika </a:t>
            </a:r>
            <a:r>
              <a:rPr lang="id-ID" b="1" dirty="0"/>
              <a:t>deskriptif: </a:t>
            </a:r>
            <a:r>
              <a:rPr lang="id-ID" dirty="0"/>
              <a:t>metode yang berkaitan </a:t>
            </a:r>
            <a:r>
              <a:rPr lang="id-ID" dirty="0" smtClean="0"/>
              <a:t>dengan </a:t>
            </a:r>
            <a:r>
              <a:rPr lang="id-ID" dirty="0"/>
              <a:t>pengumpulan dan penyajian data</a:t>
            </a:r>
            <a:r>
              <a:rPr lang="id-ID" dirty="0" smtClean="0"/>
              <a:t>.</a:t>
            </a:r>
            <a:endParaRPr lang="en-US" dirty="0" smtClean="0"/>
          </a:p>
          <a:p>
            <a:pPr algn="just"/>
            <a:endParaRPr lang="id-ID" dirty="0"/>
          </a:p>
          <a:p>
            <a:pPr algn="just"/>
            <a:r>
              <a:rPr lang="id-ID" b="1" dirty="0" smtClean="0"/>
              <a:t>Statistika </a:t>
            </a:r>
            <a:r>
              <a:rPr lang="id-ID" b="1" dirty="0"/>
              <a:t>inferensi:  </a:t>
            </a:r>
            <a:r>
              <a:rPr lang="id-ID" dirty="0"/>
              <a:t>metode yang berkaitan </a:t>
            </a:r>
            <a:r>
              <a:rPr lang="id-ID" dirty="0" smtClean="0"/>
              <a:t>dengan </a:t>
            </a:r>
            <a:r>
              <a:rPr lang="id-ID" dirty="0"/>
              <a:t>analisis sampel untuk penarikan </a:t>
            </a:r>
            <a:r>
              <a:rPr lang="id-ID" dirty="0" smtClean="0"/>
              <a:t>kesimpulan </a:t>
            </a:r>
            <a:r>
              <a:rPr lang="id-ID" dirty="0"/>
              <a:t>tentang karakteristik populasi.</a:t>
            </a:r>
          </a:p>
        </p:txBody>
      </p:sp>
    </p:spTree>
    <p:extLst>
      <p:ext uri="{BB962C8B-B14F-4D97-AF65-F5344CB8AC3E}">
        <p14:creationId xmlns:p14="http://schemas.microsoft.com/office/powerpoint/2010/main" val="218101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Standar</a:t>
            </a:r>
            <a:r>
              <a:rPr lang="en-US" dirty="0"/>
              <a:t> </a:t>
            </a:r>
            <a:r>
              <a:rPr lang="en-US" dirty="0" err="1"/>
              <a:t>Deviasi</a:t>
            </a:r>
            <a:endParaRPr lang="id-ID" dirty="0"/>
          </a:p>
        </p:txBody>
      </p:sp>
      <p:sp>
        <p:nvSpPr>
          <p:cNvPr id="3" name="Content Placeholder 2"/>
          <p:cNvSpPr>
            <a:spLocks noGrp="1"/>
          </p:cNvSpPr>
          <p:nvPr>
            <p:ph idx="1"/>
          </p:nvPr>
        </p:nvSpPr>
        <p:spPr/>
        <p:txBody>
          <a:bodyPr/>
          <a:lstStyle/>
          <a:p>
            <a:r>
              <a:rPr lang="en-US" sz="1800" dirty="0"/>
              <a:t>Data yang </a:t>
            </a:r>
            <a:r>
              <a:rPr lang="en-US" sz="1800" dirty="0" err="1"/>
              <a:t>dikelompokkan</a:t>
            </a:r>
            <a:endParaRPr lang="id-ID" sz="1800" dirty="0"/>
          </a:p>
          <a:p>
            <a:endParaRPr lang="id-ID"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492896"/>
            <a:ext cx="53244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564117060"/>
              </p:ext>
            </p:extLst>
          </p:nvPr>
        </p:nvGraphicFramePr>
        <p:xfrm>
          <a:off x="1868537" y="4725144"/>
          <a:ext cx="3135511" cy="1363907"/>
        </p:xfrm>
        <a:graphic>
          <a:graphicData uri="http://schemas.openxmlformats.org/presentationml/2006/ole">
            <mc:AlternateContent xmlns:mc="http://schemas.openxmlformats.org/markup-compatibility/2006">
              <mc:Choice xmlns:v="urn:schemas-microsoft-com:vml" Requires="v">
                <p:oleObj spid="_x0000_s18440" name="Equation" r:id="rId4" imgW="1714500" imgH="812800" progId="Equation.3">
                  <p:embed/>
                </p:oleObj>
              </mc:Choice>
              <mc:Fallback>
                <p:oleObj name="Equation" r:id="rId4" imgW="1714500" imgH="812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537" y="4725144"/>
                        <a:ext cx="3135511" cy="1363907"/>
                      </a:xfrm>
                      <a:prstGeom prst="rect">
                        <a:avLst/>
                      </a:prstGeom>
                      <a:solidFill>
                        <a:schemeClr val="hlink"/>
                      </a:solidFill>
                      <a:ln w="9525">
                        <a:solidFill>
                          <a:srgbClr val="008000"/>
                        </a:solidFill>
                        <a:miter lim="800000"/>
                        <a:headEnd/>
                        <a:tailEnd/>
                      </a:ln>
                      <a:effectLst/>
                    </p:spPr>
                  </p:pic>
                </p:oleObj>
              </mc:Fallback>
            </mc:AlternateContent>
          </a:graphicData>
        </a:graphic>
      </p:graphicFrame>
    </p:spTree>
    <p:extLst>
      <p:ext uri="{BB962C8B-B14F-4D97-AF65-F5344CB8AC3E}">
        <p14:creationId xmlns:p14="http://schemas.microsoft.com/office/powerpoint/2010/main" val="1991317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Koefisien</a:t>
            </a:r>
            <a:r>
              <a:rPr lang="en-US" dirty="0" smtClean="0"/>
              <a:t> </a:t>
            </a:r>
            <a:r>
              <a:rPr lang="en-US" dirty="0" err="1" smtClean="0"/>
              <a:t>Variasi</a:t>
            </a:r>
            <a:endParaRPr lang="id-ID" dirty="0"/>
          </a:p>
        </p:txBody>
      </p:sp>
      <p:sp>
        <p:nvSpPr>
          <p:cNvPr id="3" name="Content Placeholder 2"/>
          <p:cNvSpPr>
            <a:spLocks noGrp="1"/>
          </p:cNvSpPr>
          <p:nvPr>
            <p:ph idx="1"/>
          </p:nvPr>
        </p:nvSpPr>
        <p:spPr/>
        <p:txBody>
          <a:bodyPr/>
          <a:lstStyle/>
          <a:p>
            <a:pPr algn="just"/>
            <a:r>
              <a:rPr lang="en-US" dirty="0" err="1" smtClean="0"/>
              <a:t>Untuk</a:t>
            </a:r>
            <a:r>
              <a:rPr lang="en-US" dirty="0" smtClean="0"/>
              <a:t> </a:t>
            </a:r>
            <a:r>
              <a:rPr lang="en-US" dirty="0" err="1" smtClean="0"/>
              <a:t>membandingkan</a:t>
            </a:r>
            <a:r>
              <a:rPr lang="en-US" dirty="0" smtClean="0"/>
              <a:t> 2 </a:t>
            </a:r>
            <a:r>
              <a:rPr lang="en-US" dirty="0" err="1" smtClean="0"/>
              <a:t>kelompok</a:t>
            </a:r>
            <a:r>
              <a:rPr lang="en-US" dirty="0" smtClean="0"/>
              <a:t> </a:t>
            </a:r>
            <a:r>
              <a:rPr lang="en-US" dirty="0" err="1" smtClean="0"/>
              <a:t>dengan</a:t>
            </a:r>
            <a:r>
              <a:rPr lang="en-US" dirty="0" smtClean="0"/>
              <a:t> </a:t>
            </a:r>
            <a:r>
              <a:rPr lang="en-US" dirty="0" err="1" smtClean="0"/>
              <a:t>variabel</a:t>
            </a:r>
            <a:r>
              <a:rPr lang="en-US" dirty="0" smtClean="0"/>
              <a:t> yang </a:t>
            </a:r>
            <a:r>
              <a:rPr lang="en-US" dirty="0" err="1" smtClean="0"/>
              <a:t>sama</a:t>
            </a:r>
            <a:r>
              <a:rPr lang="en-US" dirty="0" smtClean="0"/>
              <a:t> </a:t>
            </a:r>
            <a:r>
              <a:rPr lang="en-US" dirty="0" err="1" smtClean="0"/>
              <a:t>tetapi</a:t>
            </a:r>
            <a:r>
              <a:rPr lang="en-US" dirty="0" smtClean="0"/>
              <a:t> </a:t>
            </a:r>
            <a:r>
              <a:rPr lang="en-US" dirty="0" err="1" smtClean="0"/>
              <a:t>nilai</a:t>
            </a:r>
            <a:r>
              <a:rPr lang="en-US" dirty="0" smtClean="0"/>
              <a:t> yang </a:t>
            </a:r>
            <a:r>
              <a:rPr lang="en-US" dirty="0" err="1" smtClean="0"/>
              <a:t>berbeda</a:t>
            </a:r>
            <a:r>
              <a:rPr lang="en-US" dirty="0" smtClean="0"/>
              <a:t>.</a:t>
            </a:r>
          </a:p>
          <a:p>
            <a:pPr marL="0" indent="0">
              <a:buNone/>
            </a:pPr>
            <a:endParaRPr lang="en-US"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821600516"/>
              </p:ext>
            </p:extLst>
          </p:nvPr>
        </p:nvGraphicFramePr>
        <p:xfrm>
          <a:off x="3045122" y="3789040"/>
          <a:ext cx="2967038" cy="479425"/>
        </p:xfrm>
        <a:graphic>
          <a:graphicData uri="http://schemas.openxmlformats.org/presentationml/2006/ole">
            <mc:AlternateContent xmlns:mc="http://schemas.openxmlformats.org/markup-compatibility/2006">
              <mc:Choice xmlns:v="urn:schemas-microsoft-com:vml" Requires="v">
                <p:oleObj spid="_x0000_s19459" name="Equation" r:id="rId3" imgW="1371600" imgH="241200" progId="Equation.3">
                  <p:embed/>
                </p:oleObj>
              </mc:Choice>
              <mc:Fallback>
                <p:oleObj name="Equation" r:id="rId3" imgW="137160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5122" y="3789040"/>
                        <a:ext cx="2967038" cy="479425"/>
                      </a:xfrm>
                      <a:prstGeom prst="rect">
                        <a:avLst/>
                      </a:prstGeom>
                      <a:solidFill>
                        <a:schemeClr val="hlink"/>
                      </a:solidFill>
                      <a:ln w="9525">
                        <a:solidFill>
                          <a:srgbClr val="008000"/>
                        </a:solidFill>
                        <a:miter lim="800000"/>
                        <a:headEnd/>
                        <a:tailEnd/>
                      </a:ln>
                    </p:spPr>
                  </p:pic>
                </p:oleObj>
              </mc:Fallback>
            </mc:AlternateContent>
          </a:graphicData>
        </a:graphic>
      </p:graphicFrame>
    </p:spTree>
    <p:extLst>
      <p:ext uri="{BB962C8B-B14F-4D97-AF65-F5344CB8AC3E}">
        <p14:creationId xmlns:p14="http://schemas.microsoft.com/office/powerpoint/2010/main" val="2201392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8990" y="1988840"/>
            <a:ext cx="3967226" cy="2646878"/>
          </a:xfrm>
          <a:prstGeom prst="rect">
            <a:avLst/>
          </a:prstGeom>
          <a:noFill/>
        </p:spPr>
        <p:txBody>
          <a:bodyPr wrap="square" lIns="91440" tIns="45720" rIns="91440" bIns="45720">
            <a:spAutoFit/>
          </a:bodyPr>
          <a:lstStyle/>
          <a:p>
            <a:pPr algn="ctr"/>
            <a:r>
              <a:rPr lang="en-US" sz="16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FIN</a:t>
            </a:r>
          </a:p>
        </p:txBody>
      </p:sp>
    </p:spTree>
    <p:extLst>
      <p:ext uri="{BB962C8B-B14F-4D97-AF65-F5344CB8AC3E}">
        <p14:creationId xmlns:p14="http://schemas.microsoft.com/office/powerpoint/2010/main" val="277046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Apakah</a:t>
            </a:r>
            <a:r>
              <a:rPr lang="en-US" dirty="0" smtClean="0"/>
              <a:t> </a:t>
            </a:r>
            <a:r>
              <a:rPr lang="en-US" dirty="0" err="1" smtClean="0"/>
              <a:t>Statistik</a:t>
            </a:r>
            <a:r>
              <a:rPr lang="en-US" dirty="0" smtClean="0"/>
              <a:t> </a:t>
            </a:r>
            <a:r>
              <a:rPr lang="en-US" dirty="0" err="1" smtClean="0"/>
              <a:t>Deskriptif</a:t>
            </a:r>
            <a:r>
              <a:rPr lang="en-US" dirty="0" smtClean="0"/>
              <a:t> </a:t>
            </a:r>
            <a:r>
              <a:rPr lang="en-US" dirty="0" err="1" smtClean="0"/>
              <a:t>Itu</a:t>
            </a:r>
            <a:r>
              <a:rPr lang="en-US" dirty="0" smtClean="0"/>
              <a:t>?</a:t>
            </a:r>
            <a:endParaRPr lang="en-SG" dirty="0"/>
          </a:p>
        </p:txBody>
      </p:sp>
      <p:sp>
        <p:nvSpPr>
          <p:cNvPr id="3" name="Content Placeholder 2"/>
          <p:cNvSpPr>
            <a:spLocks noGrp="1"/>
          </p:cNvSpPr>
          <p:nvPr>
            <p:ph idx="1"/>
          </p:nvPr>
        </p:nvSpPr>
        <p:spPr/>
        <p:txBody>
          <a:bodyPr>
            <a:normAutofit lnSpcReduction="10000"/>
          </a:bodyPr>
          <a:lstStyle/>
          <a:p>
            <a:pPr algn="just"/>
            <a:r>
              <a:rPr lang="id-ID" dirty="0"/>
              <a:t>Statistika deskriptif adalah cabang statistik yang menjabarkan karakteristik suatu gugus data secara kuantitatif. </a:t>
            </a:r>
            <a:endParaRPr lang="en-US" dirty="0" smtClean="0"/>
          </a:p>
          <a:p>
            <a:pPr algn="just"/>
            <a:endParaRPr lang="en-US" dirty="0"/>
          </a:p>
          <a:p>
            <a:pPr algn="just"/>
            <a:r>
              <a:rPr lang="id-ID" dirty="0" smtClean="0"/>
              <a:t>Statistika </a:t>
            </a:r>
            <a:r>
              <a:rPr lang="id-ID" dirty="0"/>
              <a:t>deskriptif dapat dibedakan dari statistik </a:t>
            </a:r>
            <a:r>
              <a:rPr lang="id-ID" dirty="0" smtClean="0"/>
              <a:t>inferensia </a:t>
            </a:r>
            <a:r>
              <a:rPr lang="id-ID" dirty="0"/>
              <a:t>karena statistika deskriptif bertujuan untuk </a:t>
            </a:r>
            <a:r>
              <a:rPr lang="id-ID" b="1" dirty="0"/>
              <a:t>meringkas suatu gugus data</a:t>
            </a:r>
            <a:r>
              <a:rPr lang="id-ID" dirty="0"/>
              <a:t>, </a:t>
            </a:r>
            <a:r>
              <a:rPr lang="id-ID" i="1" dirty="0"/>
              <a:t>bukan untuk menggunakan gugus data untuk mempelajari dan menarik kesimpulan pada populasi yang lebih besar. </a:t>
            </a:r>
          </a:p>
          <a:p>
            <a:pPr algn="just"/>
            <a:endParaRPr lang="en-SG" dirty="0"/>
          </a:p>
        </p:txBody>
      </p:sp>
    </p:spTree>
    <p:extLst>
      <p:ext uri="{BB962C8B-B14F-4D97-AF65-F5344CB8AC3E}">
        <p14:creationId xmlns:p14="http://schemas.microsoft.com/office/powerpoint/2010/main" val="7323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Apakah</a:t>
            </a:r>
            <a:r>
              <a:rPr lang="en-US" dirty="0"/>
              <a:t> </a:t>
            </a:r>
            <a:r>
              <a:rPr lang="en-US" dirty="0" err="1"/>
              <a:t>Statistik</a:t>
            </a:r>
            <a:r>
              <a:rPr lang="en-US" dirty="0"/>
              <a:t> </a:t>
            </a:r>
            <a:r>
              <a:rPr lang="en-US" dirty="0" err="1"/>
              <a:t>Deskriptif</a:t>
            </a:r>
            <a:r>
              <a:rPr lang="en-US" dirty="0"/>
              <a:t> </a:t>
            </a:r>
            <a:r>
              <a:rPr lang="en-US" dirty="0" err="1"/>
              <a:t>Itu</a:t>
            </a:r>
            <a:r>
              <a:rPr lang="en-US" dirty="0"/>
              <a:t>?</a:t>
            </a:r>
            <a:endParaRPr lang="id-ID" dirty="0"/>
          </a:p>
        </p:txBody>
      </p:sp>
      <p:sp>
        <p:nvSpPr>
          <p:cNvPr id="3" name="Content Placeholder 2"/>
          <p:cNvSpPr>
            <a:spLocks noGrp="1"/>
          </p:cNvSpPr>
          <p:nvPr>
            <p:ph idx="1"/>
          </p:nvPr>
        </p:nvSpPr>
        <p:spPr/>
        <p:txBody>
          <a:bodyPr>
            <a:normAutofit fontScale="85000" lnSpcReduction="20000"/>
          </a:bodyPr>
          <a:lstStyle/>
          <a:p>
            <a:pPr algn="just"/>
            <a:r>
              <a:rPr lang="id-ID" dirty="0"/>
              <a:t>Secara </a:t>
            </a:r>
            <a:r>
              <a:rPr lang="id-ID" dirty="0" smtClean="0"/>
              <a:t>umum</a:t>
            </a:r>
            <a:r>
              <a:rPr lang="en-US" dirty="0" smtClean="0"/>
              <a:t>, </a:t>
            </a:r>
            <a:r>
              <a:rPr lang="id-ID" dirty="0" smtClean="0"/>
              <a:t>statistika </a:t>
            </a:r>
            <a:r>
              <a:rPr lang="id-ID" dirty="0"/>
              <a:t>deskriptif tidak mengandung unsur dengan basis teori </a:t>
            </a:r>
            <a:r>
              <a:rPr lang="id-ID" dirty="0" smtClean="0"/>
              <a:t>probabilitas</a:t>
            </a:r>
            <a:r>
              <a:rPr lang="en-US" dirty="0" smtClean="0"/>
              <a:t>.</a:t>
            </a:r>
          </a:p>
          <a:p>
            <a:pPr algn="just"/>
            <a:r>
              <a:rPr lang="id-ID" dirty="0" smtClean="0"/>
              <a:t>Walaupun </a:t>
            </a:r>
            <a:r>
              <a:rPr lang="id-ID" dirty="0"/>
              <a:t>kesimpulan analisa suatu data didapat dengan menggunakan statistika inferensia, biasanya statistika deskriptif juga mempunyai peran. </a:t>
            </a:r>
            <a:endParaRPr lang="en-US" dirty="0" smtClean="0"/>
          </a:p>
          <a:p>
            <a:pPr algn="just"/>
            <a:r>
              <a:rPr lang="id-ID" dirty="0" smtClean="0"/>
              <a:t>Misalnya</a:t>
            </a:r>
            <a:r>
              <a:rPr lang="id-ID" dirty="0"/>
              <a:t>, dalam penelitian penggunaan obat yang melibatkan manusia sebagai subjeknya, pasti akan diberikan tabel mengenai jumlah sampel, jumlah sampel pada bagian populasi (misalnya, pada tiap dosis yang berbeda atau pada tiap jam yang berbeda), and karakteristik demografi atau klinis seperti, rata-rata umur, dan perbandingan jumlah subjek laki-laki dan perempuan.</a:t>
            </a:r>
          </a:p>
          <a:p>
            <a:pPr algn="just"/>
            <a:endParaRPr lang="id-ID" dirty="0"/>
          </a:p>
        </p:txBody>
      </p:sp>
    </p:spTree>
    <p:extLst>
      <p:ext uri="{BB962C8B-B14F-4D97-AF65-F5344CB8AC3E}">
        <p14:creationId xmlns:p14="http://schemas.microsoft.com/office/powerpoint/2010/main" val="13689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Kapan</a:t>
            </a:r>
            <a:r>
              <a:rPr lang="en-US" dirty="0" smtClean="0"/>
              <a:t> </a:t>
            </a:r>
            <a:r>
              <a:rPr lang="en-US" dirty="0" err="1" smtClean="0"/>
              <a:t>Statistik</a:t>
            </a:r>
            <a:r>
              <a:rPr lang="en-US" dirty="0" smtClean="0"/>
              <a:t> </a:t>
            </a:r>
            <a:r>
              <a:rPr lang="en-US" dirty="0" err="1" smtClean="0"/>
              <a:t>Deskiptif</a:t>
            </a:r>
            <a:r>
              <a:rPr lang="en-US" dirty="0" smtClean="0"/>
              <a:t> </a:t>
            </a:r>
            <a:r>
              <a:rPr lang="en-US" dirty="0" err="1" smtClean="0"/>
              <a:t>Diaplikasikan</a:t>
            </a:r>
            <a:r>
              <a:rPr lang="en-US" dirty="0" smtClean="0"/>
              <a:t>?</a:t>
            </a:r>
            <a:endParaRPr lang="en-SG" dirty="0"/>
          </a:p>
        </p:txBody>
      </p:sp>
      <p:sp>
        <p:nvSpPr>
          <p:cNvPr id="3" name="Content Placeholder 2"/>
          <p:cNvSpPr>
            <a:spLocks noGrp="1"/>
          </p:cNvSpPr>
          <p:nvPr>
            <p:ph idx="1"/>
          </p:nvPr>
        </p:nvSpPr>
        <p:spPr/>
        <p:txBody>
          <a:bodyPr/>
          <a:lstStyle/>
          <a:p>
            <a:pPr algn="just"/>
            <a:r>
              <a:rPr lang="en-SG" dirty="0" err="1" smtClean="0"/>
              <a:t>Analisa</a:t>
            </a:r>
            <a:r>
              <a:rPr lang="en-SG" dirty="0" smtClean="0"/>
              <a:t> </a:t>
            </a:r>
            <a:r>
              <a:rPr lang="en-SG" dirty="0" err="1" smtClean="0"/>
              <a:t>Univariate</a:t>
            </a:r>
            <a:endParaRPr lang="en-SG" dirty="0" smtClean="0"/>
          </a:p>
          <a:p>
            <a:pPr lvl="1" algn="just"/>
            <a:r>
              <a:rPr lang="id-ID" dirty="0"/>
              <a:t>Analisa Univariate adalah analisa yang mempelajari kasus-kasus dengan  variabel tunggal dengan memfokuskan pada tiga karakteristik: </a:t>
            </a:r>
            <a:endParaRPr lang="en-US" dirty="0" smtClean="0"/>
          </a:p>
          <a:p>
            <a:pPr lvl="2" algn="just"/>
            <a:r>
              <a:rPr lang="id-ID" dirty="0" smtClean="0"/>
              <a:t>Distribusi</a:t>
            </a:r>
            <a:r>
              <a:rPr lang="id-ID" dirty="0"/>
              <a:t>, </a:t>
            </a:r>
            <a:endParaRPr lang="en-US" dirty="0" smtClean="0"/>
          </a:p>
          <a:p>
            <a:pPr lvl="2" algn="just"/>
            <a:r>
              <a:rPr lang="id-ID" dirty="0" smtClean="0"/>
              <a:t>Tendensi </a:t>
            </a:r>
            <a:r>
              <a:rPr lang="id-ID" dirty="0"/>
              <a:t>Sentral, </a:t>
            </a:r>
            <a:r>
              <a:rPr lang="id-ID" dirty="0" smtClean="0"/>
              <a:t>dan </a:t>
            </a:r>
            <a:endParaRPr lang="en-US" dirty="0" smtClean="0"/>
          </a:p>
          <a:p>
            <a:pPr lvl="2" algn="just"/>
            <a:r>
              <a:rPr lang="id-ID" dirty="0" smtClean="0"/>
              <a:t>Ukuran </a:t>
            </a:r>
            <a:r>
              <a:rPr lang="id-ID" dirty="0"/>
              <a:t>Dispersi.</a:t>
            </a:r>
            <a:endParaRPr lang="en-SG" dirty="0"/>
          </a:p>
        </p:txBody>
      </p:sp>
    </p:spTree>
    <p:extLst>
      <p:ext uri="{BB962C8B-B14F-4D97-AF65-F5344CB8AC3E}">
        <p14:creationId xmlns:p14="http://schemas.microsoft.com/office/powerpoint/2010/main" val="20020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Distribusi</a:t>
            </a:r>
            <a:endParaRPr lang="id-ID" dirty="0"/>
          </a:p>
        </p:txBody>
      </p:sp>
      <p:sp>
        <p:nvSpPr>
          <p:cNvPr id="3" name="Content Placeholder 2"/>
          <p:cNvSpPr>
            <a:spLocks noGrp="1"/>
          </p:cNvSpPr>
          <p:nvPr>
            <p:ph idx="1"/>
          </p:nvPr>
        </p:nvSpPr>
        <p:spPr/>
        <p:txBody>
          <a:bodyPr>
            <a:normAutofit fontScale="92500" lnSpcReduction="10000"/>
          </a:bodyPr>
          <a:lstStyle/>
          <a:p>
            <a:pPr algn="just"/>
            <a:r>
              <a:rPr lang="id-ID" dirty="0"/>
              <a:t>Distibusi adalah ringkasan frekuensi dari data individual atau data berkelompok untuk sebuah variabel. </a:t>
            </a:r>
            <a:endParaRPr lang="en-US" dirty="0" smtClean="0"/>
          </a:p>
          <a:p>
            <a:pPr algn="just"/>
            <a:r>
              <a:rPr lang="id-ID" dirty="0" smtClean="0"/>
              <a:t>Distribusi </a:t>
            </a:r>
            <a:r>
              <a:rPr lang="id-ID" dirty="0"/>
              <a:t>yang paling sederhana adalah dengan menentukan nilai-nilai yang ingin dicari dari variabel yang dipelajari dan jumlah sampel yang memiliki nilai tersebut. </a:t>
            </a:r>
            <a:endParaRPr lang="en-US" dirty="0" smtClean="0"/>
          </a:p>
          <a:p>
            <a:pPr algn="just"/>
            <a:r>
              <a:rPr lang="id-ID" dirty="0" smtClean="0"/>
              <a:t>Misalnya</a:t>
            </a:r>
            <a:r>
              <a:rPr lang="id-ID" dirty="0"/>
              <a:t>, dalam menghitung distribusi jenis kelamin subjek-subjek dalam satu penelitian berarti kita menhitung persentase subjek yang laki-laki dan subjek yang perempuan. </a:t>
            </a:r>
          </a:p>
        </p:txBody>
      </p:sp>
    </p:spTree>
    <p:extLst>
      <p:ext uri="{BB962C8B-B14F-4D97-AF65-F5344CB8AC3E}">
        <p14:creationId xmlns:p14="http://schemas.microsoft.com/office/powerpoint/2010/main" val="296718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Tendensi</a:t>
            </a:r>
            <a:r>
              <a:rPr lang="en-US" dirty="0" smtClean="0"/>
              <a:t> </a:t>
            </a:r>
            <a:r>
              <a:rPr lang="en-US" dirty="0" err="1" smtClean="0"/>
              <a:t>Sentral</a:t>
            </a:r>
            <a:r>
              <a:rPr lang="en-US" dirty="0" smtClean="0"/>
              <a:t> / </a:t>
            </a:r>
            <a:r>
              <a:rPr lang="en-US" dirty="0" err="1" smtClean="0"/>
              <a:t>Ukuran</a:t>
            </a:r>
            <a:r>
              <a:rPr lang="en-US" dirty="0" smtClean="0"/>
              <a:t> </a:t>
            </a:r>
            <a:r>
              <a:rPr lang="en-US" dirty="0" err="1" smtClean="0"/>
              <a:t>Pemusatan</a:t>
            </a:r>
            <a:endParaRPr lang="id-ID" dirty="0"/>
          </a:p>
        </p:txBody>
      </p:sp>
      <p:sp>
        <p:nvSpPr>
          <p:cNvPr id="3" name="Content Placeholder 2"/>
          <p:cNvSpPr>
            <a:spLocks noGrp="1"/>
          </p:cNvSpPr>
          <p:nvPr>
            <p:ph idx="1"/>
          </p:nvPr>
        </p:nvSpPr>
        <p:spPr/>
        <p:txBody>
          <a:bodyPr>
            <a:normAutofit lnSpcReduction="10000"/>
          </a:bodyPr>
          <a:lstStyle/>
          <a:p>
            <a:pPr algn="just"/>
            <a:r>
              <a:rPr lang="id-ID" dirty="0"/>
              <a:t>Tendensi Sentral atau dikenal juga dengan istilah Ukuran Pemusatan adalah penjabaran data yang berulang atau berpusat pada nilai-nilai tertentu secara kuantitatif . </a:t>
            </a:r>
            <a:endParaRPr lang="en-US" dirty="0" smtClean="0"/>
          </a:p>
          <a:p>
            <a:pPr algn="just"/>
            <a:r>
              <a:rPr lang="id-ID" dirty="0" smtClean="0"/>
              <a:t>Tendensi </a:t>
            </a:r>
            <a:r>
              <a:rPr lang="id-ID" dirty="0"/>
              <a:t>sentral adalah cara untuk mencari nilai tengah dari satu gugus data, yang telah diurutkan dari nilai yang terkecil sampai yang terbesar atau sebaliknya, yang terbesar sampai yang terkecil.  </a:t>
            </a:r>
          </a:p>
          <a:p>
            <a:pPr algn="just"/>
            <a:endParaRPr lang="id-ID" dirty="0"/>
          </a:p>
        </p:txBody>
      </p:sp>
    </p:spTree>
    <p:extLst>
      <p:ext uri="{BB962C8B-B14F-4D97-AF65-F5344CB8AC3E}">
        <p14:creationId xmlns:p14="http://schemas.microsoft.com/office/powerpoint/2010/main" val="1171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Tendensi</a:t>
            </a:r>
            <a:r>
              <a:rPr lang="en-US" dirty="0"/>
              <a:t> </a:t>
            </a:r>
            <a:r>
              <a:rPr lang="en-US" dirty="0" err="1"/>
              <a:t>Sentral</a:t>
            </a:r>
            <a:r>
              <a:rPr lang="en-US" dirty="0"/>
              <a:t> / </a:t>
            </a:r>
            <a:r>
              <a:rPr lang="en-US" dirty="0" err="1"/>
              <a:t>Ukuran</a:t>
            </a:r>
            <a:r>
              <a:rPr lang="en-US" dirty="0"/>
              <a:t> </a:t>
            </a:r>
            <a:r>
              <a:rPr lang="en-US" dirty="0" err="1"/>
              <a:t>Pemusatan</a:t>
            </a:r>
            <a:endParaRPr lang="id-ID" dirty="0"/>
          </a:p>
        </p:txBody>
      </p:sp>
      <p:sp>
        <p:nvSpPr>
          <p:cNvPr id="3" name="Content Placeholder 2"/>
          <p:cNvSpPr>
            <a:spLocks noGrp="1"/>
          </p:cNvSpPr>
          <p:nvPr>
            <p:ph idx="1"/>
          </p:nvPr>
        </p:nvSpPr>
        <p:spPr/>
        <p:txBody>
          <a:bodyPr>
            <a:normAutofit fontScale="55000" lnSpcReduction="20000"/>
          </a:bodyPr>
          <a:lstStyle/>
          <a:p>
            <a:pPr lvl="0"/>
            <a:r>
              <a:rPr lang="id-ID" sz="2500" b="1" dirty="0" smtClean="0"/>
              <a:t>Arithmetic </a:t>
            </a:r>
            <a:r>
              <a:rPr lang="id-ID" sz="2500" b="1" dirty="0"/>
              <a:t>mean (rata-rata hitung) </a:t>
            </a:r>
            <a:r>
              <a:rPr lang="id-ID" sz="2500" dirty="0"/>
              <a:t>- jumlah seluruh nilai dibagi jumlah data dalam observasi</a:t>
            </a:r>
            <a:r>
              <a:rPr lang="id-ID" sz="2500" dirty="0" smtClean="0"/>
              <a:t>.</a:t>
            </a:r>
            <a:endParaRPr lang="id-ID" sz="2500" dirty="0"/>
          </a:p>
          <a:p>
            <a:pPr lvl="0"/>
            <a:r>
              <a:rPr lang="id-ID" sz="2500" b="1" dirty="0"/>
              <a:t>Median </a:t>
            </a:r>
            <a:r>
              <a:rPr lang="id-ID" sz="2500" dirty="0"/>
              <a:t>– nilai tengah yang memisahkan data yang tinggi dan yang rendah.</a:t>
            </a:r>
          </a:p>
          <a:p>
            <a:pPr lvl="0"/>
            <a:r>
              <a:rPr lang="id-ID" sz="2500" b="1" dirty="0"/>
              <a:t>Mode </a:t>
            </a:r>
            <a:r>
              <a:rPr lang="id-ID" sz="2500" dirty="0"/>
              <a:t>– nilai yang paling sering muncul dalam observasi</a:t>
            </a:r>
            <a:r>
              <a:rPr lang="id-ID" sz="2500" dirty="0" smtClean="0"/>
              <a:t>.</a:t>
            </a:r>
            <a:endParaRPr lang="id-ID" sz="2500" dirty="0"/>
          </a:p>
          <a:p>
            <a:pPr lvl="0"/>
            <a:r>
              <a:rPr lang="id-ID" sz="2500" b="1" dirty="0"/>
              <a:t>Geometric mean </a:t>
            </a:r>
            <a:r>
              <a:rPr lang="id-ID" sz="2500" dirty="0"/>
              <a:t>- akar pangkat n dari hasil perkalian setiap pengamatan</a:t>
            </a:r>
            <a:r>
              <a:rPr lang="id-ID" sz="2500" dirty="0" smtClean="0"/>
              <a:t>.</a:t>
            </a:r>
            <a:endParaRPr lang="id-ID" sz="2500" dirty="0"/>
          </a:p>
          <a:p>
            <a:pPr lvl="0"/>
            <a:r>
              <a:rPr lang="id-ID" sz="2500" b="1" dirty="0"/>
              <a:t>Harmonic mean </a:t>
            </a:r>
            <a:r>
              <a:rPr lang="id-ID" sz="2500" dirty="0"/>
              <a:t>– rata-rata hitung untuk data yang memiliki rasio yang </a:t>
            </a:r>
            <a:r>
              <a:rPr lang="id-ID" sz="2500" dirty="0" smtClean="0"/>
              <a:t>berbeda.</a:t>
            </a:r>
            <a:endParaRPr lang="id-ID" sz="2500" dirty="0"/>
          </a:p>
          <a:p>
            <a:pPr lvl="0"/>
            <a:r>
              <a:rPr lang="id-ID" sz="2500" b="1" dirty="0"/>
              <a:t>Weighted mean </a:t>
            </a:r>
            <a:r>
              <a:rPr lang="id-ID" sz="2500" dirty="0"/>
              <a:t>– rata-rata hitung yang memberikan bobot tertentu pada data tertentu.  </a:t>
            </a:r>
          </a:p>
          <a:p>
            <a:pPr lvl="0"/>
            <a:r>
              <a:rPr lang="id-ID" sz="2500" b="1" dirty="0"/>
              <a:t>Truncated mean </a:t>
            </a:r>
            <a:r>
              <a:rPr lang="id-ID" sz="2500" dirty="0"/>
              <a:t>– rata-rata hitung  setelah beberapa proporsi data yang paling tinggi dan paling rendah dibuang. </a:t>
            </a:r>
          </a:p>
          <a:p>
            <a:pPr lvl="0"/>
            <a:r>
              <a:rPr lang="id-ID" sz="2500" b="1" dirty="0"/>
              <a:t>Midrange </a:t>
            </a:r>
            <a:r>
              <a:rPr lang="id-ID" sz="2500" dirty="0"/>
              <a:t>– rata-rata hitung dari nilai maksimum dan nilai minimum dari gugus data. </a:t>
            </a:r>
          </a:p>
          <a:p>
            <a:pPr lvl="0"/>
            <a:r>
              <a:rPr lang="id-ID" sz="2500" b="1" dirty="0"/>
              <a:t>Midhinge</a:t>
            </a:r>
            <a:r>
              <a:rPr lang="id-ID" sz="2500" dirty="0"/>
              <a:t> – rata-rata hitung dari dua kuartil..</a:t>
            </a:r>
          </a:p>
          <a:p>
            <a:pPr lvl="0"/>
            <a:r>
              <a:rPr lang="id-ID" sz="2500" b="1" dirty="0"/>
              <a:t>Trimean </a:t>
            </a:r>
            <a:r>
              <a:rPr lang="id-ID" sz="2500" dirty="0"/>
              <a:t>– rata-rata hitung dari median dan dua kuartil.</a:t>
            </a:r>
          </a:p>
          <a:p>
            <a:pPr lvl="0"/>
            <a:r>
              <a:rPr lang="id-ID" sz="2500" b="1" dirty="0" smtClean="0"/>
              <a:t>Winsorized </a:t>
            </a:r>
            <a:r>
              <a:rPr lang="id-ID" sz="2500" b="1" dirty="0"/>
              <a:t>mean </a:t>
            </a:r>
            <a:r>
              <a:rPr lang="id-ID" sz="2500" dirty="0"/>
              <a:t>– rata-rata hitung dimana nilai yang paling extrim diganti oleh nilai yang dekat dengan median.</a:t>
            </a:r>
          </a:p>
          <a:p>
            <a:endParaRPr lang="id-ID" dirty="0"/>
          </a:p>
        </p:txBody>
      </p:sp>
    </p:spTree>
    <p:extLst>
      <p:ext uri="{BB962C8B-B14F-4D97-AF65-F5344CB8AC3E}">
        <p14:creationId xmlns:p14="http://schemas.microsoft.com/office/powerpoint/2010/main" val="1670924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255</TotalTime>
  <Words>831</Words>
  <Application>Microsoft Office PowerPoint</Application>
  <PresentationFormat>On-screen Show (4:3)</PresentationFormat>
  <Paragraphs>124</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Pushpin</vt:lpstr>
      <vt:lpstr>Equation</vt:lpstr>
      <vt:lpstr>Microsoft Equation 3.0</vt:lpstr>
      <vt:lpstr>STATISTIKA DESKRIPTIF</vt:lpstr>
      <vt:lpstr>Statistik dan Statistika</vt:lpstr>
      <vt:lpstr>Jenis-Jenis Statistika</vt:lpstr>
      <vt:lpstr>Apakah Statistik Deskriptif Itu?</vt:lpstr>
      <vt:lpstr>Apakah Statistik Deskriptif Itu?</vt:lpstr>
      <vt:lpstr>Kapan Statistik Deskiptif Diaplikasikan?</vt:lpstr>
      <vt:lpstr>Distribusi</vt:lpstr>
      <vt:lpstr>Tendensi Sentral / Ukuran Pemusatan</vt:lpstr>
      <vt:lpstr>Tendensi Sentral / Ukuran Pemusatan</vt:lpstr>
      <vt:lpstr>Ukuran Dispersi</vt:lpstr>
      <vt:lpstr>Ukuran Dispersi</vt:lpstr>
      <vt:lpstr>Contoh Kasus</vt:lpstr>
      <vt:lpstr>Tendensi Sentral</vt:lpstr>
      <vt:lpstr>Rata-Rata</vt:lpstr>
      <vt:lpstr>Rata-Rata</vt:lpstr>
      <vt:lpstr>Median</vt:lpstr>
      <vt:lpstr>Median</vt:lpstr>
      <vt:lpstr>Median</vt:lpstr>
      <vt:lpstr>Median</vt:lpstr>
      <vt:lpstr>Mode / Modus</vt:lpstr>
      <vt:lpstr>Mode / Modus</vt:lpstr>
      <vt:lpstr>Mode / Modus</vt:lpstr>
      <vt:lpstr>Ukuran Dispersi</vt:lpstr>
      <vt:lpstr>Rentang</vt:lpstr>
      <vt:lpstr>Kuartil</vt:lpstr>
      <vt:lpstr>Jangkauan Antar Kuartil</vt:lpstr>
      <vt:lpstr>Persentil</vt:lpstr>
      <vt:lpstr>Jumlah &amp; Interval Kelompok</vt:lpstr>
      <vt:lpstr>Standar Deviasi</vt:lpstr>
      <vt:lpstr>Standar Deviasi</vt:lpstr>
      <vt:lpstr>Koefisien Variasi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Navphar Donny</dc:creator>
  <cp:lastModifiedBy>Donny Nauphar</cp:lastModifiedBy>
  <cp:revision>19</cp:revision>
  <dcterms:created xsi:type="dcterms:W3CDTF">2011-09-30T01:22:36Z</dcterms:created>
  <dcterms:modified xsi:type="dcterms:W3CDTF">2011-10-04T05:24:04Z</dcterms:modified>
</cp:coreProperties>
</file>