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85" r:id="rId4"/>
    <p:sldId id="281" r:id="rId5"/>
    <p:sldId id="282" r:id="rId6"/>
    <p:sldId id="286" r:id="rId7"/>
    <p:sldId id="284" r:id="rId8"/>
    <p:sldId id="283" r:id="rId9"/>
    <p:sldId id="280" r:id="rId10"/>
    <p:sldId id="279" r:id="rId11"/>
    <p:sldId id="278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006666"/>
    <a:srgbClr val="FF6600"/>
    <a:srgbClr val="009900"/>
    <a:srgbClr val="F4AF83"/>
    <a:srgbClr val="0099FF"/>
    <a:srgbClr val="008080"/>
    <a:srgbClr val="0F9F7D"/>
    <a:srgbClr val="008000"/>
    <a:srgbClr val="373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 of 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214G1A32XX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 SRIJITHA 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224G1A3295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2024 - 2025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Mining Virtual Internship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30333-6268-988A-D03E-098BB3A2845B}"/>
              </a:ext>
            </a:extLst>
          </p:cNvPr>
          <p:cNvSpPr txBox="1">
            <a:spLocks/>
          </p:cNvSpPr>
          <p:nvPr/>
        </p:nvSpPr>
        <p:spPr>
          <a:xfrm>
            <a:off x="199505" y="5497285"/>
            <a:ext cx="11779135" cy="994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Repository </a:t>
            </a:r>
            <a:r>
              <a:rPr lang="en-US" sz="2400" b="1" dirty="0" err="1"/>
              <a:t>Link:https</a:t>
            </a:r>
            <a:r>
              <a:rPr lang="en-US" sz="2400" b="1" dirty="0"/>
              <a:t>://github.com/Sreeja6789/224G1A3295-SUMMER-INTERNSHIP-I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BAEDE-FCD2-94AF-9AF2-3A99591A5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/>
        </p:blipFill>
        <p:spPr>
          <a:xfrm>
            <a:off x="2198915" y="4125685"/>
            <a:ext cx="468086" cy="195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70F4D-121C-AD0E-B441-3D4678B99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/>
        </p:blipFill>
        <p:spPr>
          <a:xfrm>
            <a:off x="2057401" y="2166256"/>
            <a:ext cx="468086" cy="217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E50EC-577C-CC91-939F-2DB8FC40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/>
        </p:blipFill>
        <p:spPr>
          <a:xfrm>
            <a:off x="2302331" y="1654925"/>
            <a:ext cx="468086" cy="195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D5284D-D979-3D75-05AE-5F5B08297D10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ECD94-9EDA-6FF9-73B2-5DA64E7A6DE4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224G1A3295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77710B2-F393-EEEB-A81F-1A4854862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2822" y="1080653"/>
            <a:ext cx="9213943" cy="4695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D00272-4153-B14D-E746-492A905F4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822" y="1180410"/>
            <a:ext cx="9811031" cy="472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0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F75AC-8F26-F942-FD0D-90218ED092F0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1F080-782F-6593-6E3D-58393095340A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224G1A3295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AA172B-35DD-FCF0-3690-314215B8BC88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B3AE0-CF9C-56C8-43EB-BDE35E7163F2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224G1A3295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Real Time Examples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Dashboard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4999B-14BB-C7E7-E780-AA1404B7BFD5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F8E8E-4843-5045-4697-4EF8D57398F4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224G1A3295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1E39CEE-7B70-69C2-0FA2-B685AAB442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6375" y="287792"/>
            <a:ext cx="12192000" cy="611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Gain in-depth knowledge of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Celonis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’ EMS (Execution Management System) and its role in analyzing and optimizing business processes.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Learn how to identify inefficiencies, derive actionable insights, and implement solutions that drive business value.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technical skills in process automation, data integration, and analysis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Celonis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tools.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Choose from specialized tracks (Business, Technical, Automation, or Research) to tailor the program to their career goals.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Upon completion, participants will earn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Celonis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Rising Star badge, demonstrating their expertise and readiness to apply process mining methodologies in real-world scenarios.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D4999B-14BB-C7E7-E780-AA1404B7BFD5}"/>
              </a:ext>
            </a:extLst>
          </p:cNvPr>
          <p:cNvSpPr/>
          <p:nvPr/>
        </p:nvSpPr>
        <p:spPr>
          <a:xfrm>
            <a:off x="3581401" y="25401"/>
            <a:ext cx="5177588" cy="207357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C127E-337C-8E77-03D2-0D95178E1DCD}"/>
              </a:ext>
            </a:extLst>
          </p:cNvPr>
          <p:cNvSpPr txBox="1"/>
          <p:nvPr/>
        </p:nvSpPr>
        <p:spPr>
          <a:xfrm>
            <a:off x="-2" y="663540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224G1A3295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2" y="1079499"/>
            <a:ext cx="11779135" cy="5450839"/>
          </a:xfrm>
        </p:spPr>
        <p:txBody>
          <a:bodyPr>
            <a:noAutofit/>
          </a:bodyPr>
          <a:lstStyle/>
          <a:p>
            <a:pPr marL="0" indent="0">
              <a:lnSpc>
                <a:spcPts val="2880"/>
              </a:lnSpc>
              <a:buNone/>
            </a:pPr>
            <a:r>
              <a:rPr lang="en-US" sz="2400" dirty="0"/>
              <a:t>	As a recent participant and completer of the </a:t>
            </a:r>
            <a:r>
              <a:rPr lang="en-US" sz="2400" dirty="0" err="1"/>
              <a:t>Celonis</a:t>
            </a:r>
            <a:r>
              <a:rPr lang="en-US" sz="2400" dirty="0"/>
              <a:t> Rising Stars Program, I embarked on a transformative learning journey that deepened my understanding of process mining and its impact on business performance. Over the course of the internship, I gained hands-on experience with </a:t>
            </a:r>
            <a:r>
              <a:rPr lang="en-US" sz="2400" dirty="0" err="1"/>
              <a:t>Celonis</a:t>
            </a:r>
            <a:r>
              <a:rPr lang="en-US" sz="2400" dirty="0"/>
              <a:t>’ powerful Execution Management System (EMS), learning how to analyze processes, identify inefficiencies, and propose actionable solutions.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2400" dirty="0"/>
              <a:t>	Through the program’s specialized tracks, I was able to refine my technical and analytical skills, applying them to real-world business challenges. This internship has equipped me with the tools and knowledge to drive business value, streamline operations, and explore innovative approaches to process automation and optimization.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2400" dirty="0"/>
              <a:t>	In this presentation, I will share insights from my internship experience, highlight key takeaways, and showcase the knowledge and skills I've acquired in the realm of process mining and data-driven decision-making.</a:t>
            </a:r>
            <a:endParaRPr lang="en-US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F2B668-FF5C-4EBA-9E75-E6FCD9B936CD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7A3F6-48A9-B768-3BC5-FBF54BF266FD}"/>
              </a:ext>
            </a:extLst>
          </p:cNvPr>
          <p:cNvSpPr txBox="1"/>
          <p:nvPr/>
        </p:nvSpPr>
        <p:spPr>
          <a:xfrm>
            <a:off x="-2" y="6625242"/>
            <a:ext cx="1564107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224G1A3295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85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2" y="1079499"/>
            <a:ext cx="11779135" cy="5450839"/>
          </a:xfrm>
        </p:spPr>
        <p:txBody>
          <a:bodyPr>
            <a:noAutofit/>
          </a:bodyPr>
          <a:lstStyle/>
          <a:p>
            <a:pPr marL="0" indent="0">
              <a:lnSpc>
                <a:spcPts val="2880"/>
              </a:lnSpc>
              <a:buNone/>
            </a:pPr>
            <a:r>
              <a:rPr lang="en-US" sz="2300" dirty="0"/>
              <a:t>In the </a:t>
            </a:r>
            <a:r>
              <a:rPr lang="en-US" sz="2300" dirty="0" err="1"/>
              <a:t>Celonis</a:t>
            </a:r>
            <a:r>
              <a:rPr lang="en-US" sz="2300" dirty="0"/>
              <a:t> Rising Stars Program, I worked with the following key technologies:</a:t>
            </a:r>
          </a:p>
          <a:p>
            <a:pPr>
              <a:lnSpc>
                <a:spcPts val="2880"/>
              </a:lnSpc>
            </a:pPr>
            <a:r>
              <a:rPr lang="en-US" sz="2300" b="1" dirty="0" err="1"/>
              <a:t>Celonis</a:t>
            </a:r>
            <a:r>
              <a:rPr lang="en-US" sz="2300" b="1" dirty="0"/>
              <a:t> EMS: </a:t>
            </a:r>
            <a:r>
              <a:rPr lang="en-US" sz="2300" dirty="0"/>
              <a:t>A platform for visualizing and optimizing business processes using process mining.</a:t>
            </a:r>
          </a:p>
          <a:p>
            <a:pPr>
              <a:lnSpc>
                <a:spcPts val="2880"/>
              </a:lnSpc>
            </a:pPr>
            <a:r>
              <a:rPr lang="en-US" sz="2300" b="1" dirty="0"/>
              <a:t>Process Mining:</a:t>
            </a:r>
            <a:r>
              <a:rPr lang="en-US" sz="2300" dirty="0"/>
              <a:t> Analyzing event logs to identify inefficiencies and improvement opportunities.</a:t>
            </a:r>
          </a:p>
          <a:p>
            <a:pPr>
              <a:lnSpc>
                <a:spcPts val="2880"/>
              </a:lnSpc>
            </a:pPr>
            <a:r>
              <a:rPr lang="en-US" sz="2300" b="1" dirty="0" err="1"/>
              <a:t>Celonis</a:t>
            </a:r>
            <a:r>
              <a:rPr lang="en-US" sz="2300" b="1" dirty="0"/>
              <a:t> Studio: </a:t>
            </a:r>
            <a:r>
              <a:rPr lang="en-US" sz="2300" dirty="0"/>
              <a:t>A tool for building custom dashboards, analyses, and automating workflows.</a:t>
            </a:r>
          </a:p>
          <a:p>
            <a:pPr>
              <a:lnSpc>
                <a:spcPts val="2880"/>
              </a:lnSpc>
            </a:pPr>
            <a:r>
              <a:rPr lang="en-US" sz="2300" b="1" dirty="0"/>
              <a:t>PQL (Process Query Language): </a:t>
            </a:r>
            <a:r>
              <a:rPr lang="en-US" sz="2300" dirty="0"/>
              <a:t>Writing advanced queries to perform in-depth process analysis.</a:t>
            </a:r>
          </a:p>
          <a:p>
            <a:pPr>
              <a:lnSpc>
                <a:spcPts val="2880"/>
              </a:lnSpc>
            </a:pPr>
            <a:r>
              <a:rPr lang="en-US" sz="2300" b="1" dirty="0"/>
              <a:t>Process Automation: </a:t>
            </a:r>
            <a:r>
              <a:rPr lang="en-US" sz="2300" dirty="0"/>
              <a:t>Automating workflows with Action Flows for faster, more efficient operations.</a:t>
            </a:r>
          </a:p>
          <a:p>
            <a:pPr>
              <a:lnSpc>
                <a:spcPts val="2880"/>
              </a:lnSpc>
            </a:pPr>
            <a:r>
              <a:rPr lang="en-US" sz="2300" b="1" dirty="0"/>
              <a:t>Data Integration: </a:t>
            </a:r>
            <a:r>
              <a:rPr lang="en-US" sz="2300" dirty="0"/>
              <a:t>Extracting and transforming data from enterprise systems for real-time analysis.</a:t>
            </a:r>
            <a:endParaRPr lang="en-US" sz="23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866CB2-6466-A269-C106-1F5EC68E46F6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6AB66-BBAB-ED7E-C2F3-7E5156C25A2C}"/>
              </a:ext>
            </a:extLst>
          </p:cNvPr>
          <p:cNvSpPr txBox="1"/>
          <p:nvPr/>
        </p:nvSpPr>
        <p:spPr>
          <a:xfrm>
            <a:off x="-2" y="663032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224G1A3295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52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FDAC72F-52FB-8B0D-FFF9-8E7C1F473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522315"/>
            <a:ext cx="13436600" cy="611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Celonis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Visualizes and analyzes processes.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User-friendly interface, process mapping, root cause analysis.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Open-source application for research and industry.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Plugin-based architecture, customizable algorithms.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ProcessGold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Optimizes processes with advanced analytics.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process modeling, predictive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Simplifies process discovery for non-technical users.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interface, performance metrics.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QPR Process Analyzer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Combines process mining with analytics.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monitoring, in-depth insights.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5E89C1-9280-71FF-34F3-FED006E53325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FDEED1-E455-AD8E-8274-C67760F4701E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224G1A32195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1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3" y="1193800"/>
            <a:ext cx="11261667" cy="53365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Modules Overview –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Data Collection &amp; Preprocessing</a:t>
            </a:r>
            <a:r>
              <a:rPr lang="en-US" sz="2400" dirty="0"/>
              <a:t>: Extracting data from systems, cleaning it, and preparing event logs for analysis.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Process Discovery</a:t>
            </a:r>
            <a:r>
              <a:rPr lang="en-US" sz="2400" dirty="0"/>
              <a:t>: Visualizing real-world processes using models like Petri nets, identifying the actual flow of activities.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Conformance &amp; Performance Analysis</a:t>
            </a:r>
            <a:r>
              <a:rPr lang="en-US" sz="2400" dirty="0"/>
              <a:t>: Comparing processes with expected models, evaluating performance metrics to find inefficiencies and bottlenecks.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Optimization &amp; Predictive Analysis</a:t>
            </a:r>
            <a:r>
              <a:rPr lang="en-US" sz="2400" dirty="0"/>
              <a:t>: Redesigning processes for efficiency and using predictive analytics to forecast issues and adjust proactively.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Visualization &amp; Continuous Monitoring</a:t>
            </a:r>
            <a:r>
              <a:rPr lang="en-US" sz="2400" dirty="0"/>
              <a:t>: Creating visual reports to aid decision-making and continuously monitoring processes to sustain improvements.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E0A36F-A44F-8573-B2AD-4A5204B3D830}"/>
              </a:ext>
            </a:extLst>
          </p:cNvPr>
          <p:cNvSpPr/>
          <p:nvPr/>
        </p:nvSpPr>
        <p:spPr>
          <a:xfrm>
            <a:off x="3572933" y="-16934"/>
            <a:ext cx="5599943" cy="249693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A4A51-7AAC-7FA9-21DD-784A8FDB1BEF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224G1A3295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1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2759"/>
            <a:ext cx="12192000" cy="714892"/>
          </a:xfrm>
        </p:spPr>
        <p:txBody>
          <a:bodyPr/>
          <a:lstStyle/>
          <a:p>
            <a:r>
              <a:rPr lang="en-US" dirty="0"/>
              <a:t>Real-Time Examples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2" y="1079499"/>
            <a:ext cx="11779135" cy="5450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Process mining has a wide range of applications across industries,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Supply Chain Optimization</a:t>
            </a:r>
            <a:r>
              <a:rPr lang="en-US" sz="2400" dirty="0"/>
              <a:t>: Identifying bottlenecks and inefficiencies to streamline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Healthcare</a:t>
            </a:r>
            <a:r>
              <a:rPr lang="en-US" sz="2400" dirty="0"/>
              <a:t>: Improving patient treatment pathways and resource allocation.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Manufacturing</a:t>
            </a:r>
            <a:r>
              <a:rPr lang="en-US" sz="2400" dirty="0"/>
              <a:t>: Monitoring production processes to detect and resolve issues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Financial Transactions</a:t>
            </a:r>
            <a:r>
              <a:rPr lang="en-US" sz="2400" dirty="0"/>
              <a:t>: Detecting fraud by analyzing patterns in transaction logs.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IT Service Management</a:t>
            </a:r>
            <a:r>
              <a:rPr lang="en-US" sz="2400" dirty="0"/>
              <a:t>: Optimizing service request flows and enhancing incident resolution.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Logistics</a:t>
            </a:r>
            <a:r>
              <a:rPr lang="en-US" sz="2400" dirty="0"/>
              <a:t>: Tracking delivery routes and optimizing the supply chain.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Customer Journey Analysis</a:t>
            </a:r>
            <a:r>
              <a:rPr lang="en-US" sz="2400" dirty="0"/>
              <a:t>: Understanding customer behavior to enhance experience and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Energy Management</a:t>
            </a:r>
            <a:r>
              <a:rPr lang="en-US" sz="2400" dirty="0"/>
              <a:t>: Reducing costs by identifying energy inefficiencies.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39EF0B-8B0A-0863-F2D5-E094C6531889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7CA2B-6717-88E0-7A35-77E391E8F8A3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224G1A3295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9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457200" indent="-457200">
              <a:lnSpc>
                <a:spcPts val="2880"/>
              </a:lnSpc>
            </a:pPr>
            <a:r>
              <a:rPr lang="en-US" sz="2400" b="1" dirty="0"/>
              <a:t>Mastered Process Mining Fundamentals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1600" dirty="0"/>
              <a:t>	</a:t>
            </a:r>
            <a:r>
              <a:rPr lang="en-US" sz="1800" dirty="0"/>
              <a:t>Developed a solid understanding of core process mining concepts and methodologies.</a:t>
            </a:r>
            <a:endParaRPr lang="en-US" b="1" dirty="0"/>
          </a:p>
          <a:p>
            <a:pPr marL="457200" indent="-457200">
              <a:lnSpc>
                <a:spcPts val="2880"/>
              </a:lnSpc>
            </a:pPr>
            <a:r>
              <a:rPr lang="en-US" sz="2400" b="1" dirty="0"/>
              <a:t>Specialized in Technical Skills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1600" dirty="0"/>
              <a:t>	</a:t>
            </a:r>
            <a:r>
              <a:rPr lang="en-US" sz="1800" dirty="0"/>
              <a:t>Gained in-depth knowledge of technical aspects, including data integration and algorithm implementation.</a:t>
            </a:r>
            <a:endParaRPr lang="en-US" b="1" dirty="0"/>
          </a:p>
          <a:p>
            <a:pPr marL="457200" indent="-457200">
              <a:lnSpc>
                <a:spcPts val="2880"/>
              </a:lnSpc>
            </a:pPr>
            <a:r>
              <a:rPr lang="en-US" sz="2400" b="1" dirty="0"/>
              <a:t>Acquired Practical Experience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1600" dirty="0"/>
              <a:t>	Engaged in hands-on work with advanced process mining tools for effective data analysis and visualization.</a:t>
            </a:r>
            <a:endParaRPr lang="en-US" sz="2400" b="1" dirty="0"/>
          </a:p>
          <a:p>
            <a:pPr marL="457200" indent="-457200">
              <a:lnSpc>
                <a:spcPts val="2880"/>
              </a:lnSpc>
            </a:pPr>
            <a:r>
              <a:rPr lang="en-US" sz="2400" b="1" dirty="0"/>
              <a:t>Implemented Automation Techniques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1600" dirty="0"/>
              <a:t>	Learned to automate processes and optimize workflows using process mining insights.</a:t>
            </a:r>
          </a:p>
          <a:p>
            <a:pPr marL="457200" indent="-457200">
              <a:lnSpc>
                <a:spcPts val="2880"/>
              </a:lnSpc>
            </a:pPr>
            <a:r>
              <a:rPr lang="en-US" sz="2400" b="1" dirty="0"/>
              <a:t>Earned the Rising Star Badge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1600" dirty="0"/>
              <a:t>	Successfully completed the program and received the Rising Star Badge, enhancing my qualifications in the job market.</a:t>
            </a:r>
            <a:endParaRPr lang="en-US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1AB3B8-F375-5E52-BA63-8C811CE49717}"/>
              </a:ext>
            </a:extLst>
          </p:cNvPr>
          <p:cNvSpPr/>
          <p:nvPr/>
        </p:nvSpPr>
        <p:spPr>
          <a:xfrm>
            <a:off x="3572933" y="9625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06419-743F-EC35-8DF6-7944FE096B47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224G1A3295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517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</TotalTime>
  <Words>929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Contents</vt:lpstr>
      <vt:lpstr>Course Objective</vt:lpstr>
      <vt:lpstr>Introduction</vt:lpstr>
      <vt:lpstr>Technology</vt:lpstr>
      <vt:lpstr>Applications</vt:lpstr>
      <vt:lpstr>Modules</vt:lpstr>
      <vt:lpstr>Real-Time Examples</vt:lpstr>
      <vt:lpstr>Learning Outcomes</vt:lpstr>
      <vt:lpstr>Git Hub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Sree Srijitha</cp:lastModifiedBy>
  <cp:revision>125</cp:revision>
  <dcterms:created xsi:type="dcterms:W3CDTF">2019-06-11T05:35:51Z</dcterms:created>
  <dcterms:modified xsi:type="dcterms:W3CDTF">2024-10-29T18:55:36Z</dcterms:modified>
</cp:coreProperties>
</file>