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71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1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4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8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A002-A8BC-4175-9189-C44DA5E3C8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7419AD-67E8-457A-9CF4-E8D1CDD4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5AFE-8A01-4184-9954-29C1686906D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66874" y="161925"/>
            <a:ext cx="8772525" cy="61023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King County House Prices </a:t>
            </a:r>
            <a:br>
              <a:rPr lang="en-US" sz="5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Prediction Model</a:t>
            </a: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dirty="0"/>
              <a:t>Instructor-  Ebrahim </a:t>
            </a:r>
            <a:r>
              <a:rPr lang="en-US" sz="2800" b="1" dirty="0" err="1"/>
              <a:t>Nasrabadi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Submitted by- Sayali Walke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470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63497-3E6F-4B5F-9352-B58AB186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180972"/>
            <a:ext cx="5100638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75971-1574-44F0-9D75-01747ECF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180972"/>
            <a:ext cx="6543675" cy="2686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D0B8E-94A1-4C46-BD03-80900B8DC3A5}"/>
              </a:ext>
            </a:extLst>
          </p:cNvPr>
          <p:cNvSpPr/>
          <p:nvPr/>
        </p:nvSpPr>
        <p:spPr>
          <a:xfrm>
            <a:off x="261938" y="3093240"/>
            <a:ext cx="2266950" cy="566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Bathrooms= 0.552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680C8-8F34-4DC4-9CE3-52814FBD21CD}"/>
              </a:ext>
            </a:extLst>
          </p:cNvPr>
          <p:cNvSpPr/>
          <p:nvPr/>
        </p:nvSpPr>
        <p:spPr>
          <a:xfrm>
            <a:off x="3095626" y="3095623"/>
            <a:ext cx="2266950" cy="533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Lat=0.495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CEC5D-39DC-4AC6-B76F-15D4E004E00B}"/>
              </a:ext>
            </a:extLst>
          </p:cNvPr>
          <p:cNvSpPr/>
          <p:nvPr/>
        </p:nvSpPr>
        <p:spPr>
          <a:xfrm>
            <a:off x="6029325" y="3033710"/>
            <a:ext cx="2457450" cy="533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Is_renovated</a:t>
            </a:r>
            <a:r>
              <a:rPr lang="en-US" dirty="0">
                <a:solidFill>
                  <a:schemeClr val="accent2"/>
                </a:solidFill>
              </a:rPr>
              <a:t>=0.125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4D0F8-281B-426F-917E-6DF714837513}"/>
              </a:ext>
            </a:extLst>
          </p:cNvPr>
          <p:cNvSpPr/>
          <p:nvPr/>
        </p:nvSpPr>
        <p:spPr>
          <a:xfrm>
            <a:off x="9334500" y="3047996"/>
            <a:ext cx="2266950" cy="533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House_age</a:t>
            </a:r>
            <a:r>
              <a:rPr lang="en-US" dirty="0">
                <a:solidFill>
                  <a:schemeClr val="accent2"/>
                </a:solidFill>
              </a:rPr>
              <a:t>=-0.03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C920C9-7846-4A77-9AA9-11DB34257F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488" y="3640930"/>
            <a:ext cx="11720512" cy="26860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pair plot it is clear that as correlation coefficient decreases, the dependency of price on that feature also decreases.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shows the interpretation of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Correlation Coefficients.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this I have selected different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features for my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05628-D3DE-4815-BC63-03676CB3F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44" y="4129088"/>
            <a:ext cx="5164931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DD2-2B7B-4425-A0D4-2D146EE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52400"/>
            <a:ext cx="10915650" cy="57785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019A-E1B7-40DB-ABC5-B456F395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942976"/>
            <a:ext cx="11353800" cy="576262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works by recursively removing attributes and building a model on those attributes that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remain. It uses accuracy metric to rank the feature according to their importance.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Feature elimination: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works by feeding all the possible features to the model at first. We check the performance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the model and then iteratively remove the worst performing features one by one till the overall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performance of the model comes in acceptable range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metric used here to evaluate feature performance is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above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0.05 then we remove the feature, else we keep it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/>
              <a:t>Using these different techniques the various feature subsets were found and later used in   </a:t>
            </a:r>
          </a:p>
          <a:p>
            <a:pPr marL="0" indent="0">
              <a:buNone/>
            </a:pPr>
            <a:r>
              <a:rPr lang="en-US" sz="2000" b="1" dirty="0"/>
              <a:t>    model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2548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264-A941-468B-9A34-7C35A3CC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114300"/>
            <a:ext cx="10553700" cy="80962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FF14-7B4E-43DA-89C4-1AAF2780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52450"/>
            <a:ext cx="11239500" cy="6305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Simple Linear regression: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whose correlation coefficient with price is more than 0.5.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assumptions of linear regression is that the independent variables need to be uncorrelated with each other so, I discarded those features which were highly correlated to each other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squared for this model was low because number of features were less.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Linear regression: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whose correlation coefficient with price is more than 0.2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13 features found, selected best possible 11 features using Recursive elimination technique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squared for this model showed much improvement compared to previous model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Ridge regression: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ridge regression, the cost function is altered by adding a penalty equivalent to square of the magnitude of the coefficients.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was implemented by using same set of features in previous model and R squared value increased slightly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BC69-5096-4DB9-A6CB-680606831B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3375" y="66675"/>
            <a:ext cx="11858625" cy="679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Polynomial regression: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equation represents how polynomial regression model calculates response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was built using the same feature subset in previous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gives highest R squared value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77% and least RMSLE.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Ridge regression with more features: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all the features in datasets including the computed columns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Backward elimination technique created the feature subset of 84 features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gave R squared value i.e. 81% with alpha value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 have not selected this model because it has more features.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Lasso regression with more 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Lasso model instead of taking the square of the coefficients, magnitudes are taken into account. This regularization leads to zero coefficients which reduces overfitting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with 84 features and alpha value 0.01 gave R squared value 74.7%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C4E7C-D5A4-4709-8D5B-E726BE74D384}"/>
              </a:ext>
            </a:extLst>
          </p:cNvPr>
          <p:cNvSpPr txBox="1">
            <a:spLocks/>
          </p:cNvSpPr>
          <p:nvPr/>
        </p:nvSpPr>
        <p:spPr>
          <a:xfrm>
            <a:off x="-1584294" y="-5908146"/>
            <a:ext cx="13442919" cy="1183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Simple Linear regression: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Complex Linear regression:</a:t>
            </a:r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Ridge regression:  </a:t>
            </a:r>
            <a:r>
              <a:rPr lang="en-US" sz="1800"/>
              <a:t>In ridge regression, the cost function is altered by adding a penalty equivalent to square of the magnitude of the coefficients.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2" descr="https://cdn-images-1.medium.com/max/1320/1*rL76rQ1hhrvPjAQFwvpN4w.png">
            <a:extLst>
              <a:ext uri="{FF2B5EF4-FFF2-40B4-BE49-F238E27FC236}">
                <a16:creationId xmlns:a16="http://schemas.microsoft.com/office/drawing/2014/main" id="{17F97465-CE18-4FDE-AF77-64D31CF7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94" y="933450"/>
            <a:ext cx="4331891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61D9-6C81-440E-90CD-68A05663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05160" cy="600075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024FCD-D423-42B6-83F2-3A9845F7C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687705"/>
            <a:ext cx="11064240" cy="6065520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D0EB485-95FE-4E15-B99C-7C8C2A09D40C}"/>
              </a:ext>
            </a:extLst>
          </p:cNvPr>
          <p:cNvSpPr/>
          <p:nvPr/>
        </p:nvSpPr>
        <p:spPr>
          <a:xfrm>
            <a:off x="0" y="3848100"/>
            <a:ext cx="91821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D58-0C53-4333-A568-C1EB43CF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9F32-0E21-4F35-AF05-27F82A24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techniques can be used for data cleaning, 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process can be done more precisely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method can be used to decide feature importance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different machine learning algorithms like Random Forest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made more precise by using techniques Gradient boosting,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performance using different accuracy metrics</a:t>
            </a:r>
          </a:p>
        </p:txBody>
      </p:sp>
    </p:spTree>
    <p:extLst>
      <p:ext uri="{BB962C8B-B14F-4D97-AF65-F5344CB8AC3E}">
        <p14:creationId xmlns:p14="http://schemas.microsoft.com/office/powerpoint/2010/main" val="39351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7B0A-E1AD-4223-B788-C70F6C0F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AD36-BCC1-4EE1-9718-4B0B878D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57325"/>
            <a:ext cx="10601325" cy="47196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high cardinality columns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useful columns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analyzing and processing large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and interpreted some good visualizations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different techniques of feature selection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various machine learning algorithm and evaluated their performances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927D-2D16-4616-885E-D62F4F24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2D90-B101-415E-9AF9-B86039DA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37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8C25-D1E6-419E-BFDB-7CE6D9C6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D4A6C-6367-4CCA-BFCC-5A0D2C5C4E06}"/>
              </a:ext>
            </a:extLst>
          </p:cNvPr>
          <p:cNvSpPr/>
          <p:nvPr/>
        </p:nvSpPr>
        <p:spPr>
          <a:xfrm>
            <a:off x="923925" y="714375"/>
            <a:ext cx="1086802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house sale prices for King County including homes sold between May 2014 and May 2015.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the sales price for each house based on the given features.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Data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Data Visualization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Data 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Feature Selection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 Model 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Future Improvements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7]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12492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AA4AAB-8362-471C-901E-B64F4B997E84}"/>
              </a:ext>
            </a:extLst>
          </p:cNvPr>
          <p:cNvSpPr/>
          <p:nvPr/>
        </p:nvSpPr>
        <p:spPr>
          <a:xfrm>
            <a:off x="180976" y="0"/>
            <a:ext cx="33813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i="0" dirty="0">
                <a:solidFill>
                  <a:srgbClr val="474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</a:t>
            </a:r>
          </a:p>
          <a:p>
            <a:pPr fontAlgn="base"/>
            <a:endParaRPr lang="en-US" sz="2800" b="1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i="0" dirty="0">
                <a:solidFill>
                  <a:srgbClr val="474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18 </a:t>
            </a:r>
          </a:p>
          <a:p>
            <a:pPr fontAlgn="base"/>
            <a:r>
              <a:rPr lang="en-US" sz="2400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0" dirty="0">
                <a:solidFill>
                  <a:srgbClr val="474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eatures.</a:t>
            </a:r>
          </a:p>
          <a:p>
            <a:pPr fontAlgn="base"/>
            <a:endParaRPr lang="en-US" sz="2400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0" dirty="0">
                <a:solidFill>
                  <a:srgbClr val="474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to denote the house</a:t>
            </a:r>
          </a:p>
          <a:p>
            <a:pPr fontAlgn="base"/>
            <a:endParaRPr lang="en-US" sz="2400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i="0" dirty="0">
                <a:solidFill>
                  <a:srgbClr val="474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on which the house was sold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53C138-FF58-4BEC-AAE2-1C2101C37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26034"/>
              </p:ext>
            </p:extLst>
          </p:nvPr>
        </p:nvGraphicFramePr>
        <p:xfrm>
          <a:off x="3562351" y="114324"/>
          <a:ext cx="8448674" cy="6837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438">
                  <a:extLst>
                    <a:ext uri="{9D8B030D-6E8A-4147-A177-3AD203B41FA5}">
                      <a16:colId xmlns:a16="http://schemas.microsoft.com/office/drawing/2014/main" val="3259271502"/>
                    </a:ext>
                  </a:extLst>
                </a:gridCol>
                <a:gridCol w="6975236">
                  <a:extLst>
                    <a:ext uri="{9D8B030D-6E8A-4147-A177-3AD203B41FA5}">
                      <a16:colId xmlns:a16="http://schemas.microsoft.com/office/drawing/2014/main" val="3053030353"/>
                    </a:ext>
                  </a:extLst>
                </a:gridCol>
              </a:tblGrid>
              <a:tr h="287613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26171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 notation for a house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40125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Date house was sold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76472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Price is prediction target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86972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bedrooms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Number of Bedrooms/House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51352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bathrooms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Number of bathrooms/House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515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sqft_living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square footage of the home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08321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sqft_lot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square footage of the lot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48661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floors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Total floors (levels) in house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73984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waterfront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House which has a view to a waterfront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78029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Has been viewed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87313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How good the condition is ( Overall )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15220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overall grade given to the housing unit, based on King County grading system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7270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sqft_above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square footage of house apart from basement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93293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sqft_basement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square footage of the basement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3064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yr_built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Built Year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90800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yr_renovated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when house was renovated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603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88915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41427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56704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sqft_living15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 room area in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336"/>
                  </a:ext>
                </a:extLst>
              </a:tr>
              <a:tr h="287613">
                <a:tc>
                  <a:txBody>
                    <a:bodyPr/>
                    <a:lstStyle/>
                    <a:p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sqft_lot15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lotSize</a:t>
                      </a:r>
                      <a:r>
                        <a:rPr lang="en-US" sz="14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area in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3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422C-9355-4CC5-9E02-3F9F384D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81"/>
            <a:ext cx="10515600" cy="10871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C244-C698-4638-9030-49628EAD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723900"/>
            <a:ext cx="11447780" cy="6002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checkpoints: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values- checked for missing values in dataset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values- checked for unique values of house id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Statistical Analysis: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of house sold in King County is $538926.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few houses which have some features and price appear far from others like 33 bedrooms or price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$7700000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always be some outliers as some luxury house prices in this dataset. I have addressed this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problem in next step to reduce the effect of outliers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has maximum value of 12050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3 standard deviations above mean.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no. of 3 bedrooms and 2 bathrooms per house were sold in King County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area of house is 2071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one house having 12050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Area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houses built from year 1900 to 2015</a:t>
            </a:r>
          </a:p>
        </p:txBody>
      </p:sp>
    </p:spTree>
    <p:extLst>
      <p:ext uri="{BB962C8B-B14F-4D97-AF65-F5344CB8AC3E}">
        <p14:creationId xmlns:p14="http://schemas.microsoft.com/office/powerpoint/2010/main" val="869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E82-EF78-4997-85EE-2857457B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"/>
            <a:ext cx="10791825" cy="571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08E45-6F88-4BF1-BAFB-D27082B3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485775"/>
            <a:ext cx="11236959" cy="40386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137471-5043-4DF9-90E6-C030F2BF4F8B}"/>
              </a:ext>
            </a:extLst>
          </p:cNvPr>
          <p:cNvSpPr/>
          <p:nvPr/>
        </p:nvSpPr>
        <p:spPr>
          <a:xfrm>
            <a:off x="561975" y="4601726"/>
            <a:ext cx="11755120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Observations: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houses in the dataset have 3 bedrooms  and have only 1 floor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houses have  more than average condition(3)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of the houses overall grade is 7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histograms of Price is right-skewed.</a:t>
            </a:r>
          </a:p>
        </p:txBody>
      </p:sp>
    </p:spTree>
    <p:extLst>
      <p:ext uri="{BB962C8B-B14F-4D97-AF65-F5344CB8AC3E}">
        <p14:creationId xmlns:p14="http://schemas.microsoft.com/office/powerpoint/2010/main" val="16091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7237-22EC-4169-9B2A-409D4A9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0"/>
            <a:ext cx="10515600" cy="863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F355-1BDC-4C01-A8E0-FB5E5870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1" y="711200"/>
            <a:ext cx="11265534" cy="614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visualization in previous slide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histogram of price of the houses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was right-skewed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data is skewed, then the mean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may not provide a good estimate for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center of the data and represent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most of the data fall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house varies from 75K to 7.7M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normalizing price variable I made value of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numeric column common scale,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without distorting differences in the ranges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of values.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996B-7AC4-4E1E-BB86-58F18345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84567"/>
            <a:ext cx="5577840" cy="45323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BCE4E7-6C05-4769-81FA-8F9DAE2ED95E}"/>
              </a:ext>
            </a:extLst>
          </p:cNvPr>
          <p:cNvSpPr/>
          <p:nvPr/>
        </p:nvSpPr>
        <p:spPr>
          <a:xfrm>
            <a:off x="8067040" y="5790247"/>
            <a:ext cx="3398519" cy="467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transformed Histogram </a:t>
            </a:r>
            <a:r>
              <a:rPr lang="en-US" dirty="0">
                <a:solidFill>
                  <a:schemeClr val="tx1"/>
                </a:solidFill>
              </a:rPr>
              <a:t>of price</a:t>
            </a:r>
          </a:p>
        </p:txBody>
      </p:sp>
    </p:spTree>
    <p:extLst>
      <p:ext uri="{BB962C8B-B14F-4D97-AF65-F5344CB8AC3E}">
        <p14:creationId xmlns:p14="http://schemas.microsoft.com/office/powerpoint/2010/main" val="26010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DB6A95-98CE-4AD4-A395-609F43B0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-1143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</a:t>
            </a:r>
            <a:r>
              <a:rPr lang="en-US" sz="3100" dirty="0"/>
              <a:t>Box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81D04-10ED-45D5-8CB5-A76D61AB10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3825" y="473075"/>
            <a:ext cx="4924425" cy="346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2883E-4CDF-43CD-922F-133C8E9C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571499"/>
            <a:ext cx="5086350" cy="3267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F2FEF7-12F3-462A-A69D-E7243483177D}"/>
              </a:ext>
            </a:extLst>
          </p:cNvPr>
          <p:cNvSpPr/>
          <p:nvPr/>
        </p:nvSpPr>
        <p:spPr>
          <a:xfrm>
            <a:off x="264160" y="3502026"/>
            <a:ext cx="116636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statistical analysis I found that the features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bedrooms, bathrooms have maximum value above two standard deviations that means, these features have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box plots we can say the outliers for price variable correspond to outliers in these features and outliers in these features corresponds to outliers in grade,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after considering these dependencies I have decided to keep these outliers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4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562A9-1953-4A78-AAAF-BE4FAD31E6C4}"/>
              </a:ext>
            </a:extLst>
          </p:cNvPr>
          <p:cNvSpPr/>
          <p:nvPr/>
        </p:nvSpPr>
        <p:spPr>
          <a:xfrm>
            <a:off x="600075" y="752476"/>
            <a:ext cx="10944225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Columns: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traversing through dataset I found that some of the columns are not much significant. So, In order to provide us with better understanding of the data, I computed new columns.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of house =  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year_sold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(extracted from date column) –  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yr_built</a:t>
            </a: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Is_renovated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 or 1) =  0  if 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yr_renovated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present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1  if 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yr_renovated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present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high cardinality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High-cardinality refers to columns with values that are very uncommon or 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dataset feature zip code with many distinct value could be very predictive as it could be telling prices of house according to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encoded zip code into dummy numerical value and later investigated its relationship with price.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1B90F-F64E-4A69-86B9-2366FF84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19075"/>
            <a:ext cx="10753725" cy="7905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249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013A-7454-40F0-8897-DE9ACEAF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"/>
            <a:ext cx="10934700" cy="68103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0487-9A6B-4F5E-B804-42B7640C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581025"/>
            <a:ext cx="11488420" cy="618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 using correlation: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refers to some statistical relationships involving dependencies between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better understanding of relationships between features, I have used heatmap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as we are more interested in finding out relationship between features and response,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 have calculated correlation coefficients of all the features with respect to price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pair plots of grade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 to price. The price of houses is more if the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is more. The correlation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&gt;0.5 and visualization makes it clear that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houses is highly dependent on grade and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3E587-CC34-459F-A843-DBE449CA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0" y="2799397"/>
            <a:ext cx="5695950" cy="3168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546538-7E40-428C-8FFC-91DA957B29DC}"/>
              </a:ext>
            </a:extLst>
          </p:cNvPr>
          <p:cNvSpPr/>
          <p:nvPr/>
        </p:nvSpPr>
        <p:spPr>
          <a:xfrm>
            <a:off x="6790055" y="5967412"/>
            <a:ext cx="1952625" cy="508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Grade= 0.705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16702-A4F4-4B10-9A21-BFB759F4B6D2}"/>
              </a:ext>
            </a:extLst>
          </p:cNvPr>
          <p:cNvSpPr/>
          <p:nvPr/>
        </p:nvSpPr>
        <p:spPr>
          <a:xfrm>
            <a:off x="9321165" y="6022657"/>
            <a:ext cx="2057400" cy="5086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Sqft_living</a:t>
            </a:r>
            <a:r>
              <a:rPr lang="en-US" dirty="0">
                <a:solidFill>
                  <a:schemeClr val="tx1"/>
                </a:solidFill>
              </a:rPr>
              <a:t>= 0.698</a:t>
            </a:r>
          </a:p>
        </p:txBody>
      </p:sp>
    </p:spTree>
    <p:extLst>
      <p:ext uri="{BB962C8B-B14F-4D97-AF65-F5344CB8AC3E}">
        <p14:creationId xmlns:p14="http://schemas.microsoft.com/office/powerpoint/2010/main" val="1094440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1517</TotalTime>
  <Words>1359</Words>
  <Application>Microsoft Office PowerPoint</Application>
  <PresentationFormat>Widescreen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        King County House Prices  Prediction Model     Instructor-  Ebrahim Nasrabadi  Submitted by- Sayali Walke </vt:lpstr>
      <vt:lpstr>SUMMARY</vt:lpstr>
      <vt:lpstr>PowerPoint Presentation</vt:lpstr>
      <vt:lpstr>Data Analysis and Data Cleaning</vt:lpstr>
      <vt:lpstr>Data Visualization</vt:lpstr>
      <vt:lpstr>Data Preprocessing</vt:lpstr>
      <vt:lpstr>                              Box plots</vt:lpstr>
      <vt:lpstr>Data Preprocessing</vt:lpstr>
      <vt:lpstr>Feature Selection</vt:lpstr>
      <vt:lpstr>PowerPoint Presentation</vt:lpstr>
      <vt:lpstr>Feature Selection </vt:lpstr>
      <vt:lpstr>Model Implementation</vt:lpstr>
      <vt:lpstr>PowerPoint Presentation</vt:lpstr>
      <vt:lpstr>Summary of models</vt:lpstr>
      <vt:lpstr>Future Improvements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King County House Prices  Prediction Model  Instructor-  </dc:title>
  <dc:creator>Sayali Shankarrao Walke</dc:creator>
  <cp:lastModifiedBy>Sayali Shankarrao Walke</cp:lastModifiedBy>
  <cp:revision>68</cp:revision>
  <dcterms:created xsi:type="dcterms:W3CDTF">2019-02-28T22:27:34Z</dcterms:created>
  <dcterms:modified xsi:type="dcterms:W3CDTF">2019-03-02T17:25:25Z</dcterms:modified>
</cp:coreProperties>
</file>