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7" r:id="rId1"/>
  </p:sldMasterIdLst>
  <p:sldIdLst>
    <p:sldId id="256" r:id="rId2"/>
    <p:sldId id="257" r:id="rId3"/>
    <p:sldId id="258" r:id="rId4"/>
    <p:sldId id="259" r:id="rId5"/>
    <p:sldId id="260" r:id="rId6"/>
    <p:sldId id="261" r:id="rId7"/>
    <p:sldId id="266" r:id="rId8"/>
    <p:sldId id="273" r:id="rId9"/>
    <p:sldId id="262" r:id="rId10"/>
    <p:sldId id="263" r:id="rId11"/>
    <p:sldId id="275" r:id="rId12"/>
    <p:sldId id="265" r:id="rId13"/>
    <p:sldId id="269" r:id="rId14"/>
    <p:sldId id="274"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F1B4-8588-4D04-B0ED-30AFABF9D8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6648E3-A306-4425-9EB8-B203398DA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7CA90-5DDB-41F4-88A3-790CC39D61D8}"/>
              </a:ext>
            </a:extLst>
          </p:cNvPr>
          <p:cNvSpPr>
            <a:spLocks noGrp="1"/>
          </p:cNvSpPr>
          <p:nvPr>
            <p:ph type="dt" sz="half" idx="10"/>
          </p:nvPr>
        </p:nvSpPr>
        <p:spPr/>
        <p:txBody>
          <a:bodyPr/>
          <a:lstStyle/>
          <a:p>
            <a:fld id="{DCA7A002-A8BC-4175-9189-C44DA5E3C8EC}" type="datetimeFigureOut">
              <a:rPr lang="en-US" smtClean="0"/>
              <a:t>4/26/2019</a:t>
            </a:fld>
            <a:endParaRPr lang="en-US"/>
          </a:p>
        </p:txBody>
      </p:sp>
      <p:sp>
        <p:nvSpPr>
          <p:cNvPr id="5" name="Footer Placeholder 4">
            <a:extLst>
              <a:ext uri="{FF2B5EF4-FFF2-40B4-BE49-F238E27FC236}">
                <a16:creationId xmlns:a16="http://schemas.microsoft.com/office/drawing/2014/main" id="{34069BF5-E2AF-40DE-B49D-4334115D5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49632-77BF-4E78-9120-0E5BB0B64C11}"/>
              </a:ext>
            </a:extLst>
          </p:cNvPr>
          <p:cNvSpPr>
            <a:spLocks noGrp="1"/>
          </p:cNvSpPr>
          <p:nvPr>
            <p:ph type="sldNum" sz="quarter" idx="12"/>
          </p:nvPr>
        </p:nvSpPr>
        <p:spPr/>
        <p:txBody>
          <a:bodyPr/>
          <a:lstStyle/>
          <a:p>
            <a:fld id="{B07419AD-67E8-457A-9CF4-E8D1CDD46D29}" type="slidenum">
              <a:rPr lang="en-US" smtClean="0"/>
              <a:t>‹#›</a:t>
            </a:fld>
            <a:endParaRPr lang="en-US"/>
          </a:p>
        </p:txBody>
      </p:sp>
    </p:spTree>
    <p:extLst>
      <p:ext uri="{BB962C8B-B14F-4D97-AF65-F5344CB8AC3E}">
        <p14:creationId xmlns:p14="http://schemas.microsoft.com/office/powerpoint/2010/main" val="360497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BF3A-8B94-4EA5-ACC4-38F40C4999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289E5C-F60B-460E-B88D-4F944017D1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476C0-A956-4E7E-BEE3-FEA7EFD10266}"/>
              </a:ext>
            </a:extLst>
          </p:cNvPr>
          <p:cNvSpPr>
            <a:spLocks noGrp="1"/>
          </p:cNvSpPr>
          <p:nvPr>
            <p:ph type="dt" sz="half" idx="10"/>
          </p:nvPr>
        </p:nvSpPr>
        <p:spPr/>
        <p:txBody>
          <a:bodyPr/>
          <a:lstStyle/>
          <a:p>
            <a:fld id="{DCA7A002-A8BC-4175-9189-C44DA5E3C8EC}" type="datetimeFigureOut">
              <a:rPr lang="en-US" smtClean="0"/>
              <a:t>4/26/2019</a:t>
            </a:fld>
            <a:endParaRPr lang="en-US"/>
          </a:p>
        </p:txBody>
      </p:sp>
      <p:sp>
        <p:nvSpPr>
          <p:cNvPr id="5" name="Footer Placeholder 4">
            <a:extLst>
              <a:ext uri="{FF2B5EF4-FFF2-40B4-BE49-F238E27FC236}">
                <a16:creationId xmlns:a16="http://schemas.microsoft.com/office/drawing/2014/main" id="{51B43A9B-9539-4215-BC84-858DF9E63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58485-B957-42BE-B433-6A761D1C06CF}"/>
              </a:ext>
            </a:extLst>
          </p:cNvPr>
          <p:cNvSpPr>
            <a:spLocks noGrp="1"/>
          </p:cNvSpPr>
          <p:nvPr>
            <p:ph type="sldNum" sz="quarter" idx="12"/>
          </p:nvPr>
        </p:nvSpPr>
        <p:spPr/>
        <p:txBody>
          <a:bodyPr/>
          <a:lstStyle/>
          <a:p>
            <a:fld id="{B07419AD-67E8-457A-9CF4-E8D1CDD46D29}" type="slidenum">
              <a:rPr lang="en-US" smtClean="0"/>
              <a:t>‹#›</a:t>
            </a:fld>
            <a:endParaRPr lang="en-US"/>
          </a:p>
        </p:txBody>
      </p:sp>
    </p:spTree>
    <p:extLst>
      <p:ext uri="{BB962C8B-B14F-4D97-AF65-F5344CB8AC3E}">
        <p14:creationId xmlns:p14="http://schemas.microsoft.com/office/powerpoint/2010/main" val="276061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34195-2321-450C-AD6D-2306C9EF40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0A12D0-F00E-421A-AC94-EEF595C989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B8339-9989-4DBD-A867-74D89B7DDC08}"/>
              </a:ext>
            </a:extLst>
          </p:cNvPr>
          <p:cNvSpPr>
            <a:spLocks noGrp="1"/>
          </p:cNvSpPr>
          <p:nvPr>
            <p:ph type="dt" sz="half" idx="10"/>
          </p:nvPr>
        </p:nvSpPr>
        <p:spPr/>
        <p:txBody>
          <a:bodyPr/>
          <a:lstStyle/>
          <a:p>
            <a:fld id="{DCA7A002-A8BC-4175-9189-C44DA5E3C8EC}" type="datetimeFigureOut">
              <a:rPr lang="en-US" smtClean="0"/>
              <a:t>4/26/2019</a:t>
            </a:fld>
            <a:endParaRPr lang="en-US"/>
          </a:p>
        </p:txBody>
      </p:sp>
      <p:sp>
        <p:nvSpPr>
          <p:cNvPr id="5" name="Footer Placeholder 4">
            <a:extLst>
              <a:ext uri="{FF2B5EF4-FFF2-40B4-BE49-F238E27FC236}">
                <a16:creationId xmlns:a16="http://schemas.microsoft.com/office/drawing/2014/main" id="{28C6FBD0-179E-4466-960D-03F9E757D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02724-6B4D-46A0-9CF6-8FAA8575EA0F}"/>
              </a:ext>
            </a:extLst>
          </p:cNvPr>
          <p:cNvSpPr>
            <a:spLocks noGrp="1"/>
          </p:cNvSpPr>
          <p:nvPr>
            <p:ph type="sldNum" sz="quarter" idx="12"/>
          </p:nvPr>
        </p:nvSpPr>
        <p:spPr/>
        <p:txBody>
          <a:bodyPr/>
          <a:lstStyle/>
          <a:p>
            <a:fld id="{B07419AD-67E8-457A-9CF4-E8D1CDD46D29}" type="slidenum">
              <a:rPr lang="en-US" smtClean="0"/>
              <a:t>‹#›</a:t>
            </a:fld>
            <a:endParaRPr lang="en-US"/>
          </a:p>
        </p:txBody>
      </p:sp>
    </p:spTree>
    <p:extLst>
      <p:ext uri="{BB962C8B-B14F-4D97-AF65-F5344CB8AC3E}">
        <p14:creationId xmlns:p14="http://schemas.microsoft.com/office/powerpoint/2010/main" val="10755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62CE-7175-4027-A753-247E32497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E87D44-9D56-4153-AB29-D3F022F429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3DFBB-BD2F-4819-BD74-52A923F877D9}"/>
              </a:ext>
            </a:extLst>
          </p:cNvPr>
          <p:cNvSpPr>
            <a:spLocks noGrp="1"/>
          </p:cNvSpPr>
          <p:nvPr>
            <p:ph type="dt" sz="half" idx="10"/>
          </p:nvPr>
        </p:nvSpPr>
        <p:spPr/>
        <p:txBody>
          <a:bodyPr/>
          <a:lstStyle/>
          <a:p>
            <a:fld id="{DCA7A002-A8BC-4175-9189-C44DA5E3C8EC}" type="datetimeFigureOut">
              <a:rPr lang="en-US" smtClean="0"/>
              <a:t>4/26/2019</a:t>
            </a:fld>
            <a:endParaRPr lang="en-US"/>
          </a:p>
        </p:txBody>
      </p:sp>
      <p:sp>
        <p:nvSpPr>
          <p:cNvPr id="5" name="Footer Placeholder 4">
            <a:extLst>
              <a:ext uri="{FF2B5EF4-FFF2-40B4-BE49-F238E27FC236}">
                <a16:creationId xmlns:a16="http://schemas.microsoft.com/office/drawing/2014/main" id="{A441EA39-F9FD-4D88-9A90-5C721271C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F52D5-F26E-435D-B5E1-753012F9BE84}"/>
              </a:ext>
            </a:extLst>
          </p:cNvPr>
          <p:cNvSpPr>
            <a:spLocks noGrp="1"/>
          </p:cNvSpPr>
          <p:nvPr>
            <p:ph type="sldNum" sz="quarter" idx="12"/>
          </p:nvPr>
        </p:nvSpPr>
        <p:spPr/>
        <p:txBody>
          <a:bodyPr/>
          <a:lstStyle/>
          <a:p>
            <a:fld id="{B07419AD-67E8-457A-9CF4-E8D1CDD46D29}" type="slidenum">
              <a:rPr lang="en-US" smtClean="0"/>
              <a:t>‹#›</a:t>
            </a:fld>
            <a:endParaRPr lang="en-US"/>
          </a:p>
        </p:txBody>
      </p:sp>
    </p:spTree>
    <p:extLst>
      <p:ext uri="{BB962C8B-B14F-4D97-AF65-F5344CB8AC3E}">
        <p14:creationId xmlns:p14="http://schemas.microsoft.com/office/powerpoint/2010/main" val="288801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4C43-A7BB-4C03-897B-76102A648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C1750-8ABD-4027-9E4C-CCEC8741CE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7E8712-A6CB-485F-B41D-C7E32F1DB784}"/>
              </a:ext>
            </a:extLst>
          </p:cNvPr>
          <p:cNvSpPr>
            <a:spLocks noGrp="1"/>
          </p:cNvSpPr>
          <p:nvPr>
            <p:ph type="dt" sz="half" idx="10"/>
          </p:nvPr>
        </p:nvSpPr>
        <p:spPr/>
        <p:txBody>
          <a:bodyPr/>
          <a:lstStyle/>
          <a:p>
            <a:fld id="{DCA7A002-A8BC-4175-9189-C44DA5E3C8EC}" type="datetimeFigureOut">
              <a:rPr lang="en-US" smtClean="0"/>
              <a:t>4/26/2019</a:t>
            </a:fld>
            <a:endParaRPr lang="en-US"/>
          </a:p>
        </p:txBody>
      </p:sp>
      <p:sp>
        <p:nvSpPr>
          <p:cNvPr id="5" name="Footer Placeholder 4">
            <a:extLst>
              <a:ext uri="{FF2B5EF4-FFF2-40B4-BE49-F238E27FC236}">
                <a16:creationId xmlns:a16="http://schemas.microsoft.com/office/drawing/2014/main" id="{D811C47C-19BB-41BA-968D-B4B2011F6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B46FC-526C-4F5E-A2A3-CDF7FBF550AC}"/>
              </a:ext>
            </a:extLst>
          </p:cNvPr>
          <p:cNvSpPr>
            <a:spLocks noGrp="1"/>
          </p:cNvSpPr>
          <p:nvPr>
            <p:ph type="sldNum" sz="quarter" idx="12"/>
          </p:nvPr>
        </p:nvSpPr>
        <p:spPr/>
        <p:txBody>
          <a:bodyPr/>
          <a:lstStyle/>
          <a:p>
            <a:fld id="{B07419AD-67E8-457A-9CF4-E8D1CDD46D29}" type="slidenum">
              <a:rPr lang="en-US" smtClean="0"/>
              <a:t>‹#›</a:t>
            </a:fld>
            <a:endParaRPr lang="en-US"/>
          </a:p>
        </p:txBody>
      </p:sp>
    </p:spTree>
    <p:extLst>
      <p:ext uri="{BB962C8B-B14F-4D97-AF65-F5344CB8AC3E}">
        <p14:creationId xmlns:p14="http://schemas.microsoft.com/office/powerpoint/2010/main" val="302842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377D-7384-4C75-BBD5-F79A3E8FA7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A2858F-C0DE-4C1D-A9D6-8260981557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D48C28-8222-4417-830A-3EA6275CAB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6CDCB6-3DFF-4512-9771-69BCBA70344E}"/>
              </a:ext>
            </a:extLst>
          </p:cNvPr>
          <p:cNvSpPr>
            <a:spLocks noGrp="1"/>
          </p:cNvSpPr>
          <p:nvPr>
            <p:ph type="dt" sz="half" idx="10"/>
          </p:nvPr>
        </p:nvSpPr>
        <p:spPr/>
        <p:txBody>
          <a:bodyPr/>
          <a:lstStyle/>
          <a:p>
            <a:fld id="{DCA7A002-A8BC-4175-9189-C44DA5E3C8EC}" type="datetimeFigureOut">
              <a:rPr lang="en-US" smtClean="0"/>
              <a:t>4/26/2019</a:t>
            </a:fld>
            <a:endParaRPr lang="en-US"/>
          </a:p>
        </p:txBody>
      </p:sp>
      <p:sp>
        <p:nvSpPr>
          <p:cNvPr id="6" name="Footer Placeholder 5">
            <a:extLst>
              <a:ext uri="{FF2B5EF4-FFF2-40B4-BE49-F238E27FC236}">
                <a16:creationId xmlns:a16="http://schemas.microsoft.com/office/drawing/2014/main" id="{974E8F7B-5691-48BC-B820-5A60ACD84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AC4CB-E6C8-473A-9D73-1D623512B372}"/>
              </a:ext>
            </a:extLst>
          </p:cNvPr>
          <p:cNvSpPr>
            <a:spLocks noGrp="1"/>
          </p:cNvSpPr>
          <p:nvPr>
            <p:ph type="sldNum" sz="quarter" idx="12"/>
          </p:nvPr>
        </p:nvSpPr>
        <p:spPr/>
        <p:txBody>
          <a:bodyPr/>
          <a:lstStyle/>
          <a:p>
            <a:fld id="{B07419AD-67E8-457A-9CF4-E8D1CDD46D29}" type="slidenum">
              <a:rPr lang="en-US" smtClean="0"/>
              <a:t>‹#›</a:t>
            </a:fld>
            <a:endParaRPr lang="en-US"/>
          </a:p>
        </p:txBody>
      </p:sp>
    </p:spTree>
    <p:extLst>
      <p:ext uri="{BB962C8B-B14F-4D97-AF65-F5344CB8AC3E}">
        <p14:creationId xmlns:p14="http://schemas.microsoft.com/office/powerpoint/2010/main" val="51302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B193-68F8-4BC1-A305-792E4349C7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0A08B7-84CF-47D0-BDCE-4DE3883AB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C221A7-71D8-4EF4-92E8-4A0033596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6EC4EB-D023-489C-AAA8-F3DA05EFCC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FE0C4-4FA1-4289-B01A-A63252BAB5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819354-C924-4749-8E72-54590048D3B3}"/>
              </a:ext>
            </a:extLst>
          </p:cNvPr>
          <p:cNvSpPr>
            <a:spLocks noGrp="1"/>
          </p:cNvSpPr>
          <p:nvPr>
            <p:ph type="dt" sz="half" idx="10"/>
          </p:nvPr>
        </p:nvSpPr>
        <p:spPr/>
        <p:txBody>
          <a:bodyPr/>
          <a:lstStyle/>
          <a:p>
            <a:fld id="{DCA7A002-A8BC-4175-9189-C44DA5E3C8EC}" type="datetimeFigureOut">
              <a:rPr lang="en-US" smtClean="0"/>
              <a:t>4/26/2019</a:t>
            </a:fld>
            <a:endParaRPr lang="en-US"/>
          </a:p>
        </p:txBody>
      </p:sp>
      <p:sp>
        <p:nvSpPr>
          <p:cNvPr id="8" name="Footer Placeholder 7">
            <a:extLst>
              <a:ext uri="{FF2B5EF4-FFF2-40B4-BE49-F238E27FC236}">
                <a16:creationId xmlns:a16="http://schemas.microsoft.com/office/drawing/2014/main" id="{19A498F1-FE3C-4A7F-BD32-E4826C6173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63E5F-7EAB-46E6-9B47-C62F13041ACF}"/>
              </a:ext>
            </a:extLst>
          </p:cNvPr>
          <p:cNvSpPr>
            <a:spLocks noGrp="1"/>
          </p:cNvSpPr>
          <p:nvPr>
            <p:ph type="sldNum" sz="quarter" idx="12"/>
          </p:nvPr>
        </p:nvSpPr>
        <p:spPr/>
        <p:txBody>
          <a:bodyPr/>
          <a:lstStyle/>
          <a:p>
            <a:fld id="{B07419AD-67E8-457A-9CF4-E8D1CDD46D29}" type="slidenum">
              <a:rPr lang="en-US" smtClean="0"/>
              <a:t>‹#›</a:t>
            </a:fld>
            <a:endParaRPr lang="en-US"/>
          </a:p>
        </p:txBody>
      </p:sp>
    </p:spTree>
    <p:extLst>
      <p:ext uri="{BB962C8B-B14F-4D97-AF65-F5344CB8AC3E}">
        <p14:creationId xmlns:p14="http://schemas.microsoft.com/office/powerpoint/2010/main" val="184982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2493-60D5-4D44-A245-CBDDFDD49D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F83611-4595-499B-B48C-91D104B3DF9B}"/>
              </a:ext>
            </a:extLst>
          </p:cNvPr>
          <p:cNvSpPr>
            <a:spLocks noGrp="1"/>
          </p:cNvSpPr>
          <p:nvPr>
            <p:ph type="dt" sz="half" idx="10"/>
          </p:nvPr>
        </p:nvSpPr>
        <p:spPr/>
        <p:txBody>
          <a:bodyPr/>
          <a:lstStyle/>
          <a:p>
            <a:fld id="{DCA7A002-A8BC-4175-9189-C44DA5E3C8EC}" type="datetimeFigureOut">
              <a:rPr lang="en-US" smtClean="0"/>
              <a:t>4/26/2019</a:t>
            </a:fld>
            <a:endParaRPr lang="en-US"/>
          </a:p>
        </p:txBody>
      </p:sp>
      <p:sp>
        <p:nvSpPr>
          <p:cNvPr id="4" name="Footer Placeholder 3">
            <a:extLst>
              <a:ext uri="{FF2B5EF4-FFF2-40B4-BE49-F238E27FC236}">
                <a16:creationId xmlns:a16="http://schemas.microsoft.com/office/drawing/2014/main" id="{5FF53638-9DEE-4195-9EE4-E5F6BEC1EA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AC2564-98D5-4869-9F71-5631237DFE5B}"/>
              </a:ext>
            </a:extLst>
          </p:cNvPr>
          <p:cNvSpPr>
            <a:spLocks noGrp="1"/>
          </p:cNvSpPr>
          <p:nvPr>
            <p:ph type="sldNum" sz="quarter" idx="12"/>
          </p:nvPr>
        </p:nvSpPr>
        <p:spPr/>
        <p:txBody>
          <a:bodyPr/>
          <a:lstStyle/>
          <a:p>
            <a:fld id="{B07419AD-67E8-457A-9CF4-E8D1CDD46D29}" type="slidenum">
              <a:rPr lang="en-US" smtClean="0"/>
              <a:t>‹#›</a:t>
            </a:fld>
            <a:endParaRPr lang="en-US"/>
          </a:p>
        </p:txBody>
      </p:sp>
    </p:spTree>
    <p:extLst>
      <p:ext uri="{BB962C8B-B14F-4D97-AF65-F5344CB8AC3E}">
        <p14:creationId xmlns:p14="http://schemas.microsoft.com/office/powerpoint/2010/main" val="325587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4EC815-2882-439E-8FCE-1BFD33018AC5}"/>
              </a:ext>
            </a:extLst>
          </p:cNvPr>
          <p:cNvSpPr>
            <a:spLocks noGrp="1"/>
          </p:cNvSpPr>
          <p:nvPr>
            <p:ph type="dt" sz="half" idx="10"/>
          </p:nvPr>
        </p:nvSpPr>
        <p:spPr/>
        <p:txBody>
          <a:bodyPr/>
          <a:lstStyle/>
          <a:p>
            <a:fld id="{DCA7A002-A8BC-4175-9189-C44DA5E3C8EC}" type="datetimeFigureOut">
              <a:rPr lang="en-US" smtClean="0"/>
              <a:t>4/26/2019</a:t>
            </a:fld>
            <a:endParaRPr lang="en-US"/>
          </a:p>
        </p:txBody>
      </p:sp>
      <p:sp>
        <p:nvSpPr>
          <p:cNvPr id="3" name="Footer Placeholder 2">
            <a:extLst>
              <a:ext uri="{FF2B5EF4-FFF2-40B4-BE49-F238E27FC236}">
                <a16:creationId xmlns:a16="http://schemas.microsoft.com/office/drawing/2014/main" id="{4AAF0E21-8D2C-4D59-A175-7A527A459E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6E421D-6419-4245-A4BF-A16DAA5BCBE9}"/>
              </a:ext>
            </a:extLst>
          </p:cNvPr>
          <p:cNvSpPr>
            <a:spLocks noGrp="1"/>
          </p:cNvSpPr>
          <p:nvPr>
            <p:ph type="sldNum" sz="quarter" idx="12"/>
          </p:nvPr>
        </p:nvSpPr>
        <p:spPr/>
        <p:txBody>
          <a:bodyPr/>
          <a:lstStyle/>
          <a:p>
            <a:fld id="{B07419AD-67E8-457A-9CF4-E8D1CDD46D29}" type="slidenum">
              <a:rPr lang="en-US" smtClean="0"/>
              <a:t>‹#›</a:t>
            </a:fld>
            <a:endParaRPr lang="en-US"/>
          </a:p>
        </p:txBody>
      </p:sp>
    </p:spTree>
    <p:extLst>
      <p:ext uri="{BB962C8B-B14F-4D97-AF65-F5344CB8AC3E}">
        <p14:creationId xmlns:p14="http://schemas.microsoft.com/office/powerpoint/2010/main" val="4295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7EBE-DB06-42B6-BB99-DDD7F2738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60B444-5465-42A4-9DB3-6F6B4EBF1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377FE2-7FB3-45DE-A87B-C3315F2CA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6A911-A3EF-4765-A5E9-F3CDFF0790FC}"/>
              </a:ext>
            </a:extLst>
          </p:cNvPr>
          <p:cNvSpPr>
            <a:spLocks noGrp="1"/>
          </p:cNvSpPr>
          <p:nvPr>
            <p:ph type="dt" sz="half" idx="10"/>
          </p:nvPr>
        </p:nvSpPr>
        <p:spPr/>
        <p:txBody>
          <a:bodyPr/>
          <a:lstStyle/>
          <a:p>
            <a:fld id="{DCA7A002-A8BC-4175-9189-C44DA5E3C8EC}" type="datetimeFigureOut">
              <a:rPr lang="en-US" smtClean="0"/>
              <a:t>4/26/2019</a:t>
            </a:fld>
            <a:endParaRPr lang="en-US"/>
          </a:p>
        </p:txBody>
      </p:sp>
      <p:sp>
        <p:nvSpPr>
          <p:cNvPr id="6" name="Footer Placeholder 5">
            <a:extLst>
              <a:ext uri="{FF2B5EF4-FFF2-40B4-BE49-F238E27FC236}">
                <a16:creationId xmlns:a16="http://schemas.microsoft.com/office/drawing/2014/main" id="{58D6DF82-9C33-4562-B440-6FC3343E3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F1D8F-E709-40E3-97BC-4A5054204508}"/>
              </a:ext>
            </a:extLst>
          </p:cNvPr>
          <p:cNvSpPr>
            <a:spLocks noGrp="1"/>
          </p:cNvSpPr>
          <p:nvPr>
            <p:ph type="sldNum" sz="quarter" idx="12"/>
          </p:nvPr>
        </p:nvSpPr>
        <p:spPr/>
        <p:txBody>
          <a:bodyPr/>
          <a:lstStyle/>
          <a:p>
            <a:fld id="{B07419AD-67E8-457A-9CF4-E8D1CDD46D29}" type="slidenum">
              <a:rPr lang="en-US" smtClean="0"/>
              <a:t>‹#›</a:t>
            </a:fld>
            <a:endParaRPr lang="en-US"/>
          </a:p>
        </p:txBody>
      </p:sp>
    </p:spTree>
    <p:extLst>
      <p:ext uri="{BB962C8B-B14F-4D97-AF65-F5344CB8AC3E}">
        <p14:creationId xmlns:p14="http://schemas.microsoft.com/office/powerpoint/2010/main" val="264660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3002-2D94-4A29-864E-65BEB7A55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04FF5-B236-4F2D-9AEF-7E90031C6E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CB9A4E-EBFB-4528-B024-B88DDA1B6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4620A-268E-4F76-9E78-61E88A704616}"/>
              </a:ext>
            </a:extLst>
          </p:cNvPr>
          <p:cNvSpPr>
            <a:spLocks noGrp="1"/>
          </p:cNvSpPr>
          <p:nvPr>
            <p:ph type="dt" sz="half" idx="10"/>
          </p:nvPr>
        </p:nvSpPr>
        <p:spPr/>
        <p:txBody>
          <a:bodyPr/>
          <a:lstStyle/>
          <a:p>
            <a:fld id="{DCA7A002-A8BC-4175-9189-C44DA5E3C8EC}" type="datetimeFigureOut">
              <a:rPr lang="en-US" smtClean="0"/>
              <a:t>4/26/2019</a:t>
            </a:fld>
            <a:endParaRPr lang="en-US"/>
          </a:p>
        </p:txBody>
      </p:sp>
      <p:sp>
        <p:nvSpPr>
          <p:cNvPr id="6" name="Footer Placeholder 5">
            <a:extLst>
              <a:ext uri="{FF2B5EF4-FFF2-40B4-BE49-F238E27FC236}">
                <a16:creationId xmlns:a16="http://schemas.microsoft.com/office/drawing/2014/main" id="{7B242FEE-882A-4CAD-B654-C0A9025EF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B7731-FDA2-4290-A837-8E1C6F8D5277}"/>
              </a:ext>
            </a:extLst>
          </p:cNvPr>
          <p:cNvSpPr>
            <a:spLocks noGrp="1"/>
          </p:cNvSpPr>
          <p:nvPr>
            <p:ph type="sldNum" sz="quarter" idx="12"/>
          </p:nvPr>
        </p:nvSpPr>
        <p:spPr/>
        <p:txBody>
          <a:bodyPr/>
          <a:lstStyle/>
          <a:p>
            <a:fld id="{B07419AD-67E8-457A-9CF4-E8D1CDD46D29}" type="slidenum">
              <a:rPr lang="en-US" smtClean="0"/>
              <a:t>‹#›</a:t>
            </a:fld>
            <a:endParaRPr lang="en-US"/>
          </a:p>
        </p:txBody>
      </p:sp>
    </p:spTree>
    <p:extLst>
      <p:ext uri="{BB962C8B-B14F-4D97-AF65-F5344CB8AC3E}">
        <p14:creationId xmlns:p14="http://schemas.microsoft.com/office/powerpoint/2010/main" val="360995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BC806-3EF7-415D-A316-9BD8BC5B4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24125F-9332-4A0C-BBA5-356278586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EB47E-8CCF-4EB4-99B3-ADE956896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7A002-A8BC-4175-9189-C44DA5E3C8EC}" type="datetimeFigureOut">
              <a:rPr lang="en-US" smtClean="0"/>
              <a:t>4/26/2019</a:t>
            </a:fld>
            <a:endParaRPr lang="en-US"/>
          </a:p>
        </p:txBody>
      </p:sp>
      <p:sp>
        <p:nvSpPr>
          <p:cNvPr id="5" name="Footer Placeholder 4">
            <a:extLst>
              <a:ext uri="{FF2B5EF4-FFF2-40B4-BE49-F238E27FC236}">
                <a16:creationId xmlns:a16="http://schemas.microsoft.com/office/drawing/2014/main" id="{AB4E463C-7B5F-4EE8-9FBB-1559EAE91A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F7C2CC-C208-42D8-9274-2613CDBF8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419AD-67E8-457A-9CF4-E8D1CDD46D29}" type="slidenum">
              <a:rPr lang="en-US" smtClean="0"/>
              <a:t>‹#›</a:t>
            </a:fld>
            <a:endParaRPr lang="en-US"/>
          </a:p>
        </p:txBody>
      </p:sp>
    </p:spTree>
    <p:extLst>
      <p:ext uri="{BB962C8B-B14F-4D97-AF65-F5344CB8AC3E}">
        <p14:creationId xmlns:p14="http://schemas.microsoft.com/office/powerpoint/2010/main" val="3498647986"/>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C5AFE-8A01-4184-9954-29C1686906D3}"/>
              </a:ext>
            </a:extLst>
          </p:cNvPr>
          <p:cNvSpPr>
            <a:spLocks noGrp="1"/>
          </p:cNvSpPr>
          <p:nvPr>
            <p:ph type="ctrTitle" idx="4294967295"/>
          </p:nvPr>
        </p:nvSpPr>
        <p:spPr>
          <a:xfrm>
            <a:off x="4380588" y="320040"/>
            <a:ext cx="6766078" cy="6347459"/>
          </a:xfrm>
        </p:spPr>
        <p:txBody>
          <a:bodyPr vert="horz" lIns="91440" tIns="45720" rIns="91440" bIns="45720" rtlCol="0" anchor="ctr" anchorCtr="1">
            <a:normAutofit/>
          </a:bodyPr>
          <a:lstStyle/>
          <a:p>
            <a:br>
              <a:rPr lang="en-US" sz="1800" b="1" kern="1200" spc="200" dirty="0">
                <a:solidFill>
                  <a:schemeClr val="tx1">
                    <a:lumMod val="85000"/>
                    <a:lumOff val="15000"/>
                  </a:schemeClr>
                </a:solidFill>
                <a:latin typeface="+mj-lt"/>
                <a:ea typeface="+mj-ea"/>
                <a:cs typeface="+mj-cs"/>
              </a:rPr>
            </a:br>
            <a:br>
              <a:rPr lang="en-US" sz="1800" b="1" kern="1200" spc="200" dirty="0">
                <a:solidFill>
                  <a:schemeClr val="tx1">
                    <a:lumMod val="85000"/>
                    <a:lumOff val="15000"/>
                  </a:schemeClr>
                </a:solidFill>
                <a:latin typeface="+mj-lt"/>
                <a:ea typeface="+mj-ea"/>
                <a:cs typeface="+mj-cs"/>
              </a:rPr>
            </a:br>
            <a:br>
              <a:rPr lang="en-US" sz="1800" b="1" kern="1200" spc="200" dirty="0">
                <a:solidFill>
                  <a:schemeClr val="tx1">
                    <a:lumMod val="85000"/>
                    <a:lumOff val="15000"/>
                  </a:schemeClr>
                </a:solidFill>
                <a:latin typeface="+mj-lt"/>
                <a:ea typeface="+mj-ea"/>
                <a:cs typeface="+mj-cs"/>
              </a:rPr>
            </a:br>
            <a:br>
              <a:rPr lang="en-US" sz="1800" b="1" kern="1200" spc="200" dirty="0">
                <a:solidFill>
                  <a:schemeClr val="tx1">
                    <a:lumMod val="85000"/>
                    <a:lumOff val="15000"/>
                  </a:schemeClr>
                </a:solidFill>
                <a:latin typeface="+mj-lt"/>
                <a:ea typeface="+mj-ea"/>
                <a:cs typeface="+mj-cs"/>
              </a:rPr>
            </a:br>
            <a:br>
              <a:rPr lang="en-US" sz="1800" b="1" kern="1200" spc="200" dirty="0">
                <a:solidFill>
                  <a:schemeClr val="tx1">
                    <a:lumMod val="85000"/>
                    <a:lumOff val="15000"/>
                  </a:schemeClr>
                </a:solidFill>
                <a:latin typeface="+mj-lt"/>
                <a:ea typeface="+mj-ea"/>
                <a:cs typeface="+mj-cs"/>
              </a:rPr>
            </a:br>
            <a:br>
              <a:rPr lang="en-US" sz="1800" b="1" kern="1200" spc="200" dirty="0">
                <a:solidFill>
                  <a:schemeClr val="tx1">
                    <a:lumMod val="85000"/>
                    <a:lumOff val="15000"/>
                  </a:schemeClr>
                </a:solidFill>
                <a:latin typeface="+mj-lt"/>
                <a:ea typeface="+mj-ea"/>
                <a:cs typeface="+mj-cs"/>
              </a:rPr>
            </a:br>
            <a:br>
              <a:rPr lang="en-US" sz="2400" b="1" kern="1200" spc="200" dirty="0">
                <a:solidFill>
                  <a:schemeClr val="tx1">
                    <a:lumMod val="85000"/>
                    <a:lumOff val="15000"/>
                  </a:schemeClr>
                </a:solidFill>
                <a:latin typeface="+mj-lt"/>
                <a:ea typeface="+mj-ea"/>
                <a:cs typeface="+mj-cs"/>
              </a:rPr>
            </a:br>
            <a:r>
              <a:rPr lang="en-US" b="1" kern="1200" dirty="0">
                <a:solidFill>
                  <a:schemeClr val="tx1">
                    <a:lumMod val="85000"/>
                    <a:lumOff val="15000"/>
                  </a:schemeClr>
                </a:solidFill>
                <a:latin typeface="+mj-lt"/>
                <a:ea typeface="+mj-ea"/>
                <a:cs typeface="+mj-cs"/>
              </a:rPr>
              <a:t>Credit Card Fraud Detection Model</a:t>
            </a:r>
            <a:br>
              <a:rPr lang="en-US" sz="1800" kern="1200" dirty="0">
                <a:solidFill>
                  <a:schemeClr val="tx1">
                    <a:lumMod val="85000"/>
                    <a:lumOff val="15000"/>
                  </a:schemeClr>
                </a:solidFill>
                <a:latin typeface="+mj-lt"/>
                <a:ea typeface="+mj-ea"/>
                <a:cs typeface="+mj-cs"/>
              </a:rPr>
            </a:br>
            <a:br>
              <a:rPr lang="en-US" sz="1800" b="1" kern="1200" spc="200" dirty="0">
                <a:solidFill>
                  <a:schemeClr val="tx1">
                    <a:lumMod val="85000"/>
                    <a:lumOff val="15000"/>
                  </a:schemeClr>
                </a:solidFill>
                <a:latin typeface="+mj-lt"/>
                <a:ea typeface="+mj-ea"/>
                <a:cs typeface="+mj-cs"/>
              </a:rPr>
            </a:br>
            <a:br>
              <a:rPr lang="en-US" sz="1800" b="1" kern="1200" spc="200" dirty="0">
                <a:solidFill>
                  <a:schemeClr val="tx1">
                    <a:lumMod val="85000"/>
                    <a:lumOff val="15000"/>
                  </a:schemeClr>
                </a:solidFill>
                <a:latin typeface="+mj-lt"/>
                <a:ea typeface="+mj-ea"/>
                <a:cs typeface="+mj-cs"/>
              </a:rPr>
            </a:br>
            <a:br>
              <a:rPr lang="en-US" sz="1800" b="1" kern="1200" spc="200" dirty="0">
                <a:solidFill>
                  <a:schemeClr val="tx1">
                    <a:lumMod val="85000"/>
                    <a:lumOff val="15000"/>
                  </a:schemeClr>
                </a:solidFill>
                <a:latin typeface="+mj-lt"/>
                <a:ea typeface="+mj-ea"/>
                <a:cs typeface="+mj-cs"/>
              </a:rPr>
            </a:br>
            <a:br>
              <a:rPr lang="en-US" sz="1800" b="1" kern="1200" spc="200" dirty="0">
                <a:solidFill>
                  <a:schemeClr val="tx1">
                    <a:lumMod val="85000"/>
                    <a:lumOff val="15000"/>
                  </a:schemeClr>
                </a:solidFill>
                <a:latin typeface="+mj-lt"/>
                <a:ea typeface="+mj-ea"/>
                <a:cs typeface="+mj-cs"/>
              </a:rPr>
            </a:br>
            <a:br>
              <a:rPr lang="en-US" sz="1800" b="1" kern="1200" spc="200" dirty="0">
                <a:solidFill>
                  <a:schemeClr val="tx1">
                    <a:lumMod val="85000"/>
                    <a:lumOff val="15000"/>
                  </a:schemeClr>
                </a:solidFill>
                <a:latin typeface="+mj-lt"/>
                <a:ea typeface="+mj-ea"/>
                <a:cs typeface="+mj-cs"/>
              </a:rPr>
            </a:br>
            <a:r>
              <a:rPr lang="en-US" sz="2700" b="1" kern="1200" spc="200" dirty="0">
                <a:solidFill>
                  <a:schemeClr val="tx1">
                    <a:lumMod val="85000"/>
                    <a:lumOff val="15000"/>
                  </a:schemeClr>
                </a:solidFill>
                <a:latin typeface="+mj-lt"/>
                <a:ea typeface="+mj-ea"/>
                <a:cs typeface="+mj-cs"/>
              </a:rPr>
              <a:t>Instructor-  Ebrahim </a:t>
            </a:r>
            <a:r>
              <a:rPr lang="en-US" sz="2700" b="1" kern="1200" spc="200" dirty="0" err="1">
                <a:solidFill>
                  <a:schemeClr val="tx1">
                    <a:lumMod val="85000"/>
                    <a:lumOff val="15000"/>
                  </a:schemeClr>
                </a:solidFill>
                <a:latin typeface="+mj-lt"/>
                <a:ea typeface="+mj-ea"/>
                <a:cs typeface="+mj-cs"/>
              </a:rPr>
              <a:t>Nasrabadi</a:t>
            </a:r>
            <a:br>
              <a:rPr lang="en-US" sz="2700" b="1" kern="1200" spc="200" dirty="0">
                <a:solidFill>
                  <a:schemeClr val="tx1">
                    <a:lumMod val="85000"/>
                    <a:lumOff val="15000"/>
                  </a:schemeClr>
                </a:solidFill>
                <a:latin typeface="+mj-lt"/>
                <a:ea typeface="+mj-ea"/>
                <a:cs typeface="+mj-cs"/>
              </a:rPr>
            </a:br>
            <a:br>
              <a:rPr lang="en-US" sz="2700" b="1" kern="1200" spc="200" dirty="0">
                <a:solidFill>
                  <a:schemeClr val="tx1">
                    <a:lumMod val="85000"/>
                    <a:lumOff val="15000"/>
                  </a:schemeClr>
                </a:solidFill>
                <a:latin typeface="+mj-lt"/>
                <a:ea typeface="+mj-ea"/>
                <a:cs typeface="+mj-cs"/>
              </a:rPr>
            </a:br>
            <a:r>
              <a:rPr lang="en-US" sz="2700" b="1" kern="1200" spc="200" dirty="0">
                <a:solidFill>
                  <a:schemeClr val="tx1">
                    <a:lumMod val="85000"/>
                    <a:lumOff val="15000"/>
                  </a:schemeClr>
                </a:solidFill>
                <a:latin typeface="+mj-lt"/>
                <a:ea typeface="+mj-ea"/>
                <a:cs typeface="+mj-cs"/>
              </a:rPr>
              <a:t>Submitted by- Sayali Walke</a:t>
            </a:r>
            <a:br>
              <a:rPr lang="en-US" sz="1800" b="1" kern="1200" spc="200" dirty="0">
                <a:solidFill>
                  <a:schemeClr val="tx1">
                    <a:lumMod val="85000"/>
                    <a:lumOff val="15000"/>
                  </a:schemeClr>
                </a:solidFill>
                <a:latin typeface="+mj-lt"/>
                <a:ea typeface="+mj-ea"/>
                <a:cs typeface="+mj-cs"/>
              </a:rPr>
            </a:br>
            <a:endParaRPr lang="en-US" sz="1800" b="1" kern="1200" spc="200" dirty="0">
              <a:solidFill>
                <a:schemeClr val="tx1">
                  <a:lumMod val="85000"/>
                  <a:lumOff val="15000"/>
                </a:schemeClr>
              </a:solidFill>
              <a:latin typeface="+mj-lt"/>
              <a:ea typeface="+mj-ea"/>
              <a:cs typeface="+mj-cs"/>
            </a:endParaRP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70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5DB6A95-98CE-4AD4-A395-609F43B088A1}"/>
              </a:ext>
            </a:extLst>
          </p:cNvPr>
          <p:cNvSpPr>
            <a:spLocks noGrp="1"/>
          </p:cNvSpPr>
          <p:nvPr>
            <p:ph type="title"/>
          </p:nvPr>
        </p:nvSpPr>
        <p:spPr>
          <a:xfrm>
            <a:off x="752475" y="-114300"/>
            <a:ext cx="10515600" cy="685800"/>
          </a:xfrm>
        </p:spPr>
        <p:txBody>
          <a:bodyPr>
            <a:normAutofit fontScale="90000"/>
          </a:bodyPr>
          <a:lstStyle/>
          <a:p>
            <a:r>
              <a:rPr lang="en-US" dirty="0"/>
              <a:t>                                     </a:t>
            </a:r>
            <a:r>
              <a:rPr lang="en-US" sz="4000" b="1" dirty="0">
                <a:latin typeface="Times New Roman" panose="02020603050405020304" pitchFamily="18" charset="0"/>
                <a:cs typeface="Times New Roman" panose="02020603050405020304" pitchFamily="18" charset="0"/>
              </a:rPr>
              <a:t>Box plots</a:t>
            </a:r>
          </a:p>
        </p:txBody>
      </p:sp>
      <p:pic>
        <p:nvPicPr>
          <p:cNvPr id="2" name="Picture 1">
            <a:extLst>
              <a:ext uri="{FF2B5EF4-FFF2-40B4-BE49-F238E27FC236}">
                <a16:creationId xmlns:a16="http://schemas.microsoft.com/office/drawing/2014/main" id="{275A1963-43BA-4192-9515-853A132EAB60}"/>
              </a:ext>
            </a:extLst>
          </p:cNvPr>
          <p:cNvPicPr>
            <a:picLocks noChangeAspect="1"/>
          </p:cNvPicPr>
          <p:nvPr/>
        </p:nvPicPr>
        <p:blipFill>
          <a:blip r:embed="rId2"/>
          <a:stretch>
            <a:fillRect/>
          </a:stretch>
        </p:blipFill>
        <p:spPr>
          <a:xfrm>
            <a:off x="1142491" y="866775"/>
            <a:ext cx="9907017" cy="5810250"/>
          </a:xfrm>
          <a:prstGeom prst="rect">
            <a:avLst/>
          </a:prstGeom>
        </p:spPr>
      </p:pic>
    </p:spTree>
    <p:extLst>
      <p:ext uri="{BB962C8B-B14F-4D97-AF65-F5344CB8AC3E}">
        <p14:creationId xmlns:p14="http://schemas.microsoft.com/office/powerpoint/2010/main" val="197024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5DB6A95-98CE-4AD4-A395-609F43B088A1}"/>
              </a:ext>
            </a:extLst>
          </p:cNvPr>
          <p:cNvSpPr>
            <a:spLocks noGrp="1"/>
          </p:cNvSpPr>
          <p:nvPr>
            <p:ph type="title"/>
          </p:nvPr>
        </p:nvSpPr>
        <p:spPr>
          <a:xfrm>
            <a:off x="327343" y="419100"/>
            <a:ext cx="10940732" cy="571500"/>
          </a:xfrm>
        </p:spPr>
        <p:txBody>
          <a:bodyPr>
            <a:noAutofit/>
          </a:bodyPr>
          <a:lstStyle/>
          <a:p>
            <a:pPr algn="ctr"/>
            <a:r>
              <a:rPr lang="en-US" sz="3600" dirty="0">
                <a:latin typeface="Times New Roman" panose="02020603050405020304" pitchFamily="18" charset="0"/>
                <a:cs typeface="Times New Roman" panose="02020603050405020304" pitchFamily="18" charset="0"/>
              </a:rPr>
              <a:t>Outliers</a:t>
            </a:r>
          </a:p>
        </p:txBody>
      </p:sp>
      <p:sp>
        <p:nvSpPr>
          <p:cNvPr id="9" name="Rectangle 8">
            <a:extLst>
              <a:ext uri="{FF2B5EF4-FFF2-40B4-BE49-F238E27FC236}">
                <a16:creationId xmlns:a16="http://schemas.microsoft.com/office/drawing/2014/main" id="{B2F2FEF7-12F3-462A-A69D-E7243483177D}"/>
              </a:ext>
            </a:extLst>
          </p:cNvPr>
          <p:cNvSpPr/>
          <p:nvPr/>
        </p:nvSpPr>
        <p:spPr>
          <a:xfrm>
            <a:off x="155892" y="990600"/>
            <a:ext cx="11708765" cy="464742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Removed the extreme outliers which were outside of 2.5 times IQR</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Fitted models with and without outliers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Got better result before removing outliers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Before even thinking of removing outliers there should be enough evidence that these observations are actual outliers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should be done by in depth statistical analysis to make sure that these observations are actual outliers because different ML methods used for detecting fraud, are based on anomaly detection and they treat such extreme outliers as frauds. </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 by removing them we delete the most important observations, that have higher probability of being frauds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88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E264-A941-468B-9A34-7C35A3CCE2F1}"/>
              </a:ext>
            </a:extLst>
          </p:cNvPr>
          <p:cNvSpPr>
            <a:spLocks noGrp="1"/>
          </p:cNvSpPr>
          <p:nvPr>
            <p:ph type="title"/>
          </p:nvPr>
        </p:nvSpPr>
        <p:spPr>
          <a:xfrm>
            <a:off x="762000" y="-114300"/>
            <a:ext cx="10591800" cy="1504950"/>
          </a:xfrm>
        </p:spPr>
        <p:txBody>
          <a:bodyPr>
            <a:noAutofit/>
          </a:bodyPr>
          <a:lstStyle/>
          <a:p>
            <a:r>
              <a:rPr lang="en-US" sz="3600" dirty="0">
                <a:latin typeface="Times New Roman" panose="02020603050405020304" pitchFamily="18" charset="0"/>
                <a:cs typeface="Times New Roman" panose="02020603050405020304" pitchFamily="18" charset="0"/>
              </a:rPr>
              <a:t>Model Implementation</a:t>
            </a:r>
          </a:p>
        </p:txBody>
      </p:sp>
      <p:sp>
        <p:nvSpPr>
          <p:cNvPr id="3" name="Content Placeholder 2">
            <a:extLst>
              <a:ext uri="{FF2B5EF4-FFF2-40B4-BE49-F238E27FC236}">
                <a16:creationId xmlns:a16="http://schemas.microsoft.com/office/drawing/2014/main" id="{C092FF14-7B4E-43DA-89C4-1AAF278030DC}"/>
              </a:ext>
            </a:extLst>
          </p:cNvPr>
          <p:cNvSpPr>
            <a:spLocks noGrp="1"/>
          </p:cNvSpPr>
          <p:nvPr>
            <p:ph idx="1"/>
          </p:nvPr>
        </p:nvSpPr>
        <p:spPr>
          <a:xfrm>
            <a:off x="762000" y="1552575"/>
            <a:ext cx="11239500" cy="510540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1] Logistic regression on imbalanced dataset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2] Logistic regression using </a:t>
            </a:r>
            <a:r>
              <a:rPr lang="en-US" sz="2800" dirty="0" err="1">
                <a:latin typeface="Times New Roman" panose="02020603050405020304" pitchFamily="18" charset="0"/>
                <a:cs typeface="Times New Roman" panose="02020603050405020304" pitchFamily="18" charset="0"/>
              </a:rPr>
              <a:t>class_weight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scikit</a:t>
            </a:r>
            <a:r>
              <a:rPr lang="en-US" sz="2800" dirty="0">
                <a:latin typeface="Times New Roman" panose="02020603050405020304" pitchFamily="18" charset="0"/>
                <a:cs typeface="Times New Roman" panose="02020603050405020304" pitchFamily="18" charset="0"/>
              </a:rPr>
              <a:t>-learn  logistic regression has a option named </a:t>
            </a:r>
            <a:r>
              <a:rPr lang="en-US" sz="2800" dirty="0" err="1">
                <a:latin typeface="Times New Roman" panose="02020603050405020304" pitchFamily="18" charset="0"/>
                <a:cs typeface="Times New Roman" panose="02020603050405020304" pitchFamily="18" charset="0"/>
              </a:rPr>
              <a:t>class_weight</a:t>
            </a:r>
            <a:r>
              <a:rPr lang="en-US" sz="2800" dirty="0">
                <a:latin typeface="Times New Roman" panose="02020603050405020304" pitchFamily="18" charset="0"/>
                <a:cs typeface="Times New Roman" panose="02020603050405020304" pitchFamily="18" charset="0"/>
              </a:rPr>
              <a:t> when specified does class imbalance handling implicitly.</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3] Logistic regression with tuning parameters[0.001, 0.1,1,10]</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4] Decision Tree Classifier</a:t>
            </a:r>
          </a:p>
          <a:p>
            <a:pPr marL="0" indent="0">
              <a:buNone/>
            </a:pPr>
            <a:endParaRPr lang="en-US" dirty="0"/>
          </a:p>
        </p:txBody>
      </p:sp>
    </p:spTree>
    <p:extLst>
      <p:ext uri="{BB962C8B-B14F-4D97-AF65-F5344CB8AC3E}">
        <p14:creationId xmlns:p14="http://schemas.microsoft.com/office/powerpoint/2010/main" val="42563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61D9-6C81-440E-90CD-68A05663CF39}"/>
              </a:ext>
            </a:extLst>
          </p:cNvPr>
          <p:cNvSpPr>
            <a:spLocks noGrp="1"/>
          </p:cNvSpPr>
          <p:nvPr>
            <p:ph type="title"/>
          </p:nvPr>
        </p:nvSpPr>
        <p:spPr>
          <a:xfrm>
            <a:off x="838200" y="0"/>
            <a:ext cx="10805160" cy="600075"/>
          </a:xfrm>
        </p:spPr>
        <p:txBody>
          <a:bodyPr>
            <a:noAutofit/>
          </a:bodyPr>
          <a:lstStyle/>
          <a:p>
            <a:r>
              <a:rPr lang="en-US" sz="3600" dirty="0">
                <a:latin typeface="Times New Roman" panose="02020603050405020304" pitchFamily="18" charset="0"/>
                <a:cs typeface="Times New Roman" panose="02020603050405020304" pitchFamily="18" charset="0"/>
              </a:rPr>
              <a:t>Summary of models</a:t>
            </a:r>
          </a:p>
        </p:txBody>
      </p:sp>
      <p:sp>
        <p:nvSpPr>
          <p:cNvPr id="8" name="Content Placeholder 7">
            <a:extLst>
              <a:ext uri="{FF2B5EF4-FFF2-40B4-BE49-F238E27FC236}">
                <a16:creationId xmlns:a16="http://schemas.microsoft.com/office/drawing/2014/main" id="{2FF9C71B-1EEE-449F-81BC-964D116A24FC}"/>
              </a:ext>
            </a:extLst>
          </p:cNvPr>
          <p:cNvSpPr>
            <a:spLocks noGrp="1"/>
          </p:cNvSpPr>
          <p:nvPr>
            <p:ph idx="1"/>
          </p:nvPr>
        </p:nvSpPr>
        <p:spPr/>
        <p:txBody>
          <a:bodyPr/>
          <a:lstStyle/>
          <a:p>
            <a:endParaRPr lang="en-US"/>
          </a:p>
        </p:txBody>
      </p:sp>
      <p:sp>
        <p:nvSpPr>
          <p:cNvPr id="7" name="Arrow: Right 6">
            <a:extLst>
              <a:ext uri="{FF2B5EF4-FFF2-40B4-BE49-F238E27FC236}">
                <a16:creationId xmlns:a16="http://schemas.microsoft.com/office/drawing/2014/main" id="{BD0EB485-95FE-4E15-B99C-7C8C2A09D40C}"/>
              </a:ext>
            </a:extLst>
          </p:cNvPr>
          <p:cNvSpPr/>
          <p:nvPr/>
        </p:nvSpPr>
        <p:spPr>
          <a:xfrm>
            <a:off x="0" y="3848100"/>
            <a:ext cx="918210" cy="60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AAAC426F-77D3-41DC-A2D6-7231CEAE8340}"/>
              </a:ext>
            </a:extLst>
          </p:cNvPr>
          <p:cNvCxnSpPr/>
          <p:nvPr/>
        </p:nvCxnSpPr>
        <p:spPr>
          <a:xfrm>
            <a:off x="5324475" y="2647950"/>
            <a:ext cx="914400" cy="91440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7EE3F5-F028-4419-9DFF-01005C70FC99}"/>
              </a:ext>
            </a:extLst>
          </p:cNvPr>
          <p:cNvPicPr>
            <a:picLocks noChangeAspect="1"/>
          </p:cNvPicPr>
          <p:nvPr/>
        </p:nvPicPr>
        <p:blipFill>
          <a:blip r:embed="rId2"/>
          <a:stretch>
            <a:fillRect/>
          </a:stretch>
        </p:blipFill>
        <p:spPr>
          <a:xfrm>
            <a:off x="962025" y="628650"/>
            <a:ext cx="10553700" cy="6229350"/>
          </a:xfrm>
          <a:prstGeom prst="rect">
            <a:avLst/>
          </a:prstGeom>
        </p:spPr>
      </p:pic>
    </p:spTree>
    <p:extLst>
      <p:ext uri="{BB962C8B-B14F-4D97-AF65-F5344CB8AC3E}">
        <p14:creationId xmlns:p14="http://schemas.microsoft.com/office/powerpoint/2010/main" val="113007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61D9-6C81-440E-90CD-68A05663CF39}"/>
              </a:ext>
            </a:extLst>
          </p:cNvPr>
          <p:cNvSpPr>
            <a:spLocks noGrp="1"/>
          </p:cNvSpPr>
          <p:nvPr>
            <p:ph type="title"/>
          </p:nvPr>
        </p:nvSpPr>
        <p:spPr>
          <a:xfrm>
            <a:off x="838200" y="0"/>
            <a:ext cx="10805160" cy="600075"/>
          </a:xfrm>
        </p:spPr>
        <p:txBody>
          <a:bodyPr>
            <a:noAutofit/>
          </a:bodyPr>
          <a:lstStyle/>
          <a:p>
            <a:r>
              <a:rPr lang="en-US" sz="3600" dirty="0">
                <a:latin typeface="Times New Roman" panose="02020603050405020304" pitchFamily="18" charset="0"/>
                <a:cs typeface="Times New Roman" panose="02020603050405020304" pitchFamily="18" charset="0"/>
              </a:rPr>
              <a:t>Summary of models</a:t>
            </a:r>
          </a:p>
        </p:txBody>
      </p:sp>
      <p:sp>
        <p:nvSpPr>
          <p:cNvPr id="8" name="Content Placeholder 7">
            <a:extLst>
              <a:ext uri="{FF2B5EF4-FFF2-40B4-BE49-F238E27FC236}">
                <a16:creationId xmlns:a16="http://schemas.microsoft.com/office/drawing/2014/main" id="{2FF9C71B-1EEE-449F-81BC-964D116A24FC}"/>
              </a:ext>
            </a:extLst>
          </p:cNvPr>
          <p:cNvSpPr>
            <a:spLocks noGrp="1"/>
          </p:cNvSpPr>
          <p:nvPr>
            <p:ph idx="1"/>
          </p:nvPr>
        </p:nvSpPr>
        <p:spPr/>
        <p:txBody>
          <a:bodyPr/>
          <a:lstStyle/>
          <a:p>
            <a:endParaRPr lang="en-US"/>
          </a:p>
        </p:txBody>
      </p:sp>
      <p:cxnSp>
        <p:nvCxnSpPr>
          <p:cNvPr id="4" name="Straight Connector 3">
            <a:extLst>
              <a:ext uri="{FF2B5EF4-FFF2-40B4-BE49-F238E27FC236}">
                <a16:creationId xmlns:a16="http://schemas.microsoft.com/office/drawing/2014/main" id="{AAAC426F-77D3-41DC-A2D6-7231CEAE8340}"/>
              </a:ext>
            </a:extLst>
          </p:cNvPr>
          <p:cNvCxnSpPr/>
          <p:nvPr/>
        </p:nvCxnSpPr>
        <p:spPr>
          <a:xfrm>
            <a:off x="5324475" y="2647950"/>
            <a:ext cx="914400" cy="91440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ACFDEF7-1CBD-40BB-8BE9-B7190CF643B2}"/>
              </a:ext>
            </a:extLst>
          </p:cNvPr>
          <p:cNvPicPr>
            <a:picLocks noChangeAspect="1"/>
          </p:cNvPicPr>
          <p:nvPr/>
        </p:nvPicPr>
        <p:blipFill>
          <a:blip r:embed="rId2"/>
          <a:stretch>
            <a:fillRect/>
          </a:stretch>
        </p:blipFill>
        <p:spPr>
          <a:xfrm>
            <a:off x="852487" y="816639"/>
            <a:ext cx="9858375" cy="6041362"/>
          </a:xfrm>
          <a:prstGeom prst="rect">
            <a:avLst/>
          </a:prstGeom>
        </p:spPr>
      </p:pic>
    </p:spTree>
    <p:extLst>
      <p:ext uri="{BB962C8B-B14F-4D97-AF65-F5344CB8AC3E}">
        <p14:creationId xmlns:p14="http://schemas.microsoft.com/office/powerpoint/2010/main" val="281635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4D58-0C53-4333-A568-C1EB43CF80EA}"/>
              </a:ext>
            </a:extLst>
          </p:cNvPr>
          <p:cNvSpPr>
            <a:spLocks noGrp="1"/>
          </p:cNvSpPr>
          <p:nvPr>
            <p:ph type="title"/>
          </p:nvPr>
        </p:nvSpPr>
        <p:spPr>
          <a:xfrm>
            <a:off x="838200" y="365126"/>
            <a:ext cx="10515600" cy="806450"/>
          </a:xfrm>
        </p:spPr>
        <p:txBody>
          <a:bodyPr>
            <a:normAutofit/>
          </a:bodyPr>
          <a:lstStyle/>
          <a:p>
            <a:r>
              <a:rPr lang="en-US" sz="3600" b="1" dirty="0">
                <a:latin typeface="Times New Roman" panose="02020603050405020304" pitchFamily="18" charset="0"/>
                <a:cs typeface="Times New Roman" panose="02020603050405020304" pitchFamily="18" charset="0"/>
              </a:rPr>
              <a:t>Future Improvements</a:t>
            </a:r>
          </a:p>
        </p:txBody>
      </p:sp>
      <p:sp>
        <p:nvSpPr>
          <p:cNvPr id="3" name="Content Placeholder 2">
            <a:extLst>
              <a:ext uri="{FF2B5EF4-FFF2-40B4-BE49-F238E27FC236}">
                <a16:creationId xmlns:a16="http://schemas.microsoft.com/office/drawing/2014/main" id="{08CD9F32-0E21-4F35-AF05-27F82A24CAE4}"/>
              </a:ext>
            </a:extLst>
          </p:cNvPr>
          <p:cNvSpPr>
            <a:spLocks noGrp="1"/>
          </p:cNvSpPr>
          <p:nvPr>
            <p:ph idx="1"/>
          </p:nvPr>
        </p:nvSpPr>
        <p:spPr>
          <a:xfrm>
            <a:off x="838200" y="1400175"/>
            <a:ext cx="10515600" cy="4776788"/>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More techniques can be explored for sampling like Over sampling, SMOTE</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depth analysis for outlier detection</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Explore different techniques for feature selection</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Explore different machine learning algorithms like Random Forest Classifier, Support Vector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Explore classification by changing threshold</a:t>
            </a:r>
          </a:p>
        </p:txBody>
      </p:sp>
    </p:spTree>
    <p:extLst>
      <p:ext uri="{BB962C8B-B14F-4D97-AF65-F5344CB8AC3E}">
        <p14:creationId xmlns:p14="http://schemas.microsoft.com/office/powerpoint/2010/main" val="393514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7B0A-E1AD-4223-B788-C70F6C0F35F3}"/>
              </a:ext>
            </a:extLst>
          </p:cNvPr>
          <p:cNvSpPr>
            <a:spLocks noGrp="1"/>
          </p:cNvSpPr>
          <p:nvPr>
            <p:ph type="title"/>
          </p:nvPr>
        </p:nvSpPr>
        <p:spPr>
          <a:xfrm>
            <a:off x="838200" y="365126"/>
            <a:ext cx="10515600" cy="1016000"/>
          </a:xfrm>
        </p:spPr>
        <p:txBody>
          <a:bodyPr>
            <a:normAutofit/>
          </a:bodyPr>
          <a:lstStyle/>
          <a:p>
            <a:r>
              <a:rPr lang="en-US" sz="3600" b="1" dirty="0">
                <a:latin typeface="Times New Roman" panose="02020603050405020304" pitchFamily="18" charset="0"/>
                <a:cs typeface="Times New Roman" panose="02020603050405020304" pitchFamily="18" charset="0"/>
              </a:rPr>
              <a:t>Learning Outcomes</a:t>
            </a:r>
          </a:p>
        </p:txBody>
      </p:sp>
      <p:sp>
        <p:nvSpPr>
          <p:cNvPr id="3" name="Content Placeholder 2">
            <a:extLst>
              <a:ext uri="{FF2B5EF4-FFF2-40B4-BE49-F238E27FC236}">
                <a16:creationId xmlns:a16="http://schemas.microsoft.com/office/drawing/2014/main" id="{7958AD36-BCC1-4EE1-9718-4B0B878D91C9}"/>
              </a:ext>
            </a:extLst>
          </p:cNvPr>
          <p:cNvSpPr>
            <a:spLocks noGrp="1"/>
          </p:cNvSpPr>
          <p:nvPr>
            <p:ph idx="1"/>
          </p:nvPr>
        </p:nvSpPr>
        <p:spPr>
          <a:xfrm>
            <a:off x="752475" y="1457325"/>
            <a:ext cx="10601325" cy="4719638"/>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Dealing with imbalanced dataset</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Learned analyzing and processing large dataset</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Implemented and interpreted some good visualizations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Implemented various machine learning algorithm and evaluated their performances based on various accuracy metrics</a:t>
            </a:r>
          </a:p>
          <a:p>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27475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927D-2D16-4616-885E-D62F4F2416A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F162D90-B101-415E-9AF9-B86039DACEC8}"/>
              </a:ext>
            </a:extLst>
          </p:cNvPr>
          <p:cNvSpPr>
            <a:spLocks noGrp="1"/>
          </p:cNvSpPr>
          <p:nvPr>
            <p:ph idx="1"/>
          </p:nvPr>
        </p:nvSpPr>
        <p:spPr/>
        <p:txBody>
          <a:bodyPr>
            <a:normAutofit/>
          </a:bodyPr>
          <a:lstStyle/>
          <a:p>
            <a:pPr marL="0" indent="0" algn="ctr">
              <a:buNone/>
            </a:pPr>
            <a:endParaRPr lang="en-US" sz="5400" b="1" dirty="0"/>
          </a:p>
          <a:p>
            <a:pPr marL="0" indent="0" algn="ctr">
              <a:buNone/>
            </a:pPr>
            <a:r>
              <a:rPr lang="en-US" sz="5400" b="1" dirty="0"/>
              <a:t>Thank you!</a:t>
            </a:r>
          </a:p>
        </p:txBody>
      </p:sp>
    </p:spTree>
    <p:extLst>
      <p:ext uri="{BB962C8B-B14F-4D97-AF65-F5344CB8AC3E}">
        <p14:creationId xmlns:p14="http://schemas.microsoft.com/office/powerpoint/2010/main" val="391370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8C25-D1E6-419E-BFDB-7CE6D9C69C25}"/>
              </a:ext>
            </a:extLst>
          </p:cNvPr>
          <p:cNvSpPr>
            <a:spLocks noGrp="1"/>
          </p:cNvSpPr>
          <p:nvPr>
            <p:ph type="title"/>
          </p:nvPr>
        </p:nvSpPr>
        <p:spPr>
          <a:xfrm>
            <a:off x="838200" y="1"/>
            <a:ext cx="10515600" cy="895349"/>
          </a:xfrm>
        </p:spPr>
        <p:txBody>
          <a:bodyPr>
            <a:normAutofit/>
          </a:bodyPr>
          <a:lstStyle/>
          <a:p>
            <a:pPr algn="ctr"/>
            <a:r>
              <a:rPr lang="en-US" sz="3600" b="1" dirty="0">
                <a:latin typeface="Times New Roman" panose="02020603050405020304" pitchFamily="18" charset="0"/>
                <a:cs typeface="Times New Roman" panose="02020603050405020304" pitchFamily="18" charset="0"/>
              </a:rPr>
              <a:t>Summary</a:t>
            </a:r>
          </a:p>
        </p:txBody>
      </p:sp>
      <p:sp>
        <p:nvSpPr>
          <p:cNvPr id="3" name="Rectangle 2">
            <a:extLst>
              <a:ext uri="{FF2B5EF4-FFF2-40B4-BE49-F238E27FC236}">
                <a16:creationId xmlns:a16="http://schemas.microsoft.com/office/drawing/2014/main" id="{0DED4A6C-6367-4CCA-BFCC-5A0D2C5C4E06}"/>
              </a:ext>
            </a:extLst>
          </p:cNvPr>
          <p:cNvSpPr/>
          <p:nvPr/>
        </p:nvSpPr>
        <p:spPr>
          <a:xfrm>
            <a:off x="923925" y="714375"/>
            <a:ext cx="10868025" cy="550920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Overview:</a:t>
            </a:r>
          </a:p>
          <a:p>
            <a:r>
              <a:rPr lang="en-US" sz="2400" dirty="0">
                <a:latin typeface="Times New Roman" panose="02020603050405020304" pitchFamily="18" charset="0"/>
                <a:cs typeface="Times New Roman" panose="02020603050405020304" pitchFamily="18" charset="0"/>
              </a:rPr>
              <a:t>This dataset contains credit card transactions in September 2013 by European cardholders.</a:t>
            </a:r>
          </a:p>
          <a:p>
            <a:r>
              <a:rPr lang="en-US" sz="2400" dirty="0">
                <a:latin typeface="Times New Roman" panose="02020603050405020304" pitchFamily="18" charset="0"/>
                <a:cs typeface="Times New Roman" panose="02020603050405020304" pitchFamily="18" charset="0"/>
              </a:rPr>
              <a:t> </a:t>
            </a:r>
          </a:p>
          <a:p>
            <a:r>
              <a:rPr lang="en-US" sz="2800" b="1" dirty="0">
                <a:latin typeface="Times New Roman" panose="02020603050405020304" pitchFamily="18" charset="0"/>
                <a:cs typeface="Times New Roman" panose="02020603050405020304" pitchFamily="18" charset="0"/>
              </a:rPr>
              <a:t>Purpose:</a:t>
            </a:r>
          </a:p>
          <a:p>
            <a:r>
              <a:rPr lang="en-US" sz="2400" dirty="0">
                <a:latin typeface="Times New Roman" panose="02020603050405020304" pitchFamily="18" charset="0"/>
                <a:cs typeface="Times New Roman" panose="02020603050405020304" pitchFamily="18" charset="0"/>
              </a:rPr>
              <a:t>The goal is to detect fraudulent and non fraudulent transactions.</a:t>
            </a:r>
          </a:p>
          <a:p>
            <a:r>
              <a:rPr lang="en-US" sz="2800" dirty="0">
                <a:latin typeface="Times New Roman" panose="02020603050405020304" pitchFamily="18" charset="0"/>
                <a:cs typeface="Times New Roman" panose="02020603050405020304" pitchFamily="18" charset="0"/>
              </a:rPr>
              <a:t> </a:t>
            </a:r>
          </a:p>
          <a:p>
            <a:r>
              <a:rPr lang="en-US" sz="2800" b="1" dirty="0">
                <a:latin typeface="Times New Roman" panose="02020603050405020304" pitchFamily="18" charset="0"/>
                <a:cs typeface="Times New Roman" panose="02020603050405020304" pitchFamily="18" charset="0"/>
              </a:rPr>
              <a:t>Objectives:</a:t>
            </a:r>
          </a:p>
          <a:p>
            <a:r>
              <a:rPr lang="en-US" sz="2400" dirty="0">
                <a:latin typeface="Times New Roman" panose="02020603050405020304" pitchFamily="18" charset="0"/>
                <a:cs typeface="Times New Roman" panose="02020603050405020304" pitchFamily="18" charset="0"/>
              </a:rPr>
              <a:t>1] Data Analysis</a:t>
            </a:r>
          </a:p>
          <a:p>
            <a:r>
              <a:rPr lang="en-US" sz="2400" dirty="0">
                <a:latin typeface="Times New Roman" panose="02020603050405020304" pitchFamily="18" charset="0"/>
                <a:cs typeface="Times New Roman" panose="02020603050405020304" pitchFamily="18" charset="0"/>
              </a:rPr>
              <a:t>2] Data Visualization</a:t>
            </a:r>
          </a:p>
          <a:p>
            <a:r>
              <a:rPr lang="en-US" sz="2400" dirty="0">
                <a:latin typeface="Times New Roman" panose="02020603050405020304" pitchFamily="18" charset="0"/>
                <a:cs typeface="Times New Roman" panose="02020603050405020304" pitchFamily="18" charset="0"/>
              </a:rPr>
              <a:t>3] Data Preprocessing</a:t>
            </a:r>
          </a:p>
          <a:p>
            <a:r>
              <a:rPr lang="en-US" sz="2400" dirty="0">
                <a:latin typeface="Times New Roman" panose="02020603050405020304" pitchFamily="18" charset="0"/>
                <a:cs typeface="Times New Roman" panose="02020603050405020304" pitchFamily="18" charset="0"/>
              </a:rPr>
              <a:t>4] Model Implementation</a:t>
            </a:r>
          </a:p>
          <a:p>
            <a:r>
              <a:rPr lang="en-US" sz="2400" dirty="0">
                <a:latin typeface="Times New Roman" panose="02020603050405020304" pitchFamily="18" charset="0"/>
                <a:cs typeface="Times New Roman" panose="02020603050405020304" pitchFamily="18" charset="0"/>
              </a:rPr>
              <a:t>5] Future Improvements</a:t>
            </a:r>
          </a:p>
          <a:p>
            <a:r>
              <a:rPr lang="en-US" sz="2400" dirty="0">
                <a:latin typeface="Times New Roman" panose="02020603050405020304" pitchFamily="18" charset="0"/>
                <a:cs typeface="Times New Roman" panose="02020603050405020304" pitchFamily="18" charset="0"/>
              </a:rPr>
              <a:t>6] Learning Outcomes</a:t>
            </a:r>
          </a:p>
        </p:txBody>
      </p:sp>
    </p:spTree>
    <p:extLst>
      <p:ext uri="{BB962C8B-B14F-4D97-AF65-F5344CB8AC3E}">
        <p14:creationId xmlns:p14="http://schemas.microsoft.com/office/powerpoint/2010/main" val="412492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AA4AAB-8362-471C-901E-B64F4B997E84}"/>
              </a:ext>
            </a:extLst>
          </p:cNvPr>
          <p:cNvSpPr/>
          <p:nvPr/>
        </p:nvSpPr>
        <p:spPr>
          <a:xfrm>
            <a:off x="647700" y="314324"/>
            <a:ext cx="10761980" cy="5878532"/>
          </a:xfrm>
          <a:prstGeom prst="rect">
            <a:avLst/>
          </a:prstGeom>
        </p:spPr>
        <p:txBody>
          <a:bodyPr wrap="square">
            <a:spAutoFit/>
          </a:bodyPr>
          <a:lstStyle/>
          <a:p>
            <a:pPr fontAlgn="base"/>
            <a:r>
              <a:rPr lang="en-US" sz="3600" b="1" i="0" dirty="0">
                <a:solidFill>
                  <a:srgbClr val="47494D"/>
                </a:solidFill>
                <a:effectLst/>
                <a:latin typeface="Times New Roman" panose="02020603050405020304" pitchFamily="18" charset="0"/>
                <a:cs typeface="Times New Roman" panose="02020603050405020304" pitchFamily="18" charset="0"/>
              </a:rPr>
              <a:t>Overview of Dataset</a:t>
            </a:r>
          </a:p>
          <a:p>
            <a:pPr fontAlgn="base"/>
            <a:endParaRPr lang="en-US" sz="2800" b="1" dirty="0">
              <a:solidFill>
                <a:srgbClr val="47494D"/>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i="0" dirty="0">
                <a:solidFill>
                  <a:srgbClr val="47494D"/>
                </a:solidFill>
                <a:effectLst/>
                <a:latin typeface="Times New Roman" panose="02020603050405020304" pitchFamily="18" charset="0"/>
                <a:cs typeface="Times New Roman" panose="02020603050405020304" pitchFamily="18" charset="0"/>
              </a:rPr>
              <a:t>This dataset </a:t>
            </a:r>
            <a:r>
              <a:rPr lang="en-US" sz="2400" dirty="0">
                <a:solidFill>
                  <a:srgbClr val="47494D"/>
                </a:solidFill>
                <a:latin typeface="Times New Roman" panose="02020603050405020304" pitchFamily="18" charset="0"/>
                <a:cs typeface="Times New Roman" panose="02020603050405020304" pitchFamily="18" charset="0"/>
              </a:rPr>
              <a:t>has 28</a:t>
            </a:r>
            <a:r>
              <a:rPr lang="en-US" sz="2400" i="0" dirty="0">
                <a:solidFill>
                  <a:srgbClr val="47494D"/>
                </a:solidFill>
                <a:effectLst/>
                <a:latin typeface="Times New Roman" panose="02020603050405020304" pitchFamily="18" charset="0"/>
                <a:cs typeface="Times New Roman" panose="02020603050405020304" pitchFamily="18" charset="0"/>
              </a:rPr>
              <a:t> </a:t>
            </a:r>
            <a:r>
              <a:rPr lang="en-US" sz="2400" dirty="0">
                <a:solidFill>
                  <a:srgbClr val="47494D"/>
                </a:solidFill>
                <a:latin typeface="Times New Roman" panose="02020603050405020304" pitchFamily="18" charset="0"/>
                <a:cs typeface="Times New Roman" panose="02020603050405020304" pitchFamily="18" charset="0"/>
              </a:rPr>
              <a:t>numerical input variables as the result of a PCA transformation.</a:t>
            </a:r>
          </a:p>
          <a:p>
            <a:pPr marL="342900" indent="-342900" fontAlgn="base">
              <a:buFont typeface="Wingdings" panose="05000000000000000000" pitchFamily="2" charset="2"/>
              <a:buChar char="Ø"/>
            </a:pPr>
            <a:endParaRPr lang="en-US" sz="2400" dirty="0">
              <a:solidFill>
                <a:srgbClr val="47494D"/>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a:solidFill>
                  <a:srgbClr val="47494D"/>
                </a:solidFill>
                <a:latin typeface="Times New Roman" panose="02020603050405020304" pitchFamily="18" charset="0"/>
                <a:cs typeface="Times New Roman" panose="02020603050405020304" pitchFamily="18" charset="0"/>
              </a:rPr>
              <a:t>The other inputs that have not been transformed are 'Time' and 'Amount’.</a:t>
            </a:r>
          </a:p>
          <a:p>
            <a:pPr marL="342900" indent="-342900" fontAlgn="base">
              <a:buFont typeface="Wingdings" panose="05000000000000000000" pitchFamily="2" charset="2"/>
              <a:buChar char="Ø"/>
            </a:pPr>
            <a:endParaRPr lang="en-US" sz="2400" dirty="0">
              <a:solidFill>
                <a:srgbClr val="47494D"/>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a:solidFill>
                  <a:srgbClr val="47494D"/>
                </a:solidFill>
                <a:latin typeface="Times New Roman" panose="02020603050405020304" pitchFamily="18" charset="0"/>
                <a:cs typeface="Times New Roman" panose="02020603050405020304" pitchFamily="18" charset="0"/>
              </a:rPr>
              <a:t>The variable 'Time' contains the seconds elapsed between each transaction and the first transaction in the dataset. </a:t>
            </a:r>
          </a:p>
          <a:p>
            <a:pPr marL="342900" indent="-342900" fontAlgn="base">
              <a:buFont typeface="Wingdings" panose="05000000000000000000" pitchFamily="2" charset="2"/>
              <a:buChar char="Ø"/>
            </a:pPr>
            <a:endParaRPr lang="en-US" sz="2400" dirty="0">
              <a:solidFill>
                <a:srgbClr val="47494D"/>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a:solidFill>
                  <a:srgbClr val="47494D"/>
                </a:solidFill>
                <a:latin typeface="Times New Roman" panose="02020603050405020304" pitchFamily="18" charset="0"/>
                <a:cs typeface="Times New Roman" panose="02020603050405020304" pitchFamily="18" charset="0"/>
              </a:rPr>
              <a:t>The variable ‘Amount' is the transaction Amount. </a:t>
            </a:r>
          </a:p>
          <a:p>
            <a:pPr marL="342900" indent="-342900" fontAlgn="base">
              <a:buFont typeface="Wingdings" panose="05000000000000000000" pitchFamily="2" charset="2"/>
              <a:buChar char="Ø"/>
            </a:pPr>
            <a:endParaRPr lang="en-US" sz="2400" dirty="0">
              <a:solidFill>
                <a:srgbClr val="47494D"/>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a:solidFill>
                  <a:srgbClr val="47494D"/>
                </a:solidFill>
                <a:latin typeface="Times New Roman" panose="02020603050405020304" pitchFamily="18" charset="0"/>
                <a:cs typeface="Times New Roman" panose="02020603050405020304" pitchFamily="18" charset="0"/>
              </a:rPr>
              <a:t>The variable 'Class' is the response variable and it takes value 1 in case of fraud and 0 otherwise. </a:t>
            </a:r>
          </a:p>
          <a:p>
            <a:pPr fontAlgn="base"/>
            <a:endParaRPr lang="en-US" sz="2400" dirty="0">
              <a:solidFill>
                <a:srgbClr val="47494D"/>
              </a:solidFill>
              <a:latin typeface="Times New Roman" panose="02020603050405020304" pitchFamily="18" charset="0"/>
              <a:cs typeface="Times New Roman" panose="02020603050405020304" pitchFamily="18" charset="0"/>
            </a:endParaRPr>
          </a:p>
          <a:p>
            <a:pPr fontAlgn="base"/>
            <a:endParaRPr lang="en-US" sz="2400" i="0" dirty="0">
              <a:solidFill>
                <a:srgbClr val="47494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385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422C-9355-4CC5-9E02-3F9F384DD598}"/>
              </a:ext>
            </a:extLst>
          </p:cNvPr>
          <p:cNvSpPr>
            <a:spLocks noGrp="1"/>
          </p:cNvSpPr>
          <p:nvPr>
            <p:ph type="title"/>
          </p:nvPr>
        </p:nvSpPr>
        <p:spPr>
          <a:xfrm>
            <a:off x="571500" y="132081"/>
            <a:ext cx="10782300" cy="591819"/>
          </a:xfrm>
        </p:spPr>
        <p:txBody>
          <a:bodyPr>
            <a:normAutofit/>
          </a:bodyPr>
          <a:lstStyle/>
          <a:p>
            <a:r>
              <a:rPr lang="en-US" sz="3600" b="1" dirty="0">
                <a:latin typeface="Times New Roman" panose="02020603050405020304" pitchFamily="18" charset="0"/>
                <a:cs typeface="Times New Roman" panose="02020603050405020304" pitchFamily="18" charset="0"/>
              </a:rPr>
              <a:t>Data Analysis and Data Cleaning</a:t>
            </a:r>
          </a:p>
        </p:txBody>
      </p:sp>
      <p:sp>
        <p:nvSpPr>
          <p:cNvPr id="3" name="Content Placeholder 2">
            <a:extLst>
              <a:ext uri="{FF2B5EF4-FFF2-40B4-BE49-F238E27FC236}">
                <a16:creationId xmlns:a16="http://schemas.microsoft.com/office/drawing/2014/main" id="{0E8FC244-C698-4638-9030-49628EAD32B0}"/>
              </a:ext>
            </a:extLst>
          </p:cNvPr>
          <p:cNvSpPr>
            <a:spLocks noGrp="1"/>
          </p:cNvSpPr>
          <p:nvPr>
            <p:ph idx="1"/>
          </p:nvPr>
        </p:nvSpPr>
        <p:spPr>
          <a:xfrm>
            <a:off x="571500" y="723900"/>
            <a:ext cx="11447780" cy="6682740"/>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Simple checkpoints: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Missing values- checked for missing values in dataset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Unique values- checked for unique values of transaction id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Statistical Analysis: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is no metadata about the original </a:t>
            </a:r>
          </a:p>
          <a:p>
            <a:pPr marL="0" indent="0" algn="just">
              <a:buNone/>
            </a:pPr>
            <a:r>
              <a:rPr lang="en-US" sz="2400" dirty="0">
                <a:latin typeface="Times New Roman" panose="02020603050405020304" pitchFamily="18" charset="0"/>
                <a:cs typeface="Times New Roman" panose="02020603050405020304" pitchFamily="18" charset="0"/>
              </a:rPr>
              <a:t>   features provided, so pre-analysis or </a:t>
            </a:r>
          </a:p>
          <a:p>
            <a:pPr marL="0" indent="0" algn="just">
              <a:buNone/>
            </a:pPr>
            <a:r>
              <a:rPr lang="en-US" sz="2400" dirty="0">
                <a:latin typeface="Times New Roman" panose="02020603050405020304" pitchFamily="18" charset="0"/>
                <a:cs typeface="Times New Roman" panose="02020603050405020304" pitchFamily="18" charset="0"/>
              </a:rPr>
              <a:t>   feature study could not be done.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transaction amount is relatively small.</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mean of all the amounts made is </a:t>
            </a:r>
          </a:p>
          <a:p>
            <a:pPr marL="0" indent="0" algn="just">
              <a:buNone/>
            </a:pPr>
            <a:r>
              <a:rPr lang="en-US" sz="2400" dirty="0">
                <a:latin typeface="Times New Roman" panose="02020603050405020304" pitchFamily="18" charset="0"/>
                <a:cs typeface="Times New Roman" panose="02020603050405020304" pitchFamily="18" charset="0"/>
              </a:rPr>
              <a:t>    approximately USD 88.</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maximum transaction amount is  </a:t>
            </a:r>
          </a:p>
          <a:p>
            <a:pPr marL="0" indent="0" algn="just">
              <a:buNone/>
            </a:pPr>
            <a:r>
              <a:rPr lang="en-US" sz="2400" dirty="0">
                <a:latin typeface="Times New Roman" panose="02020603050405020304" pitchFamily="18" charset="0"/>
                <a:cs typeface="Times New Roman" panose="02020603050405020304" pitchFamily="18" charset="0"/>
              </a:rPr>
              <a:t>    USD 25691.</a:t>
            </a: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96CF51A-64AD-45EB-BF10-A0BB002F0E44}"/>
              </a:ext>
            </a:extLst>
          </p:cNvPr>
          <p:cNvPicPr>
            <a:picLocks noChangeAspect="1"/>
          </p:cNvPicPr>
          <p:nvPr/>
        </p:nvPicPr>
        <p:blipFill>
          <a:blip r:embed="rId2"/>
          <a:stretch>
            <a:fillRect/>
          </a:stretch>
        </p:blipFill>
        <p:spPr>
          <a:xfrm>
            <a:off x="6123305" y="2082801"/>
            <a:ext cx="5895975" cy="4409440"/>
          </a:xfrm>
          <a:prstGeom prst="rect">
            <a:avLst/>
          </a:prstGeom>
        </p:spPr>
      </p:pic>
    </p:spTree>
    <p:extLst>
      <p:ext uri="{BB962C8B-B14F-4D97-AF65-F5344CB8AC3E}">
        <p14:creationId xmlns:p14="http://schemas.microsoft.com/office/powerpoint/2010/main" val="86912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BE82-EF78-4997-85EE-2857457B53D6}"/>
              </a:ext>
            </a:extLst>
          </p:cNvPr>
          <p:cNvSpPr>
            <a:spLocks noGrp="1"/>
          </p:cNvSpPr>
          <p:nvPr>
            <p:ph type="title"/>
          </p:nvPr>
        </p:nvSpPr>
        <p:spPr>
          <a:xfrm>
            <a:off x="333375" y="1"/>
            <a:ext cx="11020425" cy="571499"/>
          </a:xfrm>
        </p:spPr>
        <p:txBody>
          <a:bodyPr>
            <a:noAutofit/>
          </a:bodyPr>
          <a:lstStyle/>
          <a:p>
            <a:r>
              <a:rPr lang="en-US" sz="3600" b="1" dirty="0">
                <a:latin typeface="Times New Roman" panose="02020603050405020304" pitchFamily="18" charset="0"/>
                <a:cs typeface="Times New Roman" panose="02020603050405020304" pitchFamily="18" charset="0"/>
              </a:rPr>
              <a:t>Data Visualization</a:t>
            </a:r>
          </a:p>
        </p:txBody>
      </p:sp>
      <p:pic>
        <p:nvPicPr>
          <p:cNvPr id="8" name="Content Placeholder 7">
            <a:extLst>
              <a:ext uri="{FF2B5EF4-FFF2-40B4-BE49-F238E27FC236}">
                <a16:creationId xmlns:a16="http://schemas.microsoft.com/office/drawing/2014/main" id="{2ABB1D06-DAB6-47CC-AC6C-234CBB3FFDC6}"/>
              </a:ext>
            </a:extLst>
          </p:cNvPr>
          <p:cNvPicPr>
            <a:picLocks noGrp="1" noChangeAspect="1"/>
          </p:cNvPicPr>
          <p:nvPr>
            <p:ph idx="1"/>
          </p:nvPr>
        </p:nvPicPr>
        <p:blipFill>
          <a:blip r:embed="rId2"/>
          <a:stretch>
            <a:fillRect/>
          </a:stretch>
        </p:blipFill>
        <p:spPr>
          <a:xfrm>
            <a:off x="6359300" y="714950"/>
            <a:ext cx="5708430" cy="3632637"/>
          </a:xfrm>
          <a:prstGeom prst="rect">
            <a:avLst/>
          </a:prstGeom>
        </p:spPr>
      </p:pic>
      <p:sp>
        <p:nvSpPr>
          <p:cNvPr id="6" name="Rectangle 5">
            <a:extLst>
              <a:ext uri="{FF2B5EF4-FFF2-40B4-BE49-F238E27FC236}">
                <a16:creationId xmlns:a16="http://schemas.microsoft.com/office/drawing/2014/main" id="{74137471-5043-4DF9-90E6-C030F2BF4F8B}"/>
              </a:ext>
            </a:extLst>
          </p:cNvPr>
          <p:cNvSpPr/>
          <p:nvPr/>
        </p:nvSpPr>
        <p:spPr>
          <a:xfrm>
            <a:off x="333375" y="4537720"/>
            <a:ext cx="11734355" cy="2323713"/>
          </a:xfrm>
          <a:prstGeom prst="rect">
            <a:avLst/>
          </a:prstGeom>
        </p:spPr>
        <p:txBody>
          <a:bodyPr wrap="square">
            <a:spAutoFit/>
          </a:bodyPr>
          <a:lstStyle/>
          <a:p>
            <a:r>
              <a:rPr lang="en-US" dirty="0"/>
              <a:t> </a:t>
            </a:r>
            <a:r>
              <a:rPr lang="en-US" sz="2400" b="1" dirty="0">
                <a:latin typeface="Times New Roman" panose="02020603050405020304" pitchFamily="18" charset="0"/>
                <a:cs typeface="Times New Roman" panose="02020603050405020304" pitchFamily="18" charset="0"/>
              </a:rPr>
              <a:t>Observations:</a:t>
            </a:r>
          </a:p>
          <a:p>
            <a:pPr marL="342900" indent="-342900" algn="just">
              <a:spcBef>
                <a:spcPts val="1000"/>
              </a:spcBef>
              <a:buClr>
                <a:schemeClr val="accent1"/>
              </a:buClr>
              <a:buSzPct val="80000"/>
              <a:buFont typeface="Wingdings" panose="05000000000000000000" pitchFamily="2" charset="2"/>
              <a:buChar char="Ø"/>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All the PCA transformed features are scaled</a:t>
            </a:r>
          </a:p>
          <a:p>
            <a:pPr marL="342900" indent="-342900" algn="just">
              <a:spcBef>
                <a:spcPts val="1000"/>
              </a:spcBef>
              <a:buClr>
                <a:schemeClr val="accent1"/>
              </a:buClr>
              <a:buSzPct val="80000"/>
              <a:buFont typeface="Wingdings" panose="05000000000000000000" pitchFamily="2" charset="2"/>
              <a:buChar char="Ø"/>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Amount and Time input are not scaled</a:t>
            </a:r>
          </a:p>
          <a:p>
            <a:pPr marL="342900" indent="-342900" algn="just">
              <a:spcBef>
                <a:spcPts val="1000"/>
              </a:spcBef>
              <a:buClr>
                <a:schemeClr val="accent1"/>
              </a:buClr>
              <a:buSzPct val="80000"/>
              <a:buFont typeface="Wingdings" panose="05000000000000000000" pitchFamily="2" charset="2"/>
              <a:buChar char="Ø"/>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In fig 2. we can see that most of the transactions(99.9%) are non –fraud and very few(0.172%) are fraud </a:t>
            </a:r>
          </a:p>
        </p:txBody>
      </p:sp>
      <p:pic>
        <p:nvPicPr>
          <p:cNvPr id="7" name="Picture 6">
            <a:extLst>
              <a:ext uri="{FF2B5EF4-FFF2-40B4-BE49-F238E27FC236}">
                <a16:creationId xmlns:a16="http://schemas.microsoft.com/office/drawing/2014/main" id="{1A1C05B0-8889-4A67-BB5D-EE2340050A3A}"/>
              </a:ext>
            </a:extLst>
          </p:cNvPr>
          <p:cNvPicPr>
            <a:picLocks noChangeAspect="1"/>
          </p:cNvPicPr>
          <p:nvPr/>
        </p:nvPicPr>
        <p:blipFill>
          <a:blip r:embed="rId3"/>
          <a:stretch>
            <a:fillRect/>
          </a:stretch>
        </p:blipFill>
        <p:spPr>
          <a:xfrm>
            <a:off x="333375" y="680095"/>
            <a:ext cx="5867400" cy="3857625"/>
          </a:xfrm>
          <a:prstGeom prst="rect">
            <a:avLst/>
          </a:prstGeom>
        </p:spPr>
      </p:pic>
    </p:spTree>
    <p:extLst>
      <p:ext uri="{BB962C8B-B14F-4D97-AF65-F5344CB8AC3E}">
        <p14:creationId xmlns:p14="http://schemas.microsoft.com/office/powerpoint/2010/main" val="160914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7237-22EC-4169-9B2A-409D4A9B4354}"/>
              </a:ext>
            </a:extLst>
          </p:cNvPr>
          <p:cNvSpPr>
            <a:spLocks noGrp="1"/>
          </p:cNvSpPr>
          <p:nvPr>
            <p:ph type="title"/>
          </p:nvPr>
        </p:nvSpPr>
        <p:spPr>
          <a:xfrm>
            <a:off x="455285" y="0"/>
            <a:ext cx="10786755" cy="863600"/>
          </a:xfrm>
        </p:spPr>
        <p:txBody>
          <a:bodyPr>
            <a:normAutofit/>
          </a:bodyPr>
          <a:lstStyle/>
          <a:p>
            <a:r>
              <a:rPr lang="en-US" sz="3600" b="1">
                <a:latin typeface="Times New Roman" panose="02020603050405020304" pitchFamily="18" charset="0"/>
                <a:cs typeface="Times New Roman" panose="02020603050405020304" pitchFamily="18" charset="0"/>
              </a:rPr>
              <a:t>Data Preprocessing</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17F355-1BDC-4C01-A8E0-FB5E58709FDC}"/>
              </a:ext>
            </a:extLst>
          </p:cNvPr>
          <p:cNvSpPr>
            <a:spLocks noGrp="1"/>
          </p:cNvSpPr>
          <p:nvPr>
            <p:ph idx="1"/>
          </p:nvPr>
        </p:nvSpPr>
        <p:spPr>
          <a:xfrm>
            <a:off x="455285" y="708548"/>
            <a:ext cx="11057910" cy="2526265"/>
          </a:xfrm>
        </p:spPr>
        <p:txBody>
          <a:bodyPr>
            <a:normAutofit/>
          </a:bodyPr>
          <a:lstStyle/>
          <a:p>
            <a:pPr marL="0" indent="0">
              <a:buNone/>
            </a:pPr>
            <a:r>
              <a:rPr lang="en-US" sz="2400" b="1">
                <a:latin typeface="Times New Roman" panose="02020603050405020304" pitchFamily="18" charset="0"/>
                <a:cs typeface="Times New Roman" panose="02020603050405020304" pitchFamily="18" charset="0"/>
              </a:rPr>
              <a:t>Scaling:</a:t>
            </a:r>
          </a:p>
          <a:p>
            <a:pPr algn="just">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As observed from histograms most of the features are scaled except Amount and Time</a:t>
            </a:r>
          </a:p>
          <a:p>
            <a:pPr algn="just">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I have scaled the Amount column and created new column norm_amount</a:t>
            </a:r>
          </a:p>
          <a:p>
            <a:pPr algn="just">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Dropped Time, Amount, ID columns</a:t>
            </a:r>
          </a:p>
          <a:p>
            <a:pPr algn="just">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In the fig. we can see number of transactions v/s for Fraud and Non- Fraud Categories</a:t>
            </a: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F2FD686-CEFF-4689-85C0-36A4753FBC12}"/>
              </a:ext>
            </a:extLst>
          </p:cNvPr>
          <p:cNvPicPr>
            <a:picLocks noChangeAspect="1"/>
          </p:cNvPicPr>
          <p:nvPr/>
        </p:nvPicPr>
        <p:blipFill>
          <a:blip r:embed="rId2"/>
          <a:stretch>
            <a:fillRect/>
          </a:stretch>
        </p:blipFill>
        <p:spPr>
          <a:xfrm>
            <a:off x="602595" y="3313471"/>
            <a:ext cx="10469672" cy="3628104"/>
          </a:xfrm>
          <a:prstGeom prst="rect">
            <a:avLst/>
          </a:prstGeom>
        </p:spPr>
      </p:pic>
    </p:spTree>
    <p:extLst>
      <p:ext uri="{BB962C8B-B14F-4D97-AF65-F5344CB8AC3E}">
        <p14:creationId xmlns:p14="http://schemas.microsoft.com/office/powerpoint/2010/main" val="260100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562A9-1953-4A78-AAAF-BE4FAD31E6C4}"/>
              </a:ext>
            </a:extLst>
          </p:cNvPr>
          <p:cNvSpPr/>
          <p:nvPr/>
        </p:nvSpPr>
        <p:spPr>
          <a:xfrm>
            <a:off x="314325" y="752476"/>
            <a:ext cx="11229975" cy="7478970"/>
          </a:xfrm>
          <a:prstGeom prst="rect">
            <a:avLst/>
          </a:prstGeom>
        </p:spPr>
        <p:txBody>
          <a:bodyPr wrap="square">
            <a:spAutoFit/>
          </a:bodyPr>
          <a:lstStyle/>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Need of sampling :</a:t>
            </a:r>
          </a:p>
          <a:p>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Fit logistic regression on imbalanced dataset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Got accuracy of 99.9% But it’s not true.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 most of the labels 0, even random guess </a:t>
            </a:r>
          </a:p>
          <a:p>
            <a:r>
              <a:rPr lang="en-US" sz="2400" dirty="0">
                <a:latin typeface="Times New Roman" panose="02020603050405020304" pitchFamily="18" charset="0"/>
                <a:cs typeface="Times New Roman" panose="02020603050405020304" pitchFamily="18" charset="0"/>
              </a:rPr>
              <a:t>     gives 99% accuracy.</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 use Recall as a accuracy measure which </a:t>
            </a:r>
          </a:p>
          <a:p>
            <a:r>
              <a:rPr lang="en-US" sz="2400" dirty="0">
                <a:latin typeface="Times New Roman" panose="02020603050405020304" pitchFamily="18" charset="0"/>
                <a:cs typeface="Times New Roman" panose="02020603050405020304" pitchFamily="18" charset="0"/>
              </a:rPr>
              <a:t>     measures the ability of model to predict right </a:t>
            </a:r>
          </a:p>
          <a:p>
            <a:r>
              <a:rPr lang="en-US" sz="2400" dirty="0">
                <a:latin typeface="Times New Roman" panose="02020603050405020304" pitchFamily="18" charset="0"/>
                <a:cs typeface="Times New Roman" panose="02020603050405020304" pitchFamily="18" charset="0"/>
              </a:rPr>
              <a:t>    for a given label.</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Recall is very Low 64.814%</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951B90F-F64E-4A69-86B9-2366FF841392}"/>
              </a:ext>
            </a:extLst>
          </p:cNvPr>
          <p:cNvSpPr>
            <a:spLocks noGrp="1"/>
          </p:cNvSpPr>
          <p:nvPr>
            <p:ph type="title"/>
          </p:nvPr>
        </p:nvSpPr>
        <p:spPr>
          <a:xfrm>
            <a:off x="314325" y="219075"/>
            <a:ext cx="11039475" cy="790575"/>
          </a:xfrm>
        </p:spPr>
        <p:txBody>
          <a:bodyPr>
            <a:normAutofit/>
          </a:bodyPr>
          <a:lstStyle/>
          <a:p>
            <a:r>
              <a:rPr lang="en-US" sz="3600" b="1" dirty="0">
                <a:latin typeface="Times New Roman" panose="02020603050405020304" pitchFamily="18" charset="0"/>
                <a:cs typeface="Times New Roman" panose="02020603050405020304" pitchFamily="18" charset="0"/>
              </a:rPr>
              <a:t>Data Preprocessing</a:t>
            </a:r>
          </a:p>
        </p:txBody>
      </p:sp>
      <p:pic>
        <p:nvPicPr>
          <p:cNvPr id="4" name="Picture 3">
            <a:extLst>
              <a:ext uri="{FF2B5EF4-FFF2-40B4-BE49-F238E27FC236}">
                <a16:creationId xmlns:a16="http://schemas.microsoft.com/office/drawing/2014/main" id="{A77D3646-1D45-4C81-A383-C3B7CCF09509}"/>
              </a:ext>
            </a:extLst>
          </p:cNvPr>
          <p:cNvPicPr>
            <a:picLocks noChangeAspect="1"/>
          </p:cNvPicPr>
          <p:nvPr/>
        </p:nvPicPr>
        <p:blipFill>
          <a:blip r:embed="rId2"/>
          <a:stretch>
            <a:fillRect/>
          </a:stretch>
        </p:blipFill>
        <p:spPr>
          <a:xfrm>
            <a:off x="6429376" y="1543051"/>
            <a:ext cx="5572124" cy="3614737"/>
          </a:xfrm>
          <a:prstGeom prst="rect">
            <a:avLst/>
          </a:prstGeom>
        </p:spPr>
      </p:pic>
    </p:spTree>
    <p:extLst>
      <p:ext uri="{BB962C8B-B14F-4D97-AF65-F5344CB8AC3E}">
        <p14:creationId xmlns:p14="http://schemas.microsoft.com/office/powerpoint/2010/main" val="202495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562A9-1953-4A78-AAAF-BE4FAD31E6C4}"/>
              </a:ext>
            </a:extLst>
          </p:cNvPr>
          <p:cNvSpPr/>
          <p:nvPr/>
        </p:nvSpPr>
        <p:spPr>
          <a:xfrm>
            <a:off x="600075" y="752476"/>
            <a:ext cx="10944225" cy="5632311"/>
          </a:xfrm>
          <a:prstGeom prst="rect">
            <a:avLst/>
          </a:prstGeom>
        </p:spPr>
        <p:txBody>
          <a:bodyPr wrap="square">
            <a:spAutoFit/>
          </a:bodyPr>
          <a:lstStyle/>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Under sampling:</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Under sampling is one of the techniques used for handling class imbalance.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technique, we under sample majority class to match the minority class and make sure that the training data has equal amount of fraud and non-fraud samples.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fig we can see that training dataset has equal number of fraud and non-fraud</a:t>
            </a:r>
          </a:p>
          <a:p>
            <a:r>
              <a:rPr lang="en-US" sz="2400" dirty="0">
                <a:latin typeface="Times New Roman" panose="02020603050405020304" pitchFamily="18" charset="0"/>
                <a:cs typeface="Times New Roman" panose="02020603050405020304" pitchFamily="18" charset="0"/>
              </a:rPr>
              <a:t>    Transactions.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951B90F-F64E-4A69-86B9-2366FF841392}"/>
              </a:ext>
            </a:extLst>
          </p:cNvPr>
          <p:cNvSpPr>
            <a:spLocks noGrp="1"/>
          </p:cNvSpPr>
          <p:nvPr>
            <p:ph type="title"/>
          </p:nvPr>
        </p:nvSpPr>
        <p:spPr>
          <a:xfrm>
            <a:off x="600075" y="219075"/>
            <a:ext cx="10753725" cy="790575"/>
          </a:xfrm>
        </p:spPr>
        <p:txBody>
          <a:bodyPr>
            <a:normAutofit/>
          </a:bodyPr>
          <a:lstStyle/>
          <a:p>
            <a:r>
              <a:rPr lang="en-US" sz="3600" b="1" dirty="0">
                <a:latin typeface="Times New Roman" panose="02020603050405020304" pitchFamily="18" charset="0"/>
                <a:cs typeface="Times New Roman" panose="02020603050405020304" pitchFamily="18" charset="0"/>
              </a:rPr>
              <a:t>Data Preprocessing</a:t>
            </a:r>
          </a:p>
        </p:txBody>
      </p:sp>
      <p:pic>
        <p:nvPicPr>
          <p:cNvPr id="5" name="Picture 4">
            <a:extLst>
              <a:ext uri="{FF2B5EF4-FFF2-40B4-BE49-F238E27FC236}">
                <a16:creationId xmlns:a16="http://schemas.microsoft.com/office/drawing/2014/main" id="{708E6012-87EA-4786-9A55-C377EE672897}"/>
              </a:ext>
            </a:extLst>
          </p:cNvPr>
          <p:cNvPicPr>
            <a:picLocks noChangeAspect="1"/>
          </p:cNvPicPr>
          <p:nvPr/>
        </p:nvPicPr>
        <p:blipFill>
          <a:blip r:embed="rId2"/>
          <a:stretch>
            <a:fillRect/>
          </a:stretch>
        </p:blipFill>
        <p:spPr>
          <a:xfrm>
            <a:off x="2647950" y="3343274"/>
            <a:ext cx="6210299" cy="3514725"/>
          </a:xfrm>
          <a:prstGeom prst="rect">
            <a:avLst/>
          </a:prstGeom>
        </p:spPr>
      </p:pic>
    </p:spTree>
    <p:extLst>
      <p:ext uri="{BB962C8B-B14F-4D97-AF65-F5344CB8AC3E}">
        <p14:creationId xmlns:p14="http://schemas.microsoft.com/office/powerpoint/2010/main" val="69195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013A-7454-40F0-8897-DE9ACEAF794D}"/>
              </a:ext>
            </a:extLst>
          </p:cNvPr>
          <p:cNvSpPr>
            <a:spLocks noGrp="1"/>
          </p:cNvSpPr>
          <p:nvPr>
            <p:ph type="title"/>
          </p:nvPr>
        </p:nvSpPr>
        <p:spPr>
          <a:xfrm>
            <a:off x="419100" y="1"/>
            <a:ext cx="10934700" cy="681036"/>
          </a:xfrm>
        </p:spPr>
        <p:txBody>
          <a:bodyPr>
            <a:normAutofit/>
          </a:bodyPr>
          <a:lstStyle/>
          <a:p>
            <a:r>
              <a:rPr lang="en-US" sz="3600" b="1" dirty="0">
                <a:latin typeface="Times New Roman" panose="02020603050405020304" pitchFamily="18" charset="0"/>
                <a:cs typeface="Times New Roman" panose="02020603050405020304" pitchFamily="18" charset="0"/>
              </a:rPr>
              <a:t>Feature Selection</a:t>
            </a:r>
          </a:p>
        </p:txBody>
      </p:sp>
      <p:sp>
        <p:nvSpPr>
          <p:cNvPr id="3" name="Content Placeholder 2">
            <a:extLst>
              <a:ext uri="{FF2B5EF4-FFF2-40B4-BE49-F238E27FC236}">
                <a16:creationId xmlns:a16="http://schemas.microsoft.com/office/drawing/2014/main" id="{B5340487-9A6B-4F5E-B804-42B7640C5E91}"/>
              </a:ext>
            </a:extLst>
          </p:cNvPr>
          <p:cNvSpPr>
            <a:spLocks noGrp="1"/>
          </p:cNvSpPr>
          <p:nvPr>
            <p:ph idx="1"/>
          </p:nvPr>
        </p:nvSpPr>
        <p:spPr>
          <a:xfrm>
            <a:off x="419100" y="581025"/>
            <a:ext cx="11488420" cy="6185535"/>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Filter Method using correlation: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we try to correlate class and features</a:t>
            </a:r>
          </a:p>
          <a:p>
            <a:pPr marL="0" indent="0">
              <a:buNone/>
            </a:pPr>
            <a:r>
              <a:rPr lang="en-US" sz="2400" dirty="0">
                <a:latin typeface="Times New Roman" panose="02020603050405020304" pitchFamily="18" charset="0"/>
                <a:cs typeface="Times New Roman" panose="02020603050405020304" pitchFamily="18" charset="0"/>
              </a:rPr>
              <a:t>    on imbalanced dataset then it will be of no</a:t>
            </a:r>
          </a:p>
          <a:p>
            <a:pPr marL="0" indent="0">
              <a:buNone/>
            </a:pPr>
            <a:r>
              <a:rPr lang="en-US" sz="2400" dirty="0">
                <a:latin typeface="Times New Roman" panose="02020603050405020304" pitchFamily="18" charset="0"/>
                <a:cs typeface="Times New Roman" panose="02020603050405020304" pitchFamily="18" charset="0"/>
              </a:rPr>
              <a:t>    use because we will not see true correlations</a:t>
            </a:r>
          </a:p>
          <a:p>
            <a:pPr marL="0" indent="0">
              <a:buNone/>
            </a:pPr>
            <a:r>
              <a:rPr lang="en-US" sz="2400" dirty="0">
                <a:latin typeface="Times New Roman" panose="02020603050405020304" pitchFamily="18" charset="0"/>
                <a:cs typeface="Times New Roman" panose="02020603050405020304" pitchFamily="18" charset="0"/>
              </a:rPr>
              <a:t>    of features with result.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Try correlating class and features on under </a:t>
            </a:r>
          </a:p>
          <a:p>
            <a:pPr marL="0" indent="0">
              <a:buNone/>
            </a:pPr>
            <a:r>
              <a:rPr lang="en-US" sz="2400" dirty="0">
                <a:latin typeface="Times New Roman" panose="02020603050405020304" pitchFamily="18" charset="0"/>
                <a:cs typeface="Times New Roman" panose="02020603050405020304" pitchFamily="18" charset="0"/>
              </a:rPr>
              <a:t>     sampled dataset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Fitted the model with best possible features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But it resulted in poor performance</a:t>
            </a:r>
          </a:p>
          <a:p>
            <a:pPr marL="0" indent="0">
              <a:buNone/>
            </a:pP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FB8479-A9D1-49A6-92BF-AB7E28A33863}"/>
              </a:ext>
            </a:extLst>
          </p:cNvPr>
          <p:cNvPicPr>
            <a:picLocks noChangeAspect="1"/>
          </p:cNvPicPr>
          <p:nvPr/>
        </p:nvPicPr>
        <p:blipFill>
          <a:blip r:embed="rId2"/>
          <a:stretch>
            <a:fillRect/>
          </a:stretch>
        </p:blipFill>
        <p:spPr>
          <a:xfrm>
            <a:off x="6315074" y="476250"/>
            <a:ext cx="5781675" cy="6185535"/>
          </a:xfrm>
          <a:prstGeom prst="rect">
            <a:avLst/>
          </a:prstGeom>
        </p:spPr>
      </p:pic>
    </p:spTree>
    <p:extLst>
      <p:ext uri="{BB962C8B-B14F-4D97-AF65-F5344CB8AC3E}">
        <p14:creationId xmlns:p14="http://schemas.microsoft.com/office/powerpoint/2010/main" val="1094440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TotalTime>
  <Words>664</Words>
  <Application>Microsoft Office PowerPoint</Application>
  <PresentationFormat>Widescreen</PresentationFormat>
  <Paragraphs>142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       Credit Card Fraud Detection Model      Instructor-  Ebrahim Nasrabadi  Submitted by- Sayali Walke </vt:lpstr>
      <vt:lpstr>Summary</vt:lpstr>
      <vt:lpstr>PowerPoint Presentation</vt:lpstr>
      <vt:lpstr>Data Analysis and Data Cleaning</vt:lpstr>
      <vt:lpstr>Data Visualization</vt:lpstr>
      <vt:lpstr>Data Preprocessing</vt:lpstr>
      <vt:lpstr>Data Preprocessing</vt:lpstr>
      <vt:lpstr>Data Preprocessing</vt:lpstr>
      <vt:lpstr>Feature Selection</vt:lpstr>
      <vt:lpstr>                                     Box plots</vt:lpstr>
      <vt:lpstr>Outliers</vt:lpstr>
      <vt:lpstr>Model Implementation</vt:lpstr>
      <vt:lpstr>Summary of models</vt:lpstr>
      <vt:lpstr>Summary of models</vt:lpstr>
      <vt:lpstr>Future Improvements</vt:lpstr>
      <vt:lpstr>Learning Outcomes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Credit Card Fraud Detection Model      Instructor-  Ebrahim Nasrabadi  Submitted by- Sayali Walke </dc:title>
  <dc:creator>Sayali Shankarrao Walke</dc:creator>
  <cp:lastModifiedBy>Sayali Shankarrao Walke</cp:lastModifiedBy>
  <cp:revision>6</cp:revision>
  <dcterms:created xsi:type="dcterms:W3CDTF">2019-04-26T20:05:34Z</dcterms:created>
  <dcterms:modified xsi:type="dcterms:W3CDTF">2019-04-26T20:35:17Z</dcterms:modified>
</cp:coreProperties>
</file>