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 id="268"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C8AECC-97D8-4B9B-9959-F3BE41AC66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C8105-BDF6-439D-8064-4C9F1AE24E9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429359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0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88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3765831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9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36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21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99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297559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C8105-BDF6-439D-8064-4C9F1AE24E9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8AECC-97D8-4B9B-9959-F3BE41AC66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84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C8105-BDF6-439D-8064-4C9F1AE24E9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294647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C8105-BDF6-439D-8064-4C9F1AE24E93}"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8AECC-97D8-4B9B-9959-F3BE41AC66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78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C8105-BDF6-439D-8064-4C9F1AE24E93}"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8AECC-97D8-4B9B-9959-F3BE41AC66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3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C8105-BDF6-439D-8064-4C9F1AE24E93}"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12364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C8105-BDF6-439D-8064-4C9F1AE24E9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8AECC-97D8-4B9B-9959-F3BE41AC66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19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C8105-BDF6-439D-8064-4C9F1AE24E9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8AECC-97D8-4B9B-9959-F3BE41AC66E4}" type="slidenum">
              <a:rPr lang="en-US" smtClean="0"/>
              <a:t>‹#›</a:t>
            </a:fld>
            <a:endParaRPr lang="en-US"/>
          </a:p>
        </p:txBody>
      </p:sp>
    </p:spTree>
    <p:extLst>
      <p:ext uri="{BB962C8B-B14F-4D97-AF65-F5344CB8AC3E}">
        <p14:creationId xmlns:p14="http://schemas.microsoft.com/office/powerpoint/2010/main" val="119348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BC8105-BDF6-439D-8064-4C9F1AE24E93}" type="datetimeFigureOut">
              <a:rPr lang="en-US" smtClean="0"/>
              <a:t>12/2/2022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C8AECC-97D8-4B9B-9959-F3BE41AC66E4}" type="slidenum">
              <a:rPr lang="en-US" smtClean="0"/>
              <a:t>‹#›</a:t>
            </a:fld>
            <a:endParaRPr lang="en-US"/>
          </a:p>
        </p:txBody>
      </p:sp>
    </p:spTree>
    <p:extLst>
      <p:ext uri="{BB962C8B-B14F-4D97-AF65-F5344CB8AC3E}">
        <p14:creationId xmlns:p14="http://schemas.microsoft.com/office/powerpoint/2010/main" val="18014782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9A24-B0CB-6AB5-BAFD-2D1E009D2D3E}"/>
              </a:ext>
            </a:extLst>
          </p:cNvPr>
          <p:cNvSpPr>
            <a:spLocks noGrp="1"/>
          </p:cNvSpPr>
          <p:nvPr>
            <p:ph type="ctrTitle"/>
          </p:nvPr>
        </p:nvSpPr>
        <p:spPr>
          <a:xfrm>
            <a:off x="905522" y="305617"/>
            <a:ext cx="9762478" cy="1655762"/>
          </a:xfrm>
        </p:spPr>
        <p:txBody>
          <a:bodyPr>
            <a:normAutofit/>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3D13CF6F-142D-8E0A-0C4D-901E7D0F9D0A}"/>
              </a:ext>
            </a:extLst>
          </p:cNvPr>
          <p:cNvSpPr>
            <a:spLocks noGrp="1"/>
          </p:cNvSpPr>
          <p:nvPr>
            <p:ph type="subTitle" idx="1"/>
          </p:nvPr>
        </p:nvSpPr>
        <p:spPr>
          <a:xfrm>
            <a:off x="2688165" y="2001835"/>
            <a:ext cx="6815669" cy="1320802"/>
          </a:xfrm>
        </p:spPr>
        <p:txBody>
          <a:bodyPr>
            <a:normAutofit/>
          </a:bodyPr>
          <a:lstStyle/>
          <a:p>
            <a:r>
              <a:rPr lang="en-US" sz="3600" dirty="0">
                <a:effectLst/>
                <a:latin typeface="Britannic Bold" panose="020B0903060703020204" pitchFamily="34" charset="0"/>
                <a:ea typeface="Calibri" panose="020F0502020204030204" pitchFamily="34" charset="0"/>
                <a:cs typeface="Times New Roman" panose="02020603050405020304" pitchFamily="18" charset="0"/>
              </a:rPr>
              <a:t>ESP32 CAM Based Face &amp; Eyes Recognition System</a:t>
            </a:r>
            <a:endParaRPr lang="en-US" sz="3600" dirty="0"/>
          </a:p>
        </p:txBody>
      </p:sp>
    </p:spTree>
    <p:extLst>
      <p:ext uri="{BB962C8B-B14F-4D97-AF65-F5344CB8AC3E}">
        <p14:creationId xmlns:p14="http://schemas.microsoft.com/office/powerpoint/2010/main" val="26325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2D3A-8B5D-EB73-A340-AFE7F382CB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E3AAC4-0F0D-302E-10A8-F9F69E055C0C}"/>
              </a:ext>
            </a:extLst>
          </p:cNvPr>
          <p:cNvSpPr>
            <a:spLocks noGrp="1"/>
          </p:cNvSpPr>
          <p:nvPr>
            <p:ph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Then connect the FTDI Module to your Computer and select the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 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Now you can upload the code. But while you upload the code the IO0 pin should be shorted with the ground. Once the code is uploaded, remove the shorting Jumper and press the RESET pin.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7D02A6E-6C3B-0F0C-D875-BD09B3919A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4572" y="3715501"/>
            <a:ext cx="3348355" cy="2001520"/>
          </a:xfrm>
          <a:prstGeom prst="rect">
            <a:avLst/>
          </a:prstGeom>
          <a:noFill/>
          <a:ln>
            <a:noFill/>
          </a:ln>
        </p:spPr>
      </p:pic>
    </p:spTree>
    <p:extLst>
      <p:ext uri="{BB962C8B-B14F-4D97-AF65-F5344CB8AC3E}">
        <p14:creationId xmlns:p14="http://schemas.microsoft.com/office/powerpoint/2010/main" val="7948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021B-DB41-7EB3-0362-8D5375B213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75349F-A49D-8A5C-09E6-F547103E3E9B}"/>
              </a:ext>
            </a:extLst>
          </p:cNvPr>
          <p:cNvSpPr>
            <a:spLocks noGrp="1"/>
          </p:cNvSpPr>
          <p:nvPr>
            <p:ph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everything works fine then in serial monitor we get “camera ok” along with that we get an IP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first step is to install Python.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Install Python once downloading is completed.</a:t>
            </a:r>
            <a:b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Then Go to the command prompt and install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NumPy</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OpenCV</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libraries.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Before copying this URL in python code we need to install all the libraries required like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numpy</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library and cv2 for video capturing.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Arduino ide we’ll have 3 options like low resolution, medium resolution and high resolution.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5385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AB5A-E2BF-01A9-DF17-DFF7AC7AC1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C8FB6-22A9-1831-6441-EC04C56B7D8C}"/>
              </a:ext>
            </a:extLst>
          </p:cNvPr>
          <p:cNvSpPr>
            <a:spLocks noGrp="1"/>
          </p:cNvSpPr>
          <p:nvPr>
            <p:ph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select any one depending on the situation.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Coming to python code we’ll train the model using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cascadeclassifier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you run the code, a pop-up window with the name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Live Transmission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appears, showing the live video.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red-colored rectangular box covering the whole face and within that if it recognizes eyes. Then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green colored boxes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appear around the eyes.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02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0706-2DA3-A76B-0449-052CD069D01C}"/>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39D1167F-1B16-C424-B098-CB57B2CA71D4}"/>
              </a:ext>
            </a:extLst>
          </p:cNvPr>
          <p:cNvSpPr>
            <a:spLocks noGrp="1"/>
          </p:cNvSpPr>
          <p:nvPr>
            <p:ph idx="1"/>
          </p:nvPr>
        </p:nvSpPr>
        <p:spPr>
          <a:xfrm>
            <a:off x="1215502" y="2707852"/>
            <a:ext cx="9601196" cy="3318936"/>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urlib.request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import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cascadeclassifier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cv2 library for video detecting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library for numerical calculations we need to </a:t>
            </a:r>
            <a:r>
              <a:rPr lang="en-US" sz="1800" dirty="0">
                <a:latin typeface="Calibri" panose="020F0502020204030204" pitchFamily="34" charset="0"/>
                <a:ea typeface="Calibri" panose="020F0502020204030204" pitchFamily="34" charset="0"/>
                <a:cs typeface="Times New Roman" panose="02020603050405020304" pitchFamily="18" charset="0"/>
              </a:rPr>
              <a:t>install all this libraries in command prompt using the command pip install </a:t>
            </a:r>
            <a:r>
              <a:rPr lang="en-US" sz="1800" dirty="0" err="1">
                <a:latin typeface="Calibri" panose="020F0502020204030204" pitchFamily="34" charset="0"/>
                <a:ea typeface="Calibri" panose="020F0502020204030204" pitchFamily="34" charset="0"/>
                <a:cs typeface="Times New Roman" panose="02020603050405020304" pitchFamily="18" charset="0"/>
              </a:rPr>
              <a:t>library_name</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have trained the model using </a:t>
            </a:r>
            <a:r>
              <a:rPr lang="en-US" sz="1800" dirty="0" err="1">
                <a:solidFill>
                  <a:srgbClr val="000000"/>
                </a:solidFill>
                <a:effectLst/>
                <a:latin typeface="Calibri" panose="020F0502020204030204" pitchFamily="34" charset="0"/>
                <a:ea typeface="Calibri" panose="020F0502020204030204" pitchFamily="34" charset="0"/>
              </a:rPr>
              <a:t>cascadeclassifier</a:t>
            </a:r>
            <a:r>
              <a:rPr lang="en-US" sz="1800" dirty="0">
                <a:solidFill>
                  <a:srgbClr val="000000"/>
                </a:solidFill>
                <a:effectLst/>
                <a:latin typeface="Calibri" panose="020F0502020204030204" pitchFamily="34" charset="0"/>
                <a:ea typeface="Calibri" panose="020F0502020204030204" pitchFamily="34" charset="0"/>
              </a:rPr>
              <a:t> and then we ran a while loop until we press “q” also we mentioned the dimensions of the rectangular boxes that are forming around face and eyes and also the color that should be formed around our face and eyes.</a:t>
            </a:r>
          </a:p>
          <a:p>
            <a:endParaRPr lang="en-US" dirty="0"/>
          </a:p>
        </p:txBody>
      </p:sp>
    </p:spTree>
    <p:extLst>
      <p:ext uri="{BB962C8B-B14F-4D97-AF65-F5344CB8AC3E}">
        <p14:creationId xmlns:p14="http://schemas.microsoft.com/office/powerpoint/2010/main" val="252058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3453-9CB1-5247-22FE-9B90D2D9CC7A}"/>
              </a:ext>
            </a:extLst>
          </p:cNvPr>
          <p:cNvSpPr>
            <a:spLocks noGrp="1"/>
          </p:cNvSpPr>
          <p:nvPr>
            <p:ph type="title"/>
          </p:nvPr>
        </p:nvSpPr>
        <p:spPr/>
        <p:txBody>
          <a:bodyPr/>
          <a:lstStyle/>
          <a:p>
            <a:r>
              <a:rPr lang="en-US" dirty="0"/>
              <a:t>Code images</a:t>
            </a:r>
          </a:p>
        </p:txBody>
      </p:sp>
      <p:pic>
        <p:nvPicPr>
          <p:cNvPr id="4" name="Content Placeholder 3">
            <a:extLst>
              <a:ext uri="{FF2B5EF4-FFF2-40B4-BE49-F238E27FC236}">
                <a16:creationId xmlns:a16="http://schemas.microsoft.com/office/drawing/2014/main" id="{D909B673-9449-90C4-40F2-F2BFF5D24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858" y="3429000"/>
            <a:ext cx="3865571" cy="1463011"/>
          </a:xfrm>
          <a:prstGeom prst="rect">
            <a:avLst/>
          </a:prstGeom>
        </p:spPr>
      </p:pic>
      <p:pic>
        <p:nvPicPr>
          <p:cNvPr id="5" name="Picture 4">
            <a:extLst>
              <a:ext uri="{FF2B5EF4-FFF2-40B4-BE49-F238E27FC236}">
                <a16:creationId xmlns:a16="http://schemas.microsoft.com/office/drawing/2014/main" id="{6E7ADAA0-DF03-C4E6-2C8C-43260022DB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9339" y="2557542"/>
            <a:ext cx="4378803" cy="3437673"/>
          </a:xfrm>
          <a:prstGeom prst="rect">
            <a:avLst/>
          </a:prstGeom>
        </p:spPr>
      </p:pic>
    </p:spTree>
    <p:extLst>
      <p:ext uri="{BB962C8B-B14F-4D97-AF65-F5344CB8AC3E}">
        <p14:creationId xmlns:p14="http://schemas.microsoft.com/office/powerpoint/2010/main" val="148101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5619-2C05-A6D6-3F00-1E7567004889}"/>
              </a:ext>
            </a:extLst>
          </p:cNvPr>
          <p:cNvSpPr>
            <a:spLocks noGrp="1"/>
          </p:cNvSpPr>
          <p:nvPr>
            <p:ph type="title"/>
          </p:nvPr>
        </p:nvSpPr>
        <p:spPr/>
        <p:txBody>
          <a:bodyPr>
            <a:normAutofit/>
          </a:bodyPr>
          <a:lstStyle/>
          <a:p>
            <a:r>
              <a:rPr lang="en-US" dirty="0"/>
              <a:t>Working stills</a:t>
            </a:r>
          </a:p>
        </p:txBody>
      </p:sp>
      <p:pic>
        <p:nvPicPr>
          <p:cNvPr id="4" name="Content Placeholder 3">
            <a:extLst>
              <a:ext uri="{FF2B5EF4-FFF2-40B4-BE49-F238E27FC236}">
                <a16:creationId xmlns:a16="http://schemas.microsoft.com/office/drawing/2014/main" id="{B66CFC91-B5C3-1501-ACA8-9CB0D075C1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532" y="2871967"/>
            <a:ext cx="4236888" cy="2383614"/>
          </a:xfrm>
          <a:prstGeom prst="rect">
            <a:avLst/>
          </a:prstGeom>
        </p:spPr>
      </p:pic>
      <p:pic>
        <p:nvPicPr>
          <p:cNvPr id="5" name="Picture 4">
            <a:extLst>
              <a:ext uri="{FF2B5EF4-FFF2-40B4-BE49-F238E27FC236}">
                <a16:creationId xmlns:a16="http://schemas.microsoft.com/office/drawing/2014/main" id="{87A2111C-04F9-BCFC-6C96-8196A9C6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0401" y="2945805"/>
            <a:ext cx="4107418" cy="2309776"/>
          </a:xfrm>
          <a:prstGeom prst="rect">
            <a:avLst/>
          </a:prstGeom>
        </p:spPr>
      </p:pic>
    </p:spTree>
    <p:extLst>
      <p:ext uri="{BB962C8B-B14F-4D97-AF65-F5344CB8AC3E}">
        <p14:creationId xmlns:p14="http://schemas.microsoft.com/office/powerpoint/2010/main" val="264019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8D75-AA4C-2EE2-D812-30C97BEE1E5B}"/>
              </a:ext>
            </a:extLst>
          </p:cNvPr>
          <p:cNvSpPr>
            <a:spLocks noGrp="1"/>
          </p:cNvSpPr>
          <p:nvPr>
            <p:ph type="title"/>
          </p:nvPr>
        </p:nvSpPr>
        <p:spPr/>
        <p:txBody>
          <a:bodyPr/>
          <a:lstStyle/>
          <a:p>
            <a:r>
              <a:rPr lang="en-US" dirty="0"/>
              <a:t>Team members </a:t>
            </a:r>
          </a:p>
        </p:txBody>
      </p:sp>
      <p:sp>
        <p:nvSpPr>
          <p:cNvPr id="3" name="Content Placeholder 2">
            <a:extLst>
              <a:ext uri="{FF2B5EF4-FFF2-40B4-BE49-F238E27FC236}">
                <a16:creationId xmlns:a16="http://schemas.microsoft.com/office/drawing/2014/main" id="{84C1659E-ABB2-A4E5-517A-FC65F7B03490}"/>
              </a:ext>
            </a:extLst>
          </p:cNvPr>
          <p:cNvSpPr>
            <a:spLocks noGrp="1"/>
          </p:cNvSpPr>
          <p:nvPr>
            <p:ph idx="1"/>
          </p:nvPr>
        </p:nvSpPr>
        <p:spPr/>
        <p:txBody>
          <a:bodyPr/>
          <a:lstStyle/>
          <a:p>
            <a:r>
              <a:rPr lang="en-US" dirty="0"/>
              <a:t>Gnaneshwar    2001CS15</a:t>
            </a:r>
          </a:p>
          <a:p>
            <a:r>
              <a:rPr lang="en-US" dirty="0" err="1"/>
              <a:t>Devanand</a:t>
            </a:r>
            <a:r>
              <a:rPr lang="en-US" dirty="0"/>
              <a:t>        2001CS19</a:t>
            </a:r>
          </a:p>
        </p:txBody>
      </p:sp>
    </p:spTree>
    <p:extLst>
      <p:ext uri="{BB962C8B-B14F-4D97-AF65-F5344CB8AC3E}">
        <p14:creationId xmlns:p14="http://schemas.microsoft.com/office/powerpoint/2010/main" val="36061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0673-72BD-8912-57B3-460138BE9297}"/>
              </a:ext>
            </a:extLst>
          </p:cNvPr>
          <p:cNvSpPr>
            <a:spLocks noGrp="1"/>
          </p:cNvSpPr>
          <p:nvPr>
            <p:ph type="title"/>
          </p:nvPr>
        </p:nvSpPr>
        <p:spPr>
          <a:xfrm>
            <a:off x="1295402" y="982132"/>
            <a:ext cx="9384435" cy="1352695"/>
          </a:xfrm>
        </p:spPr>
        <p:txBody>
          <a:bodyPr/>
          <a:lstStyle/>
          <a:p>
            <a:r>
              <a:rPr lang="en-US" dirty="0"/>
              <a:t>Theme of this project</a:t>
            </a:r>
          </a:p>
        </p:txBody>
      </p:sp>
      <p:sp>
        <p:nvSpPr>
          <p:cNvPr id="3" name="Content Placeholder 2">
            <a:extLst>
              <a:ext uri="{FF2B5EF4-FFF2-40B4-BE49-F238E27FC236}">
                <a16:creationId xmlns:a16="http://schemas.microsoft.com/office/drawing/2014/main" id="{6657C2FE-39F2-A1F8-F3CA-D8C6E0EADEB5}"/>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we will build an ESP32 CAM Based Face &amp; Eyes Recognition System.</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have used the ESP32-CAM module, which is a small camera module with the ESP32-S chip.</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Besides the OV2640 camera and several GPIOs to connect peripherals, it also features a microSD card slot that can be useful to store images taken with the camera.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6432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211F-AAE0-5969-F032-1E4EDAD12CA5}"/>
              </a:ext>
            </a:extLst>
          </p:cNvPr>
          <p:cNvSpPr>
            <a:spLocks noGrp="1"/>
          </p:cNvSpPr>
          <p:nvPr>
            <p:ph type="title"/>
          </p:nvPr>
        </p:nvSpPr>
        <p:spPr>
          <a:xfrm>
            <a:off x="1295402" y="1168564"/>
            <a:ext cx="9601196" cy="1210652"/>
          </a:xfrm>
        </p:spPr>
        <p:txBody>
          <a:bodyPr>
            <a:normAutofit fontScale="90000"/>
          </a:bodyPr>
          <a:lstStyle/>
          <a:p>
            <a:br>
              <a:rPr lang="en-US" sz="3200" dirty="0">
                <a:effectLst/>
                <a:latin typeface="Arial Black" panose="020B0A04020102020204" pitchFamily="34" charset="0"/>
                <a:ea typeface="Calibri" panose="020F0502020204030204" pitchFamily="34" charset="0"/>
                <a:cs typeface="Times New Roman" panose="02020603050405020304" pitchFamily="18" charset="0"/>
              </a:rPr>
            </a:br>
            <a:r>
              <a:rPr lang="en-US" sz="3200" dirty="0">
                <a:effectLst/>
                <a:latin typeface="Arial Black" panose="020B0A04020102020204" pitchFamily="34" charset="0"/>
                <a:ea typeface="Calibri" panose="020F0502020204030204" pitchFamily="34" charset="0"/>
                <a:cs typeface="Times New Roman" panose="02020603050405020304" pitchFamily="18" charset="0"/>
              </a:rPr>
              <a:t>components we used in this project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1649471-FB08-2EB4-A443-360E84F92F3C}"/>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ESP32 CAM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ESP32 Based Camera Module developed by AI-Thinker. The controller is based on a 32-bit CPU &amp; has a combined Wi-Fi + Bluetooth/BLE Chip.</a:t>
            </a:r>
          </a:p>
          <a:p>
            <a:endParaRPr lang="en-US" dirty="0"/>
          </a:p>
        </p:txBody>
      </p:sp>
      <p:pic>
        <p:nvPicPr>
          <p:cNvPr id="4" name="Picture 3">
            <a:extLst>
              <a:ext uri="{FF2B5EF4-FFF2-40B4-BE49-F238E27FC236}">
                <a16:creationId xmlns:a16="http://schemas.microsoft.com/office/drawing/2014/main" id="{6E4312E9-295E-F5BC-5A2D-0D242ED3B0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4820" y="3983586"/>
            <a:ext cx="2827655" cy="1421765"/>
          </a:xfrm>
          <a:prstGeom prst="rect">
            <a:avLst/>
          </a:prstGeom>
          <a:noFill/>
          <a:ln>
            <a:noFill/>
          </a:ln>
        </p:spPr>
      </p:pic>
    </p:spTree>
    <p:extLst>
      <p:ext uri="{BB962C8B-B14F-4D97-AF65-F5344CB8AC3E}">
        <p14:creationId xmlns:p14="http://schemas.microsoft.com/office/powerpoint/2010/main" val="665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48EE-A0F3-92A8-7884-67DFB529D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D9D864-073D-6605-B1B6-BEACD226ABD3}"/>
              </a:ext>
            </a:extLst>
          </p:cNvPr>
          <p:cNvSpPr>
            <a:spLocks noGrp="1"/>
          </p:cNvSpPr>
          <p:nvPr>
            <p:ph idx="1"/>
          </p:nvPr>
        </p:nvSpPr>
        <p:spPr>
          <a:xfrm>
            <a:off x="1295402" y="2556932"/>
            <a:ext cx="9601196" cy="3318936"/>
          </a:xfrm>
        </p:spPr>
        <p:txBody>
          <a:bodyPr/>
          <a:lstStyle/>
          <a:p>
            <a:pPr marL="0" marR="0">
              <a:lnSpc>
                <a:spcPct val="107000"/>
              </a:lnSpc>
              <a:spcBef>
                <a:spcPts val="0"/>
              </a:spcBef>
              <a:spcAft>
                <a:spcPts val="800"/>
              </a:spcAft>
            </a:pP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2)OV2640 camera: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board doesn’t have a programmer chip.</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3)</a:t>
            </a:r>
            <a:r>
              <a:rPr lang="en-US" sz="1800" dirty="0">
                <a:solidFill>
                  <a:srgbClr val="000000"/>
                </a:solidFill>
                <a:effectLst/>
                <a:latin typeface="Arial Rounded MT Bold" panose="020F0704030504030204" pitchFamily="34" charset="0"/>
                <a:ea typeface="Times New Roman" panose="02020603050405020304" pitchFamily="18" charset="0"/>
              </a:rPr>
              <a:t>FTDI Programmer:</a:t>
            </a:r>
            <a:r>
              <a:rPr lang="en-US" sz="1800" dirty="0">
                <a:solidFill>
                  <a:srgbClr val="000000"/>
                </a:solidFill>
                <a:effectLst/>
                <a:latin typeface="Times New Roman" panose="02020603050405020304" pitchFamily="18" charset="0"/>
                <a:ea typeface="Times New Roman" panose="02020603050405020304" pitchFamily="18" charset="0"/>
              </a:rPr>
              <a:t> It is used for uploading the code from Arduino IDE to the ESP32 CAM. </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1800" dirty="0">
                <a:solidFill>
                  <a:srgbClr val="000000"/>
                </a:solidFill>
                <a:effectLst/>
                <a:latin typeface="Arial Rounded MT Bold" panose="020F0704030504030204" pitchFamily="34" charset="0"/>
                <a:ea typeface="Times New Roman" panose="02020603050405020304" pitchFamily="18" charset="0"/>
              </a:rPr>
              <a:t>4)Cable: </a:t>
            </a:r>
            <a:endParaRPr lang="en-US" sz="18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With the help of this we can connect the </a:t>
            </a:r>
            <a:r>
              <a:rPr lang="en-US" sz="1800" dirty="0" err="1">
                <a:solidFill>
                  <a:srgbClr val="000000"/>
                </a:solidFill>
                <a:effectLst/>
                <a:latin typeface="Times New Roman" panose="02020603050405020304" pitchFamily="18" charset="0"/>
                <a:ea typeface="Times New Roman" panose="02020603050405020304" pitchFamily="18" charset="0"/>
              </a:rPr>
              <a:t>usb</a:t>
            </a:r>
            <a:r>
              <a:rPr lang="en-US" sz="1800" dirty="0">
                <a:solidFill>
                  <a:srgbClr val="000000"/>
                </a:solidFill>
                <a:effectLst/>
                <a:latin typeface="Times New Roman" panose="02020603050405020304" pitchFamily="18" charset="0"/>
                <a:ea typeface="Times New Roman" panose="02020603050405020304" pitchFamily="18" charset="0"/>
              </a:rPr>
              <a:t> of system to </a:t>
            </a:r>
            <a:r>
              <a:rPr lang="en-US" sz="1800" dirty="0" err="1">
                <a:solidFill>
                  <a:srgbClr val="000000"/>
                </a:solidFill>
                <a:effectLst/>
                <a:latin typeface="Times New Roman" panose="02020603050405020304" pitchFamily="18" charset="0"/>
                <a:ea typeface="Times New Roman" panose="02020603050405020304" pitchFamily="18" charset="0"/>
              </a:rPr>
              <a:t>ftdi</a:t>
            </a:r>
            <a:r>
              <a:rPr lang="en-US" sz="1800" dirty="0">
                <a:solidFill>
                  <a:srgbClr val="000000"/>
                </a:solidFill>
                <a:effectLst/>
                <a:latin typeface="Times New Roman" panose="02020603050405020304" pitchFamily="18" charset="0"/>
                <a:ea typeface="Times New Roman" panose="02020603050405020304" pitchFamily="18" charset="0"/>
              </a:rPr>
              <a:t> Programmer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FTDI USB to TTL serial converter module | Behind The Scenes">
            <a:extLst>
              <a:ext uri="{FF2B5EF4-FFF2-40B4-BE49-F238E27FC236}">
                <a16:creationId xmlns:a16="http://schemas.microsoft.com/office/drawing/2014/main" id="{1A210DF0-E29B-1BF6-898F-6C7E87AA2D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3671" y="2556932"/>
            <a:ext cx="2063115" cy="1031240"/>
          </a:xfrm>
          <a:prstGeom prst="rect">
            <a:avLst/>
          </a:prstGeom>
          <a:noFill/>
        </p:spPr>
      </p:pic>
      <p:pic>
        <p:nvPicPr>
          <p:cNvPr id="5" name="Picture 4">
            <a:extLst>
              <a:ext uri="{FF2B5EF4-FFF2-40B4-BE49-F238E27FC236}">
                <a16:creationId xmlns:a16="http://schemas.microsoft.com/office/drawing/2014/main" id="{5DB172E2-5964-6E53-2361-2DC0D0BB7A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519" y="4383202"/>
            <a:ext cx="1879188" cy="1031240"/>
          </a:xfrm>
          <a:prstGeom prst="rect">
            <a:avLst/>
          </a:prstGeom>
        </p:spPr>
      </p:pic>
    </p:spTree>
    <p:extLst>
      <p:ext uri="{BB962C8B-B14F-4D97-AF65-F5344CB8AC3E}">
        <p14:creationId xmlns:p14="http://schemas.microsoft.com/office/powerpoint/2010/main" val="16887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A4CE-0A30-2476-C0F7-97CE0592DF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3E958-3425-7F88-3A08-E05BEDF64757}"/>
              </a:ext>
            </a:extLst>
          </p:cNvPr>
          <p:cNvSpPr>
            <a:spLocks noGrp="1"/>
          </p:cNvSpPr>
          <p:nvPr>
            <p:ph idx="1"/>
          </p:nvPr>
        </p:nvSpPr>
        <p:spPr/>
        <p:txBody>
          <a:bodyPr/>
          <a:lstStyle/>
          <a:p>
            <a:r>
              <a:rPr lang="en-US" sz="18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rPr>
              <a:t>5)Jumper Wire:</a:t>
            </a:r>
          </a:p>
          <a:p>
            <a:pPr marL="0" indent="0">
              <a:buNone/>
            </a:pPr>
            <a:r>
              <a:rPr lang="en-US" sz="1800" dirty="0">
                <a:solidFill>
                  <a:srgbClr val="000000"/>
                </a:solidFill>
                <a:latin typeface="Arial Rounded MT Bold" panose="020F07040305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It is used  to connect the FTDI programmer to the ESP32 CAM.   </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2" name="Picture 11" descr="ApTechDeals Jumper Wires Male to Male, Male to Female, Female to Female/breadboard  jumper wires (10+10+10) : Amazon.in: Industrial &amp; Scientific">
            <a:extLst>
              <a:ext uri="{FF2B5EF4-FFF2-40B4-BE49-F238E27FC236}">
                <a16:creationId xmlns:a16="http://schemas.microsoft.com/office/drawing/2014/main" id="{DFFA2EFE-C985-BEBC-16A6-7CFEEDC1EA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7585" y="3906008"/>
            <a:ext cx="2522698" cy="1743186"/>
          </a:xfrm>
          <a:prstGeom prst="rect">
            <a:avLst/>
          </a:prstGeom>
          <a:noFill/>
        </p:spPr>
      </p:pic>
    </p:spTree>
    <p:extLst>
      <p:ext uri="{BB962C8B-B14F-4D97-AF65-F5344CB8AC3E}">
        <p14:creationId xmlns:p14="http://schemas.microsoft.com/office/powerpoint/2010/main" val="153360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CBBA-DA6B-3905-C8A9-F0A46A694DB8}"/>
              </a:ext>
            </a:extLst>
          </p:cNvPr>
          <p:cNvSpPr>
            <a:spLocks noGrp="1"/>
          </p:cNvSpPr>
          <p:nvPr>
            <p:ph type="title"/>
          </p:nvPr>
        </p:nvSpPr>
        <p:spPr/>
        <p:txBody>
          <a:bodyPr>
            <a:normAutofit fontScale="90000"/>
          </a:bodyPr>
          <a:lstStyle/>
          <a:p>
            <a:br>
              <a:rPr lang="en-US" sz="3200" dirty="0">
                <a:effectLst/>
                <a:latin typeface="Arial Black" panose="020B0A04020102020204" pitchFamily="34" charset="0"/>
                <a:ea typeface="Calibri" panose="020F0502020204030204" pitchFamily="34" charset="0"/>
                <a:cs typeface="Times New Roman" panose="02020603050405020304" pitchFamily="18" charset="0"/>
              </a:rPr>
            </a:br>
            <a:r>
              <a:rPr lang="en-US" sz="3200" dirty="0">
                <a:effectLst/>
                <a:latin typeface="Arial Black" panose="020B0A04020102020204" pitchFamily="34" charset="0"/>
                <a:ea typeface="Calibri" panose="020F0502020204030204" pitchFamily="34" charset="0"/>
                <a:cs typeface="Times New Roman" panose="02020603050405020304" pitchFamily="18" charset="0"/>
              </a:rPr>
              <a:t>ESP32 CAM connection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18D4A402-78DB-3554-7883-73ED4C0697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22564" y="2557993"/>
            <a:ext cx="4364984" cy="3317875"/>
          </a:xfrm>
          <a:prstGeom prst="rect">
            <a:avLst/>
          </a:prstGeom>
          <a:noFill/>
          <a:ln>
            <a:noFill/>
          </a:ln>
        </p:spPr>
      </p:pic>
    </p:spTree>
    <p:extLst>
      <p:ext uri="{BB962C8B-B14F-4D97-AF65-F5344CB8AC3E}">
        <p14:creationId xmlns:p14="http://schemas.microsoft.com/office/powerpoint/2010/main" val="172798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4BFC-D291-E12F-43C1-F18B0BD425B3}"/>
              </a:ext>
            </a:extLst>
          </p:cNvPr>
          <p:cNvSpPr>
            <a:spLocks noGrp="1"/>
          </p:cNvSpPr>
          <p:nvPr>
            <p:ph type="title"/>
          </p:nvPr>
        </p:nvSpPr>
        <p:spPr/>
        <p:txBody>
          <a:bodyPr>
            <a:normAutofit fontScale="90000"/>
          </a:bodyPr>
          <a:lstStyle/>
          <a:p>
            <a:br>
              <a:rPr lang="en-US" sz="2800" dirty="0">
                <a:effectLst/>
                <a:latin typeface="Arial Black" panose="020B0A04020102020204" pitchFamily="34" charset="0"/>
                <a:ea typeface="Calibri" panose="020F0502020204030204" pitchFamily="34" charset="0"/>
                <a:cs typeface="Times New Roman" panose="02020603050405020304" pitchFamily="18" charset="0"/>
              </a:rPr>
            </a:br>
            <a:br>
              <a:rPr lang="en-US" sz="2800" dirty="0">
                <a:effectLst/>
                <a:latin typeface="Arial Black" panose="020B0A04020102020204" pitchFamily="34" charset="0"/>
                <a:ea typeface="Calibri" panose="020F0502020204030204" pitchFamily="34" charset="0"/>
                <a:cs typeface="Times New Roman" panose="02020603050405020304" pitchFamily="18" charset="0"/>
              </a:rPr>
            </a:br>
            <a:r>
              <a:rPr lang="en-US" sz="2800" dirty="0">
                <a:effectLst/>
                <a:latin typeface="Arial Black" panose="020B0A04020102020204" pitchFamily="34" charset="0"/>
                <a:ea typeface="Calibri" panose="020F0502020204030204" pitchFamily="34" charset="0"/>
                <a:cs typeface="Times New Roman" panose="02020603050405020304" pitchFamily="18" charset="0"/>
              </a:rPr>
              <a:t>Procedure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A8B533C-5EAD-7E8C-4212-14D4EB5C14C2}"/>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we will not use the general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 webserver example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rather another streaming process. Therefore we need to add another ESPCAM library. The esp32cam library provides an object oriented API to use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OV2640 camera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ESP32 microcontroller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a wrapper of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esp32-camera library</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to get the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ip</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address of esp32 cam we need to run the code in Arduino ide</a:t>
            </a:r>
          </a:p>
        </p:txBody>
      </p:sp>
    </p:spTree>
    <p:extLst>
      <p:ext uri="{BB962C8B-B14F-4D97-AF65-F5344CB8AC3E}">
        <p14:creationId xmlns:p14="http://schemas.microsoft.com/office/powerpoint/2010/main" val="225110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17E4-0592-4F23-635F-E707E97A2B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E214D-338B-BD1A-452D-646F5E0845DB}"/>
              </a:ext>
            </a:extLst>
          </p:cNvPr>
          <p:cNvSpPr>
            <a:spLocks noGrp="1"/>
          </p:cNvSpPr>
          <p:nvPr>
            <p:ph idx="1"/>
          </p:nvPr>
        </p:nvSpPr>
        <p:spPr/>
        <p:txBody>
          <a:bodyPr/>
          <a:lstStyle/>
          <a:p>
            <a:r>
              <a:rPr lang="en-US" sz="2400" dirty="0">
                <a:solidFill>
                  <a:srgbClr val="000000"/>
                </a:solidFill>
                <a:effectLst/>
                <a:latin typeface="Calibri" panose="020F0502020204030204" pitchFamily="34" charset="0"/>
                <a:ea typeface="Calibri" panose="020F0502020204030204" pitchFamily="34" charset="0"/>
              </a:rPr>
              <a:t>Examples -&gt; esp32cam -&gt; </a:t>
            </a:r>
            <a:r>
              <a:rPr lang="en-US" sz="2400" dirty="0" err="1">
                <a:solidFill>
                  <a:srgbClr val="000000"/>
                </a:solidFill>
                <a:effectLst/>
                <a:latin typeface="Calibri" panose="020F0502020204030204" pitchFamily="34" charset="0"/>
                <a:ea typeface="Calibri" panose="020F0502020204030204" pitchFamily="34" charset="0"/>
              </a:rPr>
              <a:t>wificam</a:t>
            </a:r>
            <a:endParaRPr lang="en-US" dirty="0"/>
          </a:p>
          <a:p>
            <a:pPr marL="0" indent="0">
              <a:buNone/>
            </a:pPr>
            <a:endParaRPr lang="en-US" dirty="0"/>
          </a:p>
        </p:txBody>
      </p:sp>
      <p:pic>
        <p:nvPicPr>
          <p:cNvPr id="7" name="Picture 6">
            <a:extLst>
              <a:ext uri="{FF2B5EF4-FFF2-40B4-BE49-F238E27FC236}">
                <a16:creationId xmlns:a16="http://schemas.microsoft.com/office/drawing/2014/main" id="{7BA1CAA0-1A57-9B5B-2F16-98F16AC11D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3469" y="3194012"/>
            <a:ext cx="3663976" cy="2681856"/>
          </a:xfrm>
          <a:prstGeom prst="rect">
            <a:avLst/>
          </a:prstGeom>
          <a:noFill/>
          <a:ln>
            <a:noFill/>
          </a:ln>
        </p:spPr>
      </p:pic>
    </p:spTree>
    <p:extLst>
      <p:ext uri="{BB962C8B-B14F-4D97-AF65-F5344CB8AC3E}">
        <p14:creationId xmlns:p14="http://schemas.microsoft.com/office/powerpoint/2010/main" val="6953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ECF1-72EF-DF57-BD0F-233AB68881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7804CE-6CDF-BDBB-71BD-AFFE17E88AA8}"/>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we’ll change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wifi</a:t>
            </a:r>
            <a:r>
              <a:rPr lang="en-US" sz="1800" dirty="0">
                <a:effectLst/>
                <a:latin typeface="Calibri" panose="020F0502020204030204" pitchFamily="34" charset="0"/>
                <a:ea typeface="Calibri" panose="020F0502020204030204" pitchFamily="34" charset="0"/>
                <a:cs typeface="Times New Roman" panose="02020603050405020304" pitchFamily="18" charset="0"/>
              </a:rPr>
              <a:t> name and password to which we are connecting.</a:t>
            </a:r>
          </a:p>
          <a:p>
            <a:pPr marL="0" marR="0">
              <a:lnSpc>
                <a:spcPct val="200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Now go to </a:t>
            </a:r>
            <a:r>
              <a:rPr lang="en-US" sz="1800" b="1" dirty="0">
                <a:solidFill>
                  <a:srgbClr val="000000"/>
                </a:solidFill>
                <a:effectLst/>
                <a:latin typeface="Calibri" panose="020F0502020204030204" pitchFamily="34" charset="0"/>
                <a:ea typeface="Times New Roman" panose="02020603050405020304" pitchFamily="18" charset="0"/>
              </a:rPr>
              <a:t>tools</a:t>
            </a:r>
            <a:r>
              <a:rPr lang="en-US" sz="1800" dirty="0">
                <a:solidFill>
                  <a:srgbClr val="000000"/>
                </a:solidFill>
                <a:effectLst/>
                <a:latin typeface="Calibri" panose="020F0502020204030204" pitchFamily="34" charset="0"/>
                <a:ea typeface="Times New Roman" panose="02020603050405020304" pitchFamily="18" charset="0"/>
              </a:rPr>
              <a:t>. Then select the </a:t>
            </a:r>
            <a:r>
              <a:rPr lang="en-US" sz="1800" b="1" dirty="0">
                <a:solidFill>
                  <a:srgbClr val="000000"/>
                </a:solidFill>
                <a:effectLst/>
                <a:latin typeface="Calibri" panose="020F0502020204030204" pitchFamily="34" charset="0"/>
                <a:ea typeface="Times New Roman" panose="02020603050405020304" pitchFamily="18" charset="0"/>
              </a:rPr>
              <a:t>ESP32</a:t>
            </a:r>
            <a:r>
              <a:rPr lang="en-US" sz="1800" dirty="0">
                <a:solidFill>
                  <a:srgbClr val="000000"/>
                </a:solidFill>
                <a:effectLst/>
                <a:latin typeface="Calibri" panose="020F0502020204030204" pitchFamily="34" charset="0"/>
                <a:ea typeface="Times New Roman" panose="02020603050405020304" pitchFamily="18" charset="0"/>
              </a:rPr>
              <a:t> Board. And from the list select </a:t>
            </a:r>
            <a:r>
              <a:rPr lang="en-US" sz="1800" b="1" dirty="0">
                <a:solidFill>
                  <a:srgbClr val="000000"/>
                </a:solidFill>
                <a:effectLst/>
                <a:latin typeface="Calibri" panose="020F0502020204030204" pitchFamily="34" charset="0"/>
                <a:ea typeface="Times New Roman" panose="02020603050405020304" pitchFamily="18" charset="0"/>
              </a:rPr>
              <a:t>ESP32Wroover Module</a:t>
            </a:r>
            <a:r>
              <a:rPr lang="en-US" sz="1800" dirty="0">
                <a:solidFill>
                  <a:srgbClr val="000000"/>
                </a:solidFill>
                <a:effectLst/>
                <a:latin typeface="Calibri" panose="020F05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EA0ACA7-F60F-5268-5BA1-89BA40761A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2553" y="3832599"/>
            <a:ext cx="3973830" cy="1856105"/>
          </a:xfrm>
          <a:prstGeom prst="rect">
            <a:avLst/>
          </a:prstGeom>
          <a:noFill/>
          <a:ln>
            <a:noFill/>
          </a:ln>
        </p:spPr>
      </p:pic>
    </p:spTree>
    <p:extLst>
      <p:ext uri="{BB962C8B-B14F-4D97-AF65-F5344CB8AC3E}">
        <p14:creationId xmlns:p14="http://schemas.microsoft.com/office/powerpoint/2010/main" val="4059407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1795FC295FD4D936A22EEEC3C3326" ma:contentTypeVersion="4" ma:contentTypeDescription="Create a new document." ma:contentTypeScope="" ma:versionID="994e76bbf1339d27bbf69d6fe50c5c32">
  <xsd:schema xmlns:xsd="http://www.w3.org/2001/XMLSchema" xmlns:xs="http://www.w3.org/2001/XMLSchema" xmlns:p="http://schemas.microsoft.com/office/2006/metadata/properties" xmlns:ns3="c2f2acd7-7544-4931-aaff-9a3ea11feff7" targetNamespace="http://schemas.microsoft.com/office/2006/metadata/properties" ma:root="true" ma:fieldsID="ca829ca20be7e5bb804f9bc54883c206" ns3:_="">
    <xsd:import namespace="c2f2acd7-7544-4931-aaff-9a3ea11fef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2acd7-7544-4931-aaff-9a3ea11fef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1A0964-2CCE-44FD-B566-46D867621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2acd7-7544-4931-aaff-9a3ea11fe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CE46-01F9-4C7F-BE82-EB8386C068A2}">
  <ds:schemaRefs>
    <ds:schemaRef ds:uri="http://schemas.microsoft.com/sharepoint/v3/contenttype/forms"/>
  </ds:schemaRefs>
</ds:datastoreItem>
</file>

<file path=customXml/itemProps3.xml><?xml version="1.0" encoding="utf-8"?>
<ds:datastoreItem xmlns:ds="http://schemas.openxmlformats.org/officeDocument/2006/customXml" ds:itemID="{3EF3E58A-371F-4D9D-833F-C083E2A75925}">
  <ds:schemaRefs>
    <ds:schemaRef ds:uri="http://purl.org/dc/elements/1.1/"/>
    <ds:schemaRef ds:uri="http://www.w3.org/XML/1998/namespace"/>
    <ds:schemaRef ds:uri="c2f2acd7-7544-4931-aaff-9a3ea11feff7"/>
    <ds:schemaRef ds:uri="http://purl.org/dc/dcmitype/"/>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Organic</Template>
  <TotalTime>48</TotalTime>
  <Words>618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Arial Rounded MT Bold</vt:lpstr>
      <vt:lpstr>Britannic Bold</vt:lpstr>
      <vt:lpstr>Calibri</vt:lpstr>
      <vt:lpstr>Garamond</vt:lpstr>
      <vt:lpstr>Times New Roman</vt:lpstr>
      <vt:lpstr>Organic</vt:lpstr>
      <vt:lpstr> </vt:lpstr>
      <vt:lpstr>Theme of this project</vt:lpstr>
      <vt:lpstr> components we used in this project  </vt:lpstr>
      <vt:lpstr>PowerPoint Presentation</vt:lpstr>
      <vt:lpstr>PowerPoint Presentation</vt:lpstr>
      <vt:lpstr> ESP32 CAM connection </vt:lpstr>
      <vt:lpstr>  Procedure  </vt:lpstr>
      <vt:lpstr>PowerPoint Presentation</vt:lpstr>
      <vt:lpstr>PowerPoint Presentation</vt:lpstr>
      <vt:lpstr>PowerPoint Presentation</vt:lpstr>
      <vt:lpstr>PowerPoint Presentation</vt:lpstr>
      <vt:lpstr>PowerPoint Presentation</vt:lpstr>
      <vt:lpstr>Code explanation</vt:lpstr>
      <vt:lpstr>Code images</vt:lpstr>
      <vt:lpstr>Working stills</vt:lpstr>
      <vt:lpstr>Team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 Gnaneshwar Goud</dc:creator>
  <cp:lastModifiedBy>B Gnaneshwar Goud</cp:lastModifiedBy>
  <cp:revision>2</cp:revision>
  <dcterms:created xsi:type="dcterms:W3CDTF">2022-12-01T15:46:36Z</dcterms:created>
  <dcterms:modified xsi:type="dcterms:W3CDTF">2022-12-02T06:55:49Z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0x010100A001795FC295FD4D936A22EEEC3C3326</vt:lpwstr>
  </property>
</Properties>
</file>