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Lexend" panose="020B0604020202020204" charset="0"/>
      <p:regular r:id="rId34"/>
      <p:bold r:id="rId35"/>
    </p:embeddedFont>
    <p:embeddedFont>
      <p:font typeface="Montserrat" panose="00000500000000000000" pitchFamily="2"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Raleway" panose="020F0502020204030204"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c0edd77e69_1_2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c0edd77e69_1_2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c0edd77e69_1_2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c0edd77e69_1_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c0edd77e69_1_2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c0edd77e69_1_2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c0edd77e69_1_2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c0edd77e69_1_2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c0edd77e69_1_2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c0edd77e69_1_2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c0edd77e69_1_2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c0edd77e69_1_2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0c51470b4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c0c51470b4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c0c51470b4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c0c51470b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c0c51470b4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c0c51470b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c0c51470b4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c0c51470b4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f88252dc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f88252d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c0edd77e69_1_2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c0edd77e69_1_2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c0edd77e69_1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c0edd77e69_1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c11e504f2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c11e504f2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c0edd77e69_1_2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c0edd77e69_1_2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c0edd77e69_1_2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c0edd77e69_1_2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c11e504f2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c11e504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f88252dc4_0_1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f88252dc4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f88252dc4_0_1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f88252dc4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0edd77e69_1_2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c0edd77e69_1_2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0edd77e69_1_2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0edd77e69_1_2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0edd77e69_1_2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0edd77e69_1_2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11e504f2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11e504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0edd77e69_1_2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c0edd77e69_1_2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c11e504f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c11e504f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c0edd77e69_1_2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c0edd77e69_1_2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bg>
      <p:bgPr>
        <a:solidFill>
          <a:schemeClr val="dk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1308150" y="1318650"/>
            <a:ext cx="7110000" cy="535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a:endParaRPr/>
          </a:p>
        </p:txBody>
      </p:sp>
      <p:sp>
        <p:nvSpPr>
          <p:cNvPr id="132" name="Google Shape;132;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33" name="Google Shape;133;p13"/>
          <p:cNvSpPr txBox="1"/>
          <p:nvPr/>
        </p:nvSpPr>
        <p:spPr>
          <a:xfrm>
            <a:off x="226550" y="78500"/>
            <a:ext cx="9981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solidFill>
                  <a:srgbClr val="FFFFFF"/>
                </a:solidFill>
                <a:latin typeface="Raleway"/>
                <a:ea typeface="Raleway"/>
                <a:cs typeface="Raleway"/>
                <a:sym typeface="Raleway"/>
              </a:rPr>
              <a:t>Confidential</a:t>
            </a:r>
            <a:endParaRPr sz="600" b="1">
              <a:solidFill>
                <a:srgbClr val="FFFFFF"/>
              </a:solidFill>
              <a:latin typeface="Raleway"/>
              <a:ea typeface="Raleway"/>
              <a:cs typeface="Raleway"/>
              <a:sym typeface="Raleway"/>
            </a:endParaRPr>
          </a:p>
        </p:txBody>
      </p:sp>
      <p:sp>
        <p:nvSpPr>
          <p:cNvPr id="134" name="Google Shape;134;p13"/>
          <p:cNvSpPr txBox="1"/>
          <p:nvPr/>
        </p:nvSpPr>
        <p:spPr>
          <a:xfrm>
            <a:off x="1296767" y="78500"/>
            <a:ext cx="21006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solidFill>
                  <a:srgbClr val="FFFFFF"/>
                </a:solidFill>
                <a:latin typeface="Raleway"/>
                <a:ea typeface="Raleway"/>
                <a:cs typeface="Raleway"/>
                <a:sym typeface="Raleway"/>
              </a:rPr>
              <a:t>Customized for </a:t>
            </a:r>
            <a:r>
              <a:rPr lang="en-GB" sz="600" b="1">
                <a:solidFill>
                  <a:srgbClr val="FFFFFF"/>
                </a:solidFill>
                <a:latin typeface="Raleway"/>
                <a:ea typeface="Raleway"/>
                <a:cs typeface="Raleway"/>
                <a:sym typeface="Raleway"/>
              </a:rPr>
              <a:t>Lorem Ipsum LLC</a:t>
            </a:r>
            <a:endParaRPr sz="600">
              <a:solidFill>
                <a:srgbClr val="FFFFFF"/>
              </a:solidFill>
              <a:latin typeface="Raleway"/>
              <a:ea typeface="Raleway"/>
              <a:cs typeface="Raleway"/>
              <a:sym typeface="Raleway"/>
            </a:endParaRPr>
          </a:p>
        </p:txBody>
      </p:sp>
      <p:sp>
        <p:nvSpPr>
          <p:cNvPr id="135" name="Google Shape;135;p13"/>
          <p:cNvSpPr txBox="1"/>
          <p:nvPr/>
        </p:nvSpPr>
        <p:spPr>
          <a:xfrm>
            <a:off x="8213935" y="78500"/>
            <a:ext cx="705900" cy="32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600">
                <a:solidFill>
                  <a:srgbClr val="FFFFFF"/>
                </a:solidFill>
                <a:latin typeface="Raleway"/>
                <a:ea typeface="Raleway"/>
                <a:cs typeface="Raleway"/>
                <a:sym typeface="Raleway"/>
              </a:rPr>
              <a:t>Version 1.0</a:t>
            </a:r>
            <a:endParaRPr sz="600" b="1">
              <a:solidFill>
                <a:srgbClr val="FFFFFF"/>
              </a:solidFill>
              <a:latin typeface="Raleway"/>
              <a:ea typeface="Raleway"/>
              <a:cs typeface="Raleway"/>
              <a:sym typeface="Ralewa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136"/>
        <p:cNvGrpSpPr/>
        <p:nvPr/>
      </p:nvGrpSpPr>
      <p:grpSpPr>
        <a:xfrm>
          <a:off x="0" y="0"/>
          <a:ext cx="0" cy="0"/>
          <a:chOff x="0" y="0"/>
          <a:chExt cx="0" cy="0"/>
        </a:xfrm>
      </p:grpSpPr>
      <p:grpSp>
        <p:nvGrpSpPr>
          <p:cNvPr id="137" name="Google Shape;137;p14"/>
          <p:cNvGrpSpPr/>
          <p:nvPr/>
        </p:nvGrpSpPr>
        <p:grpSpPr>
          <a:xfrm>
            <a:off x="830392" y="1191256"/>
            <a:ext cx="745763" cy="45826"/>
            <a:chOff x="4580561" y="2589004"/>
            <a:chExt cx="1064464" cy="25200"/>
          </a:xfrm>
        </p:grpSpPr>
        <p:sp>
          <p:nvSpPr>
            <p:cNvPr id="138" name="Google Shape;138;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41" name="Google Shape;14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42" name="Google Shape;142;p14">
            <a:hlinkClick r:id="" action="ppaction://noaction"/>
          </p:cNvPr>
          <p:cNvSpPr/>
          <p:nvPr/>
        </p:nvSpPr>
        <p:spPr>
          <a:xfrm>
            <a:off x="8280450" y="0"/>
            <a:ext cx="863400" cy="454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 name="Google Shape;143;p14">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14">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14">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_alt2">
  <p:cSld name="TITLE_AND_BODY_1_1">
    <p:spTree>
      <p:nvGrpSpPr>
        <p:cNvPr id="1" name="Shape 146"/>
        <p:cNvGrpSpPr/>
        <p:nvPr/>
      </p:nvGrpSpPr>
      <p:grpSpPr>
        <a:xfrm>
          <a:off x="0" y="0"/>
          <a:ext cx="0" cy="0"/>
          <a:chOff x="0" y="0"/>
          <a:chExt cx="0" cy="0"/>
        </a:xfrm>
      </p:grpSpPr>
      <p:pic>
        <p:nvPicPr>
          <p:cNvPr id="147" name="Google Shape;147;p15" descr="shutterstock_31891705.jpg"/>
          <p:cNvPicPr preferRelativeResize="0"/>
          <p:nvPr/>
        </p:nvPicPr>
        <p:blipFill rotWithShape="1">
          <a:blip r:embed="rId2">
            <a:alphaModFix/>
          </a:blip>
          <a:srcRect t="31" b="31"/>
          <a:stretch/>
        </p:blipFill>
        <p:spPr>
          <a:xfrm>
            <a:off x="0" y="487825"/>
            <a:ext cx="9143999" cy="4655673"/>
          </a:xfrm>
          <a:prstGeom prst="rect">
            <a:avLst/>
          </a:prstGeom>
          <a:noFill/>
          <a:ln>
            <a:noFill/>
          </a:ln>
        </p:spPr>
      </p:pic>
      <p:sp>
        <p:nvSpPr>
          <p:cNvPr id="148" name="Google Shape;148;p1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
        <p:nvSpPr>
          <p:cNvPr id="150" name="Google Shape;150;p15">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1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2" name="Google Shape;152;p1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3" name="Google Shape;153;p1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154" name="Google Shape;154;p15"/>
          <p:cNvSpPr txBox="1">
            <a:spLocks noGrp="1"/>
          </p:cNvSpPr>
          <p:nvPr>
            <p:ph type="title"/>
          </p:nvPr>
        </p:nvSpPr>
        <p:spPr>
          <a:xfrm>
            <a:off x="729450" y="2056375"/>
            <a:ext cx="58875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ody only">
  <p:cSld name="TITLE_AND_BODY_1_2">
    <p:spTree>
      <p:nvGrpSpPr>
        <p:cNvPr id="1" name="Shape 155"/>
        <p:cNvGrpSpPr/>
        <p:nvPr/>
      </p:nvGrpSpPr>
      <p:grpSpPr>
        <a:xfrm>
          <a:off x="0" y="0"/>
          <a:ext cx="0" cy="0"/>
          <a:chOff x="0" y="0"/>
          <a:chExt cx="0" cy="0"/>
        </a:xfrm>
      </p:grpSpPr>
      <p:sp>
        <p:nvSpPr>
          <p:cNvPr id="156" name="Google Shape;156;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8" name="Google Shape;158;p16">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159;p1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60" name="Google Shape;160;p1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61" name="Google Shape;161;p1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162" name="Google Shape;162;p16"/>
          <p:cNvSpPr txBox="1">
            <a:spLocks noGrp="1"/>
          </p:cNvSpPr>
          <p:nvPr>
            <p:ph type="body" idx="1"/>
          </p:nvPr>
        </p:nvSpPr>
        <p:spPr>
          <a:xfrm>
            <a:off x="729450" y="1068650"/>
            <a:ext cx="7688700" cy="1034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163"/>
        <p:cNvGrpSpPr/>
        <p:nvPr/>
      </p:nvGrpSpPr>
      <p:grpSpPr>
        <a:xfrm>
          <a:off x="0" y="0"/>
          <a:ext cx="0" cy="0"/>
          <a:chOff x="0" y="0"/>
          <a:chExt cx="0" cy="0"/>
        </a:xfrm>
      </p:grpSpPr>
      <p:pic>
        <p:nvPicPr>
          <p:cNvPr id="164" name="Google Shape;164;p17" descr="shutterstock_429987889_edited.jpg"/>
          <p:cNvPicPr preferRelativeResize="0"/>
          <p:nvPr/>
        </p:nvPicPr>
        <p:blipFill rotWithShape="1">
          <a:blip r:embed="rId2">
            <a:alphaModFix/>
          </a:blip>
          <a:srcRect t="11" b="71"/>
          <a:stretch/>
        </p:blipFill>
        <p:spPr>
          <a:xfrm>
            <a:off x="0" y="487825"/>
            <a:ext cx="9144000" cy="4655676"/>
          </a:xfrm>
          <a:prstGeom prst="rect">
            <a:avLst/>
          </a:prstGeom>
          <a:noFill/>
          <a:ln>
            <a:noFill/>
          </a:ln>
        </p:spPr>
      </p:pic>
      <p:sp>
        <p:nvSpPr>
          <p:cNvPr id="165" name="Google Shape;165;p1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7"/>
          <p:cNvGrpSpPr/>
          <p:nvPr/>
        </p:nvGrpSpPr>
        <p:grpSpPr>
          <a:xfrm>
            <a:off x="830392" y="1191256"/>
            <a:ext cx="745763" cy="45826"/>
            <a:chOff x="4580561" y="2589004"/>
            <a:chExt cx="1064464" cy="25200"/>
          </a:xfrm>
        </p:grpSpPr>
        <p:sp>
          <p:nvSpPr>
            <p:cNvPr id="167" name="Google Shape;167;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70" name="Google Shape;170;p1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1" name="Google Shape;171;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72" name="Google Shape;172;p17">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p17">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74" name="Google Shape;174;p17">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75" name="Google Shape;175;p17">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5.jpg"/><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8"/>
          <p:cNvSpPr txBox="1">
            <a:spLocks noGrp="1"/>
          </p:cNvSpPr>
          <p:nvPr>
            <p:ph type="ctrTitle"/>
          </p:nvPr>
        </p:nvSpPr>
        <p:spPr>
          <a:xfrm>
            <a:off x="2912125" y="1559350"/>
            <a:ext cx="5306400" cy="27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4220" b="1" i="1">
                <a:solidFill>
                  <a:srgbClr val="CCCCCC"/>
                </a:solidFill>
              </a:rPr>
              <a:t>DATA DETECTIVE CHALLENGE</a:t>
            </a:r>
            <a:r>
              <a:rPr lang="en-GB" sz="4220" b="1" i="1" u="sng">
                <a:solidFill>
                  <a:srgbClr val="CCCCCC"/>
                </a:solidFill>
              </a:rPr>
              <a:t> </a:t>
            </a:r>
            <a:endParaRPr sz="3500" b="1" i="1" u="sng">
              <a:solidFill>
                <a:srgbClr val="CCCCCC"/>
              </a:solidFill>
              <a:latin typeface="Arial"/>
              <a:ea typeface="Arial"/>
              <a:cs typeface="Arial"/>
              <a:sym typeface="Arial"/>
            </a:endParaRPr>
          </a:p>
        </p:txBody>
      </p:sp>
      <p:sp>
        <p:nvSpPr>
          <p:cNvPr id="181" name="Google Shape;181;p18"/>
          <p:cNvSpPr txBox="1">
            <a:spLocks noGrp="1"/>
          </p:cNvSpPr>
          <p:nvPr>
            <p:ph type="subTitle" idx="1"/>
          </p:nvPr>
        </p:nvSpPr>
        <p:spPr>
          <a:xfrm>
            <a:off x="2959950" y="3212250"/>
            <a:ext cx="5545800" cy="121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a:solidFill>
                  <a:srgbClr val="D9D9D9"/>
                </a:solidFill>
                <a:highlight>
                  <a:schemeClr val="dk1"/>
                </a:highlight>
                <a:latin typeface="Arial"/>
                <a:ea typeface="Arial"/>
                <a:cs typeface="Arial"/>
                <a:sym typeface="Arial"/>
              </a:rPr>
              <a:t>Ecomstore's Expansion Strategy</a:t>
            </a:r>
            <a:endParaRPr sz="2100" b="1">
              <a:solidFill>
                <a:srgbClr val="D9D9D9"/>
              </a:solidFill>
              <a:highlight>
                <a:schemeClr val="dk1"/>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body" idx="1"/>
          </p:nvPr>
        </p:nvSpPr>
        <p:spPr>
          <a:xfrm>
            <a:off x="1254000" y="288175"/>
            <a:ext cx="7038900" cy="15549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400" b="1">
                <a:highlight>
                  <a:schemeClr val="dk1"/>
                </a:highlight>
                <a:latin typeface="Open Sans"/>
                <a:ea typeface="Open Sans"/>
                <a:cs typeface="Open Sans"/>
                <a:sym typeface="Open Sans"/>
              </a:rPr>
              <a:t>Significant losses in Tables Category</a:t>
            </a:r>
            <a:endParaRPr sz="1400" b="1">
              <a:highlight>
                <a:schemeClr val="dk1"/>
              </a:highlight>
              <a:latin typeface="Open Sans"/>
              <a:ea typeface="Open Sans"/>
              <a:cs typeface="Open Sans"/>
              <a:sym typeface="Open Sans"/>
            </a:endParaRPr>
          </a:p>
          <a:p>
            <a:pPr marL="0" lvl="0" indent="0" algn="l" rtl="0">
              <a:lnSpc>
                <a:spcPct val="150000"/>
              </a:lnSpc>
              <a:spcBef>
                <a:spcPts val="1000"/>
              </a:spcBef>
              <a:spcAft>
                <a:spcPts val="0"/>
              </a:spcAft>
              <a:buNone/>
            </a:pPr>
            <a:r>
              <a:rPr lang="en-GB" sz="1400">
                <a:highlight>
                  <a:schemeClr val="dk1"/>
                </a:highlight>
                <a:latin typeface="Open Sans"/>
                <a:ea typeface="Open Sans"/>
                <a:cs typeface="Open Sans"/>
                <a:sym typeface="Open Sans"/>
              </a:rPr>
              <a:t>The category of office supplies comes in second with the highest profit, while the category of furniture has the lowest profit. </a:t>
            </a:r>
            <a:r>
              <a:rPr lang="en-GB" sz="1400" b="1" i="1">
                <a:highlight>
                  <a:schemeClr val="dk1"/>
                </a:highlight>
                <a:latin typeface="Open Sans"/>
                <a:ea typeface="Open Sans"/>
                <a:cs typeface="Open Sans"/>
                <a:sym typeface="Open Sans"/>
              </a:rPr>
              <a:t>The losses resulting from the sale of tables can be to blame for this.</a:t>
            </a:r>
            <a:endParaRPr sz="1400">
              <a:highlight>
                <a:schemeClr val="dk1"/>
              </a:highlight>
            </a:endParaRPr>
          </a:p>
        </p:txBody>
      </p:sp>
      <p:pic>
        <p:nvPicPr>
          <p:cNvPr id="251" name="Google Shape;251;p27"/>
          <p:cNvPicPr preferRelativeResize="0"/>
          <p:nvPr/>
        </p:nvPicPr>
        <p:blipFill>
          <a:blip r:embed="rId3">
            <a:alphaModFix/>
          </a:blip>
          <a:stretch>
            <a:fillRect/>
          </a:stretch>
        </p:blipFill>
        <p:spPr>
          <a:xfrm>
            <a:off x="56550" y="2076075"/>
            <a:ext cx="4423150" cy="3007475"/>
          </a:xfrm>
          <a:prstGeom prst="rect">
            <a:avLst/>
          </a:prstGeom>
          <a:noFill/>
          <a:ln>
            <a:noFill/>
          </a:ln>
        </p:spPr>
      </p:pic>
      <p:pic>
        <p:nvPicPr>
          <p:cNvPr id="252" name="Google Shape;252;p27"/>
          <p:cNvPicPr preferRelativeResize="0"/>
          <p:nvPr/>
        </p:nvPicPr>
        <p:blipFill>
          <a:blip r:embed="rId4">
            <a:alphaModFix/>
          </a:blip>
          <a:stretch>
            <a:fillRect/>
          </a:stretch>
        </p:blipFill>
        <p:spPr>
          <a:xfrm>
            <a:off x="4601719" y="2076075"/>
            <a:ext cx="4480432" cy="3007475"/>
          </a:xfrm>
          <a:prstGeom prst="rect">
            <a:avLst/>
          </a:prstGeom>
          <a:noFill/>
          <a:ln>
            <a:noFill/>
          </a:ln>
        </p:spPr>
      </p:pic>
      <p:sp>
        <p:nvSpPr>
          <p:cNvPr id="253" name="Google Shape;253;p27"/>
          <p:cNvSpPr txBox="1"/>
          <p:nvPr/>
        </p:nvSpPr>
        <p:spPr>
          <a:xfrm>
            <a:off x="1322145" y="159027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Profits of Categories</a:t>
            </a:r>
            <a:endParaRPr sz="1200" b="1" i="1" dirty="0"/>
          </a:p>
        </p:txBody>
      </p:sp>
      <p:sp>
        <p:nvSpPr>
          <p:cNvPr id="254" name="Google Shape;254;p27"/>
          <p:cNvSpPr txBox="1"/>
          <p:nvPr/>
        </p:nvSpPr>
        <p:spPr>
          <a:xfrm>
            <a:off x="5632727" y="159027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Profits of Sub-Categories</a:t>
            </a:r>
            <a:endParaRPr sz="1200" b="1"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1297500" y="765550"/>
            <a:ext cx="7038900" cy="542400"/>
          </a:xfrm>
          <a:prstGeom prst="rect">
            <a:avLst/>
          </a:prstGeom>
        </p:spPr>
        <p:txBody>
          <a:bodyPr spcFirstLastPara="1" wrap="square" lIns="91425" tIns="91425" rIns="91425" bIns="91425" anchor="t" anchorCtr="0">
            <a:noAutofit/>
          </a:bodyPr>
          <a:lstStyle/>
          <a:p>
            <a:pPr marL="0" marR="1133475" lvl="0" indent="0" algn="l" rtl="0">
              <a:spcBef>
                <a:spcPts val="2400"/>
              </a:spcBef>
              <a:spcAft>
                <a:spcPts val="0"/>
              </a:spcAft>
              <a:buNone/>
            </a:pPr>
            <a:r>
              <a:rPr lang="en-GB" sz="2850" b="1" u="sng">
                <a:latin typeface="Open Sans"/>
                <a:ea typeface="Open Sans"/>
                <a:cs typeface="Open Sans"/>
                <a:sym typeface="Open Sans"/>
              </a:rPr>
              <a:t>Financial Ratio Analysis</a:t>
            </a:r>
            <a:endParaRPr sz="2850" u="sng"/>
          </a:p>
        </p:txBody>
      </p:sp>
      <p:sp>
        <p:nvSpPr>
          <p:cNvPr id="260" name="Google Shape;260;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1000"/>
              </a:spcBef>
              <a:spcAft>
                <a:spcPts val="0"/>
              </a:spcAft>
              <a:buSzPts val="1600"/>
              <a:buFont typeface="Open Sans"/>
              <a:buChar char="●"/>
            </a:pPr>
            <a:r>
              <a:rPr lang="en-GB" sz="1600">
                <a:latin typeface="Open Sans"/>
                <a:ea typeface="Open Sans"/>
                <a:cs typeface="Open Sans"/>
                <a:sym typeface="Open Sans"/>
              </a:rPr>
              <a:t>The financial ratios being used for analysis are GPR, NPR, PPQ and SCR.</a:t>
            </a:r>
            <a:endParaRPr sz="1600">
              <a:latin typeface="Open Sans"/>
              <a:ea typeface="Open Sans"/>
              <a:cs typeface="Open Sans"/>
              <a:sym typeface="Open Sans"/>
            </a:endParaRPr>
          </a:p>
          <a:p>
            <a:pPr marL="914400" lvl="0" indent="-330200" algn="l" rtl="0">
              <a:lnSpc>
                <a:spcPct val="150000"/>
              </a:lnSpc>
              <a:spcBef>
                <a:spcPts val="0"/>
              </a:spcBef>
              <a:spcAft>
                <a:spcPts val="0"/>
              </a:spcAft>
              <a:buSzPts val="1600"/>
              <a:buFont typeface="Open Sans"/>
              <a:buChar char="❖"/>
            </a:pPr>
            <a:r>
              <a:rPr lang="en-GB" sz="1600">
                <a:latin typeface="Open Sans"/>
                <a:ea typeface="Open Sans"/>
                <a:cs typeface="Open Sans"/>
                <a:sym typeface="Open Sans"/>
              </a:rPr>
              <a:t>GPR: Gross Profit Ratio </a:t>
            </a:r>
            <a:endParaRPr sz="1600">
              <a:latin typeface="Open Sans"/>
              <a:ea typeface="Open Sans"/>
              <a:cs typeface="Open Sans"/>
              <a:sym typeface="Open Sans"/>
            </a:endParaRPr>
          </a:p>
          <a:p>
            <a:pPr marL="914400" lvl="0" indent="-330200" algn="l" rtl="0">
              <a:lnSpc>
                <a:spcPct val="150000"/>
              </a:lnSpc>
              <a:spcBef>
                <a:spcPts val="0"/>
              </a:spcBef>
              <a:spcAft>
                <a:spcPts val="0"/>
              </a:spcAft>
              <a:buSzPts val="1600"/>
              <a:buFont typeface="Open Sans"/>
              <a:buChar char="❖"/>
            </a:pPr>
            <a:r>
              <a:rPr lang="en-GB" sz="1600">
                <a:latin typeface="Open Sans"/>
                <a:ea typeface="Open Sans"/>
                <a:cs typeface="Open Sans"/>
                <a:sym typeface="Open Sans"/>
              </a:rPr>
              <a:t>NPR: Net Profit Ratio</a:t>
            </a:r>
            <a:endParaRPr sz="1600">
              <a:latin typeface="Open Sans"/>
              <a:ea typeface="Open Sans"/>
              <a:cs typeface="Open Sans"/>
              <a:sym typeface="Open Sans"/>
            </a:endParaRPr>
          </a:p>
          <a:p>
            <a:pPr marL="914400" lvl="0" indent="-330200" algn="l" rtl="0">
              <a:lnSpc>
                <a:spcPct val="150000"/>
              </a:lnSpc>
              <a:spcBef>
                <a:spcPts val="0"/>
              </a:spcBef>
              <a:spcAft>
                <a:spcPts val="0"/>
              </a:spcAft>
              <a:buSzPts val="1600"/>
              <a:buFont typeface="Open Sans"/>
              <a:buChar char="❖"/>
            </a:pPr>
            <a:r>
              <a:rPr lang="en-GB" sz="1600">
                <a:latin typeface="Open Sans"/>
                <a:ea typeface="Open Sans"/>
                <a:cs typeface="Open Sans"/>
                <a:sym typeface="Open Sans"/>
              </a:rPr>
              <a:t>PPQ: Profit per Quantity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body" idx="1"/>
          </p:nvPr>
        </p:nvSpPr>
        <p:spPr>
          <a:xfrm>
            <a:off x="1122225" y="260250"/>
            <a:ext cx="7655700" cy="13158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400" b="1">
                <a:latin typeface="Open Sans"/>
                <a:ea typeface="Open Sans"/>
                <a:cs typeface="Open Sans"/>
                <a:sym typeface="Open Sans"/>
              </a:rPr>
              <a:t>Market GPR Trends: Highest in Canada, Sharp Increase in Africa</a:t>
            </a:r>
            <a:r>
              <a:rPr lang="en-GB" sz="1400">
                <a:latin typeface="Open Sans"/>
                <a:ea typeface="Open Sans"/>
                <a:cs typeface="Open Sans"/>
                <a:sym typeface="Open Sans"/>
              </a:rPr>
              <a:t> </a:t>
            </a:r>
            <a:endParaRPr sz="1400">
              <a:latin typeface="Open Sans"/>
              <a:ea typeface="Open Sans"/>
              <a:cs typeface="Open Sans"/>
              <a:sym typeface="Open Sans"/>
            </a:endParaRPr>
          </a:p>
          <a:p>
            <a:pPr marL="0" lvl="0" indent="0" algn="l" rtl="0">
              <a:lnSpc>
                <a:spcPct val="150000"/>
              </a:lnSpc>
              <a:spcBef>
                <a:spcPts val="1000"/>
              </a:spcBef>
              <a:spcAft>
                <a:spcPts val="0"/>
              </a:spcAft>
              <a:buNone/>
            </a:pPr>
            <a:r>
              <a:rPr lang="en-GB" sz="1400">
                <a:latin typeface="Open Sans"/>
                <a:ea typeface="Open Sans"/>
                <a:cs typeface="Open Sans"/>
                <a:sym typeface="Open Sans"/>
              </a:rPr>
              <a:t>The average GPR is maximum for the </a:t>
            </a:r>
            <a:r>
              <a:rPr lang="en-GB" sz="1400" b="1">
                <a:latin typeface="Open Sans"/>
                <a:ea typeface="Open Sans"/>
                <a:cs typeface="Open Sans"/>
                <a:sym typeface="Open Sans"/>
              </a:rPr>
              <a:t>Canada </a:t>
            </a:r>
            <a:r>
              <a:rPr lang="en-GB" sz="1400">
                <a:latin typeface="Open Sans"/>
                <a:ea typeface="Open Sans"/>
                <a:cs typeface="Open Sans"/>
                <a:sym typeface="Open Sans"/>
              </a:rPr>
              <a:t>market in the span of four years which </a:t>
            </a:r>
            <a:r>
              <a:rPr lang="en-GB" sz="1400" b="1">
                <a:latin typeface="Open Sans"/>
                <a:ea typeface="Open Sans"/>
                <a:cs typeface="Open Sans"/>
                <a:sym typeface="Open Sans"/>
              </a:rPr>
              <a:t>represents the </a:t>
            </a:r>
            <a:r>
              <a:rPr lang="en-GB" sz="1400" b="1" i="1">
                <a:latin typeface="Open Sans"/>
                <a:ea typeface="Open Sans"/>
                <a:cs typeface="Open Sans"/>
                <a:sym typeface="Open Sans"/>
              </a:rPr>
              <a:t>scope of expansion in Canada Market</a:t>
            </a:r>
            <a:r>
              <a:rPr lang="en-GB" sz="1400" b="1">
                <a:latin typeface="Open Sans"/>
                <a:ea typeface="Open Sans"/>
                <a:cs typeface="Open Sans"/>
                <a:sym typeface="Open Sans"/>
              </a:rPr>
              <a:t>.</a:t>
            </a:r>
            <a:r>
              <a:rPr lang="en-GB" sz="1400">
                <a:latin typeface="Open Sans"/>
                <a:ea typeface="Open Sans"/>
                <a:cs typeface="Open Sans"/>
                <a:sym typeface="Open Sans"/>
              </a:rPr>
              <a:t> Also, it is able to maintain almost constant GPR over time. The market of </a:t>
            </a:r>
            <a:r>
              <a:rPr lang="en-GB" sz="1400" b="1">
                <a:latin typeface="Open Sans"/>
                <a:ea typeface="Open Sans"/>
                <a:cs typeface="Open Sans"/>
                <a:sym typeface="Open Sans"/>
              </a:rPr>
              <a:t>Africa </a:t>
            </a:r>
            <a:r>
              <a:rPr lang="en-GB" sz="1400">
                <a:latin typeface="Open Sans"/>
                <a:ea typeface="Open Sans"/>
                <a:cs typeface="Open Sans"/>
                <a:sym typeface="Open Sans"/>
              </a:rPr>
              <a:t>has shown a</a:t>
            </a:r>
            <a:r>
              <a:rPr lang="en-GB" sz="1400" i="1">
                <a:latin typeface="Open Sans"/>
                <a:ea typeface="Open Sans"/>
                <a:cs typeface="Open Sans"/>
                <a:sym typeface="Open Sans"/>
              </a:rPr>
              <a:t> good increase in average GPR</a:t>
            </a:r>
            <a:r>
              <a:rPr lang="en-GB" sz="1400">
                <a:latin typeface="Open Sans"/>
                <a:ea typeface="Open Sans"/>
                <a:cs typeface="Open Sans"/>
                <a:sym typeface="Open Sans"/>
              </a:rPr>
              <a:t> over years.</a:t>
            </a:r>
            <a:endParaRPr sz="1400"/>
          </a:p>
        </p:txBody>
      </p:sp>
      <p:pic>
        <p:nvPicPr>
          <p:cNvPr id="266" name="Google Shape;266;p29"/>
          <p:cNvPicPr preferRelativeResize="0"/>
          <p:nvPr/>
        </p:nvPicPr>
        <p:blipFill rotWithShape="1">
          <a:blip r:embed="rId3">
            <a:alphaModFix/>
          </a:blip>
          <a:srcRect l="29"/>
          <a:stretch/>
        </p:blipFill>
        <p:spPr>
          <a:xfrm>
            <a:off x="2202100" y="2085500"/>
            <a:ext cx="4960100" cy="2929900"/>
          </a:xfrm>
          <a:prstGeom prst="rect">
            <a:avLst/>
          </a:prstGeom>
          <a:noFill/>
          <a:ln>
            <a:noFill/>
          </a:ln>
        </p:spPr>
      </p:pic>
      <p:sp>
        <p:nvSpPr>
          <p:cNvPr id="267" name="Google Shape;267;p29"/>
          <p:cNvSpPr txBox="1"/>
          <p:nvPr/>
        </p:nvSpPr>
        <p:spPr>
          <a:xfrm>
            <a:off x="3182150" y="1646125"/>
            <a:ext cx="3000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GPR per year of Markets</a:t>
            </a:r>
            <a:endParaRPr sz="1200"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body" idx="1"/>
          </p:nvPr>
        </p:nvSpPr>
        <p:spPr>
          <a:xfrm>
            <a:off x="1361450" y="376775"/>
            <a:ext cx="7383600" cy="12615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SzPts val="1018"/>
              <a:buNone/>
            </a:pPr>
            <a:r>
              <a:rPr lang="en-GB" sz="1400" b="1">
                <a:latin typeface="Open Sans"/>
                <a:ea typeface="Open Sans"/>
                <a:cs typeface="Open Sans"/>
                <a:sym typeface="Open Sans"/>
              </a:rPr>
              <a:t>Negative GPR for Tables and Machines and stagnant for other sub-categories</a:t>
            </a:r>
            <a:endParaRPr sz="1400" b="1">
              <a:latin typeface="Open Sans"/>
              <a:ea typeface="Open Sans"/>
              <a:cs typeface="Open Sans"/>
              <a:sym typeface="Open Sans"/>
            </a:endParaRPr>
          </a:p>
          <a:p>
            <a:pPr marL="0" lvl="0" indent="0" algn="l" rtl="0">
              <a:lnSpc>
                <a:spcPct val="150000"/>
              </a:lnSpc>
              <a:spcBef>
                <a:spcPts val="1000"/>
              </a:spcBef>
              <a:spcAft>
                <a:spcPts val="0"/>
              </a:spcAft>
              <a:buSzPts val="1018"/>
              <a:buNone/>
            </a:pPr>
            <a:r>
              <a:rPr lang="en-GB" sz="1400">
                <a:latin typeface="Open Sans"/>
                <a:ea typeface="Open Sans"/>
                <a:cs typeface="Open Sans"/>
                <a:sym typeface="Open Sans"/>
              </a:rPr>
              <a:t>All of the sub-categories have almost maintained the </a:t>
            </a:r>
            <a:r>
              <a:rPr lang="en-GB" sz="1400" i="1">
                <a:latin typeface="Open Sans"/>
                <a:ea typeface="Open Sans"/>
                <a:cs typeface="Open Sans"/>
                <a:sym typeface="Open Sans"/>
              </a:rPr>
              <a:t>same </a:t>
            </a:r>
            <a:r>
              <a:rPr lang="en-GB" sz="1400">
                <a:latin typeface="Open Sans"/>
                <a:ea typeface="Open Sans"/>
                <a:cs typeface="Open Sans"/>
                <a:sym typeface="Open Sans"/>
              </a:rPr>
              <a:t>average GPR with time, while </a:t>
            </a:r>
            <a:r>
              <a:rPr lang="en-GB" sz="1400" b="1">
                <a:latin typeface="Open Sans"/>
                <a:ea typeface="Open Sans"/>
                <a:cs typeface="Open Sans"/>
                <a:sym typeface="Open Sans"/>
              </a:rPr>
              <a:t>tables </a:t>
            </a:r>
            <a:r>
              <a:rPr lang="en-GB" sz="1400">
                <a:latin typeface="Open Sans"/>
                <a:ea typeface="Open Sans"/>
                <a:cs typeface="Open Sans"/>
                <a:sym typeface="Open Sans"/>
              </a:rPr>
              <a:t>and</a:t>
            </a:r>
            <a:r>
              <a:rPr lang="en-GB" sz="1400" b="1">
                <a:latin typeface="Open Sans"/>
                <a:ea typeface="Open Sans"/>
                <a:cs typeface="Open Sans"/>
                <a:sym typeface="Open Sans"/>
              </a:rPr>
              <a:t> machines </a:t>
            </a:r>
            <a:r>
              <a:rPr lang="en-GB" sz="1400">
                <a:latin typeface="Open Sans"/>
                <a:ea typeface="Open Sans"/>
                <a:cs typeface="Open Sans"/>
                <a:sym typeface="Open Sans"/>
              </a:rPr>
              <a:t>have maintained the </a:t>
            </a:r>
            <a:r>
              <a:rPr lang="en-GB" sz="1400" i="1">
                <a:latin typeface="Open Sans"/>
                <a:ea typeface="Open Sans"/>
                <a:cs typeface="Open Sans"/>
                <a:sym typeface="Open Sans"/>
              </a:rPr>
              <a:t>negative </a:t>
            </a:r>
            <a:r>
              <a:rPr lang="en-GB" sz="1400">
                <a:latin typeface="Open Sans"/>
                <a:ea typeface="Open Sans"/>
                <a:cs typeface="Open Sans"/>
                <a:sym typeface="Open Sans"/>
              </a:rPr>
              <a:t>GPR. </a:t>
            </a:r>
            <a:endParaRPr sz="1400"/>
          </a:p>
        </p:txBody>
      </p:sp>
      <p:pic>
        <p:nvPicPr>
          <p:cNvPr id="273" name="Google Shape;273;p30"/>
          <p:cNvPicPr preferRelativeResize="0"/>
          <p:nvPr/>
        </p:nvPicPr>
        <p:blipFill>
          <a:blip r:embed="rId3">
            <a:alphaModFix/>
          </a:blip>
          <a:stretch>
            <a:fillRect/>
          </a:stretch>
        </p:blipFill>
        <p:spPr>
          <a:xfrm>
            <a:off x="2129988" y="2011800"/>
            <a:ext cx="4884024" cy="3021375"/>
          </a:xfrm>
          <a:prstGeom prst="rect">
            <a:avLst/>
          </a:prstGeom>
          <a:noFill/>
          <a:ln>
            <a:noFill/>
          </a:ln>
        </p:spPr>
      </p:pic>
      <p:sp>
        <p:nvSpPr>
          <p:cNvPr id="274" name="Google Shape;274;p30"/>
          <p:cNvSpPr txBox="1"/>
          <p:nvPr/>
        </p:nvSpPr>
        <p:spPr>
          <a:xfrm>
            <a:off x="2878350" y="1534688"/>
            <a:ext cx="33873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GPR per year of Sub-Categories</a:t>
            </a:r>
            <a:endParaRPr sz="1200" b="1"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body" idx="1"/>
          </p:nvPr>
        </p:nvSpPr>
        <p:spPr>
          <a:xfrm>
            <a:off x="1220075" y="330025"/>
            <a:ext cx="6966300" cy="1312500"/>
          </a:xfrm>
          <a:prstGeom prst="rect">
            <a:avLst/>
          </a:prstGeom>
        </p:spPr>
        <p:txBody>
          <a:bodyPr spcFirstLastPara="1" wrap="square" lIns="91425" tIns="91425" rIns="91425" bIns="91425" anchor="t" anchorCtr="0">
            <a:noAutofit/>
          </a:bodyPr>
          <a:lstStyle/>
          <a:p>
            <a:pPr marL="0" lvl="0" indent="0" algn="l" rtl="0">
              <a:lnSpc>
                <a:spcPct val="130000"/>
              </a:lnSpc>
              <a:spcBef>
                <a:spcPts val="1000"/>
              </a:spcBef>
              <a:spcAft>
                <a:spcPts val="0"/>
              </a:spcAft>
              <a:buSzPts val="852"/>
              <a:buNone/>
            </a:pPr>
            <a:r>
              <a:rPr lang="en-GB" sz="1400" b="1" dirty="0">
                <a:latin typeface="Open Sans"/>
                <a:ea typeface="Open Sans"/>
                <a:cs typeface="Open Sans"/>
                <a:sym typeface="Open Sans"/>
              </a:rPr>
              <a:t>Negative GPR of Tables in all three segments and Machines</a:t>
            </a:r>
            <a:endParaRPr sz="1400" b="1" dirty="0">
              <a:latin typeface="Open Sans"/>
              <a:ea typeface="Open Sans"/>
              <a:cs typeface="Open Sans"/>
              <a:sym typeface="Open Sans"/>
            </a:endParaRPr>
          </a:p>
          <a:p>
            <a:pPr marL="0" lvl="0" indent="0" algn="l" rtl="0">
              <a:lnSpc>
                <a:spcPct val="130000"/>
              </a:lnSpc>
              <a:spcBef>
                <a:spcPts val="1000"/>
              </a:spcBef>
              <a:spcAft>
                <a:spcPts val="0"/>
              </a:spcAft>
              <a:buSzPts val="852"/>
              <a:buNone/>
            </a:pPr>
            <a:r>
              <a:rPr lang="en-GB" sz="1400" b="1" dirty="0">
                <a:latin typeface="Open Sans"/>
                <a:ea typeface="Open Sans"/>
                <a:cs typeface="Open Sans"/>
                <a:sym typeface="Open Sans"/>
              </a:rPr>
              <a:t>Tables and Machines </a:t>
            </a:r>
            <a:r>
              <a:rPr lang="en-GB" sz="1400" dirty="0">
                <a:latin typeface="Open Sans"/>
                <a:ea typeface="Open Sans"/>
                <a:cs typeface="Open Sans"/>
                <a:sym typeface="Open Sans"/>
              </a:rPr>
              <a:t>has the </a:t>
            </a:r>
            <a:r>
              <a:rPr lang="en-GB" sz="1400" i="1" dirty="0">
                <a:latin typeface="Open Sans"/>
                <a:ea typeface="Open Sans"/>
                <a:cs typeface="Open Sans"/>
                <a:sym typeface="Open Sans"/>
              </a:rPr>
              <a:t>negative </a:t>
            </a:r>
            <a:r>
              <a:rPr lang="en-GB" sz="1400" dirty="0">
                <a:latin typeface="Open Sans"/>
                <a:ea typeface="Open Sans"/>
                <a:cs typeface="Open Sans"/>
                <a:sym typeface="Open Sans"/>
              </a:rPr>
              <a:t>GPR for all of the segments.</a:t>
            </a:r>
            <a:endParaRPr sz="1400" dirty="0"/>
          </a:p>
          <a:p>
            <a:pPr marL="0" lvl="0" indent="0" algn="l" rtl="0">
              <a:lnSpc>
                <a:spcPct val="95000"/>
              </a:lnSpc>
              <a:spcBef>
                <a:spcPts val="0"/>
              </a:spcBef>
              <a:spcAft>
                <a:spcPts val="1200"/>
              </a:spcAft>
              <a:buSzPts val="852"/>
              <a:buNone/>
            </a:pPr>
            <a:endParaRPr sz="1400" dirty="0"/>
          </a:p>
        </p:txBody>
      </p:sp>
      <p:pic>
        <p:nvPicPr>
          <p:cNvPr id="280" name="Google Shape;280;p31"/>
          <p:cNvPicPr preferRelativeResize="0"/>
          <p:nvPr/>
        </p:nvPicPr>
        <p:blipFill>
          <a:blip r:embed="rId3">
            <a:alphaModFix/>
          </a:blip>
          <a:stretch>
            <a:fillRect/>
          </a:stretch>
        </p:blipFill>
        <p:spPr>
          <a:xfrm>
            <a:off x="154950" y="2092950"/>
            <a:ext cx="8834075" cy="2704305"/>
          </a:xfrm>
          <a:prstGeom prst="rect">
            <a:avLst/>
          </a:prstGeom>
          <a:noFill/>
          <a:ln>
            <a:noFill/>
          </a:ln>
        </p:spPr>
      </p:pic>
      <p:sp>
        <p:nvSpPr>
          <p:cNvPr id="281" name="Google Shape;281;p31"/>
          <p:cNvSpPr txBox="1"/>
          <p:nvPr/>
        </p:nvSpPr>
        <p:spPr>
          <a:xfrm>
            <a:off x="2351470" y="1590161"/>
            <a:ext cx="41259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GPR of Categories in different Segments</a:t>
            </a:r>
            <a:endParaRPr sz="1200"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1341850" y="1179325"/>
            <a:ext cx="6712200" cy="32616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4300" b="1">
                <a:latin typeface="Lexend"/>
                <a:ea typeface="Lexend"/>
                <a:cs typeface="Lexend"/>
                <a:sym typeface="Lexend"/>
              </a:rPr>
              <a:t>Strategies For Expansion and for Maximizing Profits</a:t>
            </a:r>
            <a:endParaRPr sz="5100">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3"/>
          <p:cNvPicPr preferRelativeResize="0"/>
          <p:nvPr/>
        </p:nvPicPr>
        <p:blipFill rotWithShape="1">
          <a:blip r:embed="rId3">
            <a:alphaModFix/>
          </a:blip>
          <a:srcRect t="59" r="33" b="59"/>
          <a:stretch/>
        </p:blipFill>
        <p:spPr>
          <a:xfrm>
            <a:off x="137521" y="2617501"/>
            <a:ext cx="2888479" cy="1957750"/>
          </a:xfrm>
          <a:prstGeom prst="rect">
            <a:avLst/>
          </a:prstGeom>
          <a:noFill/>
          <a:ln>
            <a:noFill/>
          </a:ln>
        </p:spPr>
      </p:pic>
      <p:pic>
        <p:nvPicPr>
          <p:cNvPr id="292" name="Google Shape;292;p33"/>
          <p:cNvPicPr preferRelativeResize="0"/>
          <p:nvPr/>
        </p:nvPicPr>
        <p:blipFill>
          <a:blip r:embed="rId4">
            <a:alphaModFix/>
          </a:blip>
          <a:stretch>
            <a:fillRect/>
          </a:stretch>
        </p:blipFill>
        <p:spPr>
          <a:xfrm>
            <a:off x="3193300" y="2617487"/>
            <a:ext cx="2762000" cy="1957775"/>
          </a:xfrm>
          <a:prstGeom prst="rect">
            <a:avLst/>
          </a:prstGeom>
          <a:noFill/>
          <a:ln>
            <a:noFill/>
          </a:ln>
        </p:spPr>
      </p:pic>
      <p:pic>
        <p:nvPicPr>
          <p:cNvPr id="293" name="Google Shape;293;p33"/>
          <p:cNvPicPr preferRelativeResize="0"/>
          <p:nvPr/>
        </p:nvPicPr>
        <p:blipFill>
          <a:blip r:embed="rId5">
            <a:alphaModFix/>
          </a:blip>
          <a:stretch>
            <a:fillRect/>
          </a:stretch>
        </p:blipFill>
        <p:spPr>
          <a:xfrm>
            <a:off x="6122600" y="2594525"/>
            <a:ext cx="2838575" cy="2003700"/>
          </a:xfrm>
          <a:prstGeom prst="rect">
            <a:avLst/>
          </a:prstGeom>
          <a:noFill/>
          <a:ln>
            <a:noFill/>
          </a:ln>
        </p:spPr>
      </p:pic>
      <p:sp>
        <p:nvSpPr>
          <p:cNvPr id="294" name="Google Shape;294;p33"/>
          <p:cNvSpPr txBox="1">
            <a:spLocks noGrp="1"/>
          </p:cNvSpPr>
          <p:nvPr>
            <p:ph type="body" idx="1"/>
          </p:nvPr>
        </p:nvSpPr>
        <p:spPr>
          <a:xfrm>
            <a:off x="1260550" y="500250"/>
            <a:ext cx="7038900" cy="1469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700" b="1">
                <a:solidFill>
                  <a:srgbClr val="8C7252"/>
                </a:solidFill>
                <a:latin typeface="Open Sans"/>
                <a:ea typeface="Open Sans"/>
                <a:cs typeface="Open Sans"/>
                <a:sym typeface="Open Sans"/>
              </a:rPr>
              <a:t>Expansion in Canada:</a:t>
            </a:r>
            <a:endParaRPr sz="1700" b="1">
              <a:solidFill>
                <a:srgbClr val="8C7252"/>
              </a:solidFill>
              <a:latin typeface="Open Sans"/>
              <a:ea typeface="Open Sans"/>
              <a:cs typeface="Open Sans"/>
              <a:sym typeface="Open Sans"/>
            </a:endParaRPr>
          </a:p>
          <a:p>
            <a:pPr marL="457200" lvl="0" indent="-323850" algn="l" rtl="0">
              <a:lnSpc>
                <a:spcPct val="150000"/>
              </a:lnSpc>
              <a:spcBef>
                <a:spcPts val="1000"/>
              </a:spcBef>
              <a:spcAft>
                <a:spcPts val="0"/>
              </a:spcAft>
              <a:buSzPts val="1500"/>
              <a:buFont typeface="Open Sans"/>
              <a:buChar char="❖"/>
            </a:pPr>
            <a:r>
              <a:rPr lang="en-GB" sz="1500">
                <a:latin typeface="Open Sans"/>
                <a:ea typeface="Open Sans"/>
                <a:cs typeface="Open Sans"/>
                <a:sym typeface="Open Sans"/>
              </a:rPr>
              <a:t>The low sales and profit figures in the Canadian market can be attributed to the significantly low customer base. </a:t>
            </a:r>
            <a:endParaRPr sz="1500">
              <a:latin typeface="Open Sans"/>
              <a:ea typeface="Open Sans"/>
              <a:cs typeface="Open Sans"/>
              <a:sym typeface="Open Sans"/>
            </a:endParaRPr>
          </a:p>
          <a:p>
            <a:pPr marL="0" lvl="0" indent="0" algn="l" rtl="0">
              <a:lnSpc>
                <a:spcPct val="150000"/>
              </a:lnSpc>
              <a:spcBef>
                <a:spcPts val="1000"/>
              </a:spcBef>
              <a:spcAft>
                <a:spcPts val="0"/>
              </a:spcAft>
              <a:buNone/>
            </a:pPr>
            <a:endParaRPr sz="1500">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0" lvl="0" indent="0" algn="l" rtl="0">
              <a:lnSpc>
                <a:spcPct val="150000"/>
              </a:lnSpc>
              <a:spcBef>
                <a:spcPts val="1000"/>
              </a:spcBef>
              <a:spcAft>
                <a:spcPts val="0"/>
              </a:spcAft>
              <a:buNone/>
            </a:pPr>
            <a:endParaRPr>
              <a:latin typeface="Open Sans"/>
              <a:ea typeface="Open Sans"/>
              <a:cs typeface="Open Sans"/>
              <a:sym typeface="Open Sans"/>
            </a:endParaRPr>
          </a:p>
        </p:txBody>
      </p:sp>
      <p:sp>
        <p:nvSpPr>
          <p:cNvPr id="295" name="Google Shape;295;p33"/>
          <p:cNvSpPr txBox="1"/>
          <p:nvPr/>
        </p:nvSpPr>
        <p:spPr>
          <a:xfrm>
            <a:off x="501426" y="2148934"/>
            <a:ext cx="2274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Customer Base of Markets</a:t>
            </a:r>
            <a:endParaRPr sz="1200" b="1" i="1" dirty="0"/>
          </a:p>
        </p:txBody>
      </p:sp>
      <p:sp>
        <p:nvSpPr>
          <p:cNvPr id="296" name="Google Shape;296;p33"/>
          <p:cNvSpPr txBox="1"/>
          <p:nvPr/>
        </p:nvSpPr>
        <p:spPr>
          <a:xfrm>
            <a:off x="3366075" y="2135599"/>
            <a:ext cx="2274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Sales of Markets</a:t>
            </a:r>
            <a:endParaRPr sz="1200" b="1" i="1" dirty="0"/>
          </a:p>
        </p:txBody>
      </p:sp>
      <p:sp>
        <p:nvSpPr>
          <p:cNvPr id="297" name="Google Shape;297;p33"/>
          <p:cNvSpPr txBox="1"/>
          <p:nvPr/>
        </p:nvSpPr>
        <p:spPr>
          <a:xfrm>
            <a:off x="6368576" y="2135599"/>
            <a:ext cx="2274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Profits of Markets</a:t>
            </a:r>
            <a:endParaRPr sz="1200" b="1"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34"/>
          <p:cNvPicPr preferRelativeResize="0"/>
          <p:nvPr/>
        </p:nvPicPr>
        <p:blipFill rotWithShape="1">
          <a:blip r:embed="rId3">
            <a:alphaModFix/>
          </a:blip>
          <a:srcRect l="29"/>
          <a:stretch/>
        </p:blipFill>
        <p:spPr>
          <a:xfrm>
            <a:off x="2231463" y="2163900"/>
            <a:ext cx="4681075" cy="2831575"/>
          </a:xfrm>
          <a:prstGeom prst="rect">
            <a:avLst/>
          </a:prstGeom>
          <a:noFill/>
          <a:ln>
            <a:noFill/>
          </a:ln>
        </p:spPr>
      </p:pic>
      <p:sp>
        <p:nvSpPr>
          <p:cNvPr id="303" name="Google Shape;303;p34"/>
          <p:cNvSpPr txBox="1">
            <a:spLocks noGrp="1"/>
          </p:cNvSpPr>
          <p:nvPr>
            <p:ph type="body" idx="1"/>
          </p:nvPr>
        </p:nvSpPr>
        <p:spPr>
          <a:xfrm>
            <a:off x="1260550" y="500250"/>
            <a:ext cx="7038900" cy="1469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700" b="1">
                <a:solidFill>
                  <a:srgbClr val="8C7252"/>
                </a:solidFill>
                <a:latin typeface="Open Sans"/>
                <a:ea typeface="Open Sans"/>
                <a:cs typeface="Open Sans"/>
                <a:sym typeface="Open Sans"/>
              </a:rPr>
              <a:t>Expansion in Canada:</a:t>
            </a:r>
            <a:endParaRPr sz="1700" b="1">
              <a:solidFill>
                <a:srgbClr val="8C7252"/>
              </a:solidFill>
              <a:latin typeface="Open Sans"/>
              <a:ea typeface="Open Sans"/>
              <a:cs typeface="Open Sans"/>
              <a:sym typeface="Open Sans"/>
            </a:endParaRPr>
          </a:p>
          <a:p>
            <a:pPr marL="457200" lvl="0" indent="-323850" algn="l" rtl="0">
              <a:lnSpc>
                <a:spcPct val="150000"/>
              </a:lnSpc>
              <a:spcBef>
                <a:spcPts val="1000"/>
              </a:spcBef>
              <a:spcAft>
                <a:spcPts val="0"/>
              </a:spcAft>
              <a:buSzPts val="1500"/>
              <a:buFont typeface="Open Sans"/>
              <a:buChar char="❖"/>
            </a:pPr>
            <a:r>
              <a:rPr lang="en-GB" sz="1500">
                <a:latin typeface="Open Sans"/>
                <a:ea typeface="Open Sans"/>
                <a:cs typeface="Open Sans"/>
                <a:sym typeface="Open Sans"/>
              </a:rPr>
              <a:t>The mean GPR is maximum for the Canadian market in the span of three years. Also, it is able to maintain almost constant GPR over time. </a:t>
            </a:r>
            <a:endParaRPr sz="1500">
              <a:latin typeface="Open Sans"/>
              <a:ea typeface="Open Sans"/>
              <a:cs typeface="Open Sans"/>
              <a:sym typeface="Open Sans"/>
            </a:endParaRPr>
          </a:p>
          <a:p>
            <a:pPr marL="0" lvl="0" indent="0" algn="l" rtl="0">
              <a:lnSpc>
                <a:spcPct val="150000"/>
              </a:lnSpc>
              <a:spcBef>
                <a:spcPts val="1000"/>
              </a:spcBef>
              <a:spcAft>
                <a:spcPts val="0"/>
              </a:spcAft>
              <a:buNone/>
            </a:pPr>
            <a:endParaRPr sz="1500">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0" lvl="0" indent="0" algn="l" rtl="0">
              <a:lnSpc>
                <a:spcPct val="150000"/>
              </a:lnSpc>
              <a:spcBef>
                <a:spcPts val="1000"/>
              </a:spcBef>
              <a:spcAft>
                <a:spcPts val="0"/>
              </a:spcAft>
              <a:buNone/>
            </a:pPr>
            <a:endParaRPr>
              <a:latin typeface="Open Sans"/>
              <a:ea typeface="Open Sans"/>
              <a:cs typeface="Open Sans"/>
              <a:sym typeface="Open Sans"/>
            </a:endParaRPr>
          </a:p>
        </p:txBody>
      </p:sp>
      <p:sp>
        <p:nvSpPr>
          <p:cNvPr id="304" name="Google Shape;304;p34"/>
          <p:cNvSpPr txBox="1"/>
          <p:nvPr/>
        </p:nvSpPr>
        <p:spPr>
          <a:xfrm>
            <a:off x="2815650" y="1697475"/>
            <a:ext cx="35127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GPR per year of Markets</a:t>
            </a:r>
            <a:endParaRPr sz="1200" b="1"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5"/>
          <p:cNvPicPr preferRelativeResize="0"/>
          <p:nvPr/>
        </p:nvPicPr>
        <p:blipFill>
          <a:blip r:embed="rId3">
            <a:alphaModFix/>
          </a:blip>
          <a:stretch>
            <a:fillRect/>
          </a:stretch>
        </p:blipFill>
        <p:spPr>
          <a:xfrm>
            <a:off x="2469088" y="2182850"/>
            <a:ext cx="4205825" cy="2749500"/>
          </a:xfrm>
          <a:prstGeom prst="rect">
            <a:avLst/>
          </a:prstGeom>
          <a:noFill/>
          <a:ln>
            <a:noFill/>
          </a:ln>
        </p:spPr>
      </p:pic>
      <p:sp>
        <p:nvSpPr>
          <p:cNvPr id="310" name="Google Shape;310;p35"/>
          <p:cNvSpPr txBox="1">
            <a:spLocks noGrp="1"/>
          </p:cNvSpPr>
          <p:nvPr>
            <p:ph type="body" idx="1"/>
          </p:nvPr>
        </p:nvSpPr>
        <p:spPr>
          <a:xfrm>
            <a:off x="1260550" y="500250"/>
            <a:ext cx="7038900" cy="1469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700" b="1">
                <a:solidFill>
                  <a:srgbClr val="8C7252"/>
                </a:solidFill>
                <a:latin typeface="Open Sans"/>
                <a:ea typeface="Open Sans"/>
                <a:cs typeface="Open Sans"/>
                <a:sym typeface="Open Sans"/>
              </a:rPr>
              <a:t>Expansion in Canada:</a:t>
            </a:r>
            <a:endParaRPr sz="1700" b="1">
              <a:solidFill>
                <a:srgbClr val="8C7252"/>
              </a:solidFill>
              <a:latin typeface="Open Sans"/>
              <a:ea typeface="Open Sans"/>
              <a:cs typeface="Open Sans"/>
              <a:sym typeface="Open Sans"/>
            </a:endParaRPr>
          </a:p>
          <a:p>
            <a:pPr marL="457200" lvl="0" indent="-323850" algn="l" rtl="0">
              <a:lnSpc>
                <a:spcPct val="150000"/>
              </a:lnSpc>
              <a:spcBef>
                <a:spcPts val="1000"/>
              </a:spcBef>
              <a:spcAft>
                <a:spcPts val="0"/>
              </a:spcAft>
              <a:buSzPts val="1500"/>
              <a:buFont typeface="Open Sans"/>
              <a:buChar char="❖"/>
            </a:pPr>
            <a:r>
              <a:rPr lang="en-GB" sz="1500">
                <a:latin typeface="Open Sans"/>
                <a:ea typeface="Open Sans"/>
                <a:cs typeface="Open Sans"/>
                <a:sym typeface="Open Sans"/>
              </a:rPr>
              <a:t>The average PPQ has been the highest for the Canadian market in the consumer and corporate segments in the span of three years.</a:t>
            </a:r>
            <a:endParaRPr sz="1500">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0" lvl="0" indent="0" algn="l" rtl="0">
              <a:lnSpc>
                <a:spcPct val="150000"/>
              </a:lnSpc>
              <a:spcBef>
                <a:spcPts val="1000"/>
              </a:spcBef>
              <a:spcAft>
                <a:spcPts val="0"/>
              </a:spcAft>
              <a:buNone/>
            </a:pPr>
            <a:endParaRPr>
              <a:latin typeface="Open Sans"/>
              <a:ea typeface="Open Sans"/>
              <a:cs typeface="Open Sans"/>
              <a:sym typeface="Open Sans"/>
            </a:endParaRPr>
          </a:p>
        </p:txBody>
      </p:sp>
      <p:sp>
        <p:nvSpPr>
          <p:cNvPr id="311" name="Google Shape;311;p35"/>
          <p:cNvSpPr txBox="1"/>
          <p:nvPr/>
        </p:nvSpPr>
        <p:spPr>
          <a:xfrm>
            <a:off x="3157500" y="1879025"/>
            <a:ext cx="2829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a:solidFill>
                  <a:schemeClr val="lt1"/>
                </a:solidFill>
                <a:latin typeface="Open Sans"/>
                <a:ea typeface="Open Sans"/>
                <a:cs typeface="Open Sans"/>
                <a:sym typeface="Open Sans"/>
              </a:rPr>
              <a:t>Average PPQ per year of Markets</a:t>
            </a:r>
            <a:endParaRPr sz="1200" b="1"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body" idx="1"/>
          </p:nvPr>
        </p:nvSpPr>
        <p:spPr>
          <a:xfrm>
            <a:off x="1260550" y="500250"/>
            <a:ext cx="7038900" cy="3180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700" b="1">
                <a:solidFill>
                  <a:srgbClr val="8C7252"/>
                </a:solidFill>
                <a:latin typeface="Open Sans"/>
                <a:ea typeface="Open Sans"/>
                <a:cs typeface="Open Sans"/>
                <a:sym typeface="Open Sans"/>
              </a:rPr>
              <a:t>Expansion in Canada:</a:t>
            </a:r>
            <a:endParaRPr sz="1700" b="1">
              <a:solidFill>
                <a:srgbClr val="8C7252"/>
              </a:solidFill>
              <a:latin typeface="Open Sans"/>
              <a:ea typeface="Open Sans"/>
              <a:cs typeface="Open Sans"/>
              <a:sym typeface="Open Sans"/>
            </a:endParaRPr>
          </a:p>
          <a:p>
            <a:pPr marL="457200" lvl="0" indent="-323850" algn="l" rtl="0">
              <a:lnSpc>
                <a:spcPct val="150000"/>
              </a:lnSpc>
              <a:spcBef>
                <a:spcPts val="1000"/>
              </a:spcBef>
              <a:spcAft>
                <a:spcPts val="0"/>
              </a:spcAft>
              <a:buSzPts val="1500"/>
              <a:buFont typeface="Open Sans"/>
              <a:buChar char="❖"/>
            </a:pPr>
            <a:r>
              <a:rPr lang="en-GB" sz="1500">
                <a:latin typeface="Open Sans"/>
                <a:ea typeface="Open Sans"/>
                <a:cs typeface="Open Sans"/>
                <a:sym typeface="Open Sans"/>
              </a:rPr>
              <a:t>All these show that there is a very high potential for expansion in the Canadian market. The trend also shows that there is scope for expansion in almost all customer segments and product categories.</a:t>
            </a:r>
            <a:endParaRPr sz="1500">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0" lvl="0" indent="0" algn="l" rtl="0">
              <a:lnSpc>
                <a:spcPct val="150000"/>
              </a:lnSpc>
              <a:spcBef>
                <a:spcPts val="1000"/>
              </a:spcBef>
              <a:spcAft>
                <a:spcPts val="0"/>
              </a:spcAft>
              <a:buNone/>
            </a:pPr>
            <a:endParaRPr>
              <a:latin typeface="Open Sans"/>
              <a:ea typeface="Open Sans"/>
              <a:cs typeface="Open Sans"/>
              <a:sym typeface="Open Sans"/>
            </a:endParaRPr>
          </a:p>
        </p:txBody>
      </p:sp>
      <p:pic>
        <p:nvPicPr>
          <p:cNvPr id="317" name="Google Shape;317;p36"/>
          <p:cNvPicPr preferRelativeResize="0"/>
          <p:nvPr/>
        </p:nvPicPr>
        <p:blipFill>
          <a:blip r:embed="rId3">
            <a:alphaModFix/>
          </a:blip>
          <a:stretch>
            <a:fillRect/>
          </a:stretch>
        </p:blipFill>
        <p:spPr>
          <a:xfrm>
            <a:off x="2836450" y="2392325"/>
            <a:ext cx="3471100" cy="2607275"/>
          </a:xfrm>
          <a:prstGeom prst="rect">
            <a:avLst/>
          </a:prstGeom>
          <a:noFill/>
          <a:ln>
            <a:noFill/>
          </a:ln>
        </p:spPr>
      </p:pic>
      <p:sp>
        <p:nvSpPr>
          <p:cNvPr id="318" name="Google Shape;318;p36"/>
          <p:cNvSpPr txBox="1"/>
          <p:nvPr/>
        </p:nvSpPr>
        <p:spPr>
          <a:xfrm>
            <a:off x="2884350" y="1905750"/>
            <a:ext cx="33753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PPQ from each Segment in Canada Market</a:t>
            </a:r>
            <a:endParaRPr sz="1200"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1296200" y="393750"/>
            <a:ext cx="7040100" cy="82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GB" sz="3177" b="1" u="sng">
                <a:latin typeface="Arial"/>
                <a:ea typeface="Arial"/>
                <a:cs typeface="Arial"/>
                <a:sym typeface="Arial"/>
              </a:rPr>
              <a:t>Overview</a:t>
            </a:r>
            <a:endParaRPr sz="3177" b="1" u="sng">
              <a:latin typeface="Arial"/>
              <a:ea typeface="Arial"/>
              <a:cs typeface="Arial"/>
              <a:sym typeface="Arial"/>
            </a:endParaRPr>
          </a:p>
        </p:txBody>
      </p:sp>
      <p:sp>
        <p:nvSpPr>
          <p:cNvPr id="187" name="Google Shape;187;p19"/>
          <p:cNvSpPr txBox="1">
            <a:spLocks noGrp="1"/>
          </p:cNvSpPr>
          <p:nvPr>
            <p:ph type="body" idx="1"/>
          </p:nvPr>
        </p:nvSpPr>
        <p:spPr>
          <a:xfrm>
            <a:off x="1010550" y="1546050"/>
            <a:ext cx="7122900" cy="13269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None/>
            </a:pPr>
            <a:r>
              <a:rPr lang="en-GB" sz="1400">
                <a:latin typeface="Open Sans"/>
                <a:ea typeface="Open Sans"/>
                <a:cs typeface="Open Sans"/>
                <a:sym typeface="Open Sans"/>
              </a:rPr>
              <a:t>The Ecomstore is a large company that sells various products under various categories to customers around the globe. The company now wants to expand their horizons and make more profits and become a global behemoth. </a:t>
            </a:r>
            <a:endParaRPr sz="1400">
              <a:latin typeface="Open Sans"/>
              <a:ea typeface="Open Sans"/>
              <a:cs typeface="Open Sans"/>
              <a:sym typeface="Open Sans"/>
            </a:endParaRPr>
          </a:p>
          <a:p>
            <a:pPr marL="0" lvl="0" indent="0" algn="just" rtl="0">
              <a:lnSpc>
                <a:spcPct val="150000"/>
              </a:lnSpc>
              <a:spcBef>
                <a:spcPts val="1000"/>
              </a:spcBef>
              <a:spcAft>
                <a:spcPts val="0"/>
              </a:spcAft>
              <a:buNone/>
            </a:pPr>
            <a:r>
              <a:rPr lang="en-GB" sz="1400">
                <a:latin typeface="Open Sans"/>
                <a:ea typeface="Open Sans"/>
                <a:cs typeface="Open Sans"/>
                <a:sym typeface="Open Sans"/>
              </a:rPr>
              <a:t>This data analysis includes the results of the statistical techniques used to identify correlations, trends, or patterns observed in the dataset containing various information about various orders received by the company over the last three years. The report aims to provide solutions for the company's goals of expanding its business and maximizing profits. </a:t>
            </a:r>
            <a:endParaRPr sz="14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7"/>
          <p:cNvSpPr txBox="1">
            <a:spLocks noGrp="1"/>
          </p:cNvSpPr>
          <p:nvPr>
            <p:ph type="body" idx="1"/>
          </p:nvPr>
        </p:nvSpPr>
        <p:spPr>
          <a:xfrm>
            <a:off x="1243125" y="338775"/>
            <a:ext cx="7464900" cy="27525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700" b="1">
                <a:solidFill>
                  <a:srgbClr val="8C7252"/>
                </a:solidFill>
                <a:latin typeface="Open Sans"/>
                <a:ea typeface="Open Sans"/>
                <a:cs typeface="Open Sans"/>
                <a:sym typeface="Open Sans"/>
              </a:rPr>
              <a:t>Better focus on African market:</a:t>
            </a:r>
            <a:endParaRPr>
              <a:latin typeface="Open Sans"/>
              <a:ea typeface="Open Sans"/>
              <a:cs typeface="Open Sans"/>
              <a:sym typeface="Open Sans"/>
            </a:endParaRPr>
          </a:p>
          <a:p>
            <a:pPr marL="457200" lvl="0" indent="-311150" algn="l" rtl="0">
              <a:lnSpc>
                <a:spcPct val="150000"/>
              </a:lnSpc>
              <a:spcBef>
                <a:spcPts val="1000"/>
              </a:spcBef>
              <a:spcAft>
                <a:spcPts val="0"/>
              </a:spcAft>
              <a:buSzPts val="1300"/>
              <a:buFont typeface="Open Sans"/>
              <a:buChar char="❖"/>
            </a:pPr>
            <a:r>
              <a:rPr lang="en-GB">
                <a:latin typeface="Open Sans"/>
                <a:ea typeface="Open Sans"/>
                <a:cs typeface="Open Sans"/>
                <a:sym typeface="Open Sans"/>
              </a:rPr>
              <a:t>The African market has almost the same customer base as the European and US markets, but its profits and sales are significantly lower. The gross profit ratio (GPR) has remained low and negative for the market. This shows that the Africa is currently very inefficient for company operations.</a:t>
            </a:r>
            <a:r>
              <a:rPr lang="en-GB" b="1">
                <a:latin typeface="Open Sans"/>
                <a:ea typeface="Open Sans"/>
                <a:cs typeface="Open Sans"/>
                <a:sym typeface="Open Sans"/>
              </a:rPr>
              <a:t>  This is also true for EMEA market</a:t>
            </a:r>
            <a:endParaRPr b="1">
              <a:latin typeface="Open Sans"/>
              <a:ea typeface="Open Sans"/>
              <a:cs typeface="Open Sans"/>
              <a:sym typeface="Open Sans"/>
            </a:endParaRPr>
          </a:p>
          <a:p>
            <a:pPr marL="457200" lvl="0" indent="0" algn="l" rtl="0">
              <a:lnSpc>
                <a:spcPct val="150000"/>
              </a:lnSpc>
              <a:spcBef>
                <a:spcPts val="1000"/>
              </a:spcBef>
              <a:spcAft>
                <a:spcPts val="0"/>
              </a:spcAft>
              <a:buNone/>
            </a:pPr>
            <a:endParaRPr>
              <a:latin typeface="Open Sans"/>
              <a:ea typeface="Open Sans"/>
              <a:cs typeface="Open Sans"/>
              <a:sym typeface="Open Sans"/>
            </a:endParaRPr>
          </a:p>
          <a:p>
            <a:pPr marL="457200" lvl="0" indent="-311150" algn="l" rtl="0">
              <a:lnSpc>
                <a:spcPct val="150000"/>
              </a:lnSpc>
              <a:spcBef>
                <a:spcPts val="1000"/>
              </a:spcBef>
              <a:spcAft>
                <a:spcPts val="0"/>
              </a:spcAft>
              <a:buSzPts val="1300"/>
              <a:buFont typeface="Open Sans"/>
              <a:buChar char="❖"/>
            </a:pPr>
            <a:endParaRPr>
              <a:latin typeface="Open Sans"/>
              <a:ea typeface="Open Sans"/>
              <a:cs typeface="Open Sans"/>
              <a:sym typeface="Open Sans"/>
            </a:endParaRPr>
          </a:p>
        </p:txBody>
      </p:sp>
      <p:pic>
        <p:nvPicPr>
          <p:cNvPr id="324" name="Google Shape;324;p37"/>
          <p:cNvPicPr preferRelativeResize="0"/>
          <p:nvPr/>
        </p:nvPicPr>
        <p:blipFill rotWithShape="1">
          <a:blip r:embed="rId3">
            <a:alphaModFix/>
          </a:blip>
          <a:srcRect t="59" r="33" b="59"/>
          <a:stretch/>
        </p:blipFill>
        <p:spPr>
          <a:xfrm>
            <a:off x="589089" y="2466175"/>
            <a:ext cx="3209811" cy="2655150"/>
          </a:xfrm>
          <a:prstGeom prst="rect">
            <a:avLst/>
          </a:prstGeom>
          <a:noFill/>
          <a:ln>
            <a:noFill/>
          </a:ln>
        </p:spPr>
      </p:pic>
      <p:pic>
        <p:nvPicPr>
          <p:cNvPr id="325" name="Google Shape;325;p37"/>
          <p:cNvPicPr preferRelativeResize="0"/>
          <p:nvPr/>
        </p:nvPicPr>
        <p:blipFill>
          <a:blip r:embed="rId4">
            <a:alphaModFix/>
          </a:blip>
          <a:stretch>
            <a:fillRect/>
          </a:stretch>
        </p:blipFill>
        <p:spPr>
          <a:xfrm>
            <a:off x="4194700" y="2466175"/>
            <a:ext cx="4758725" cy="2655150"/>
          </a:xfrm>
          <a:prstGeom prst="rect">
            <a:avLst/>
          </a:prstGeom>
          <a:noFill/>
          <a:ln>
            <a:noFill/>
          </a:ln>
        </p:spPr>
      </p:pic>
      <p:sp>
        <p:nvSpPr>
          <p:cNvPr id="326" name="Google Shape;326;p37"/>
          <p:cNvSpPr txBox="1"/>
          <p:nvPr/>
        </p:nvSpPr>
        <p:spPr>
          <a:xfrm>
            <a:off x="1128138" y="2016584"/>
            <a:ext cx="2274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Customer Base of Markets</a:t>
            </a:r>
            <a:endParaRPr sz="1200" b="1" i="1" dirty="0"/>
          </a:p>
        </p:txBody>
      </p:sp>
      <p:sp>
        <p:nvSpPr>
          <p:cNvPr id="327" name="Google Shape;327;p37"/>
          <p:cNvSpPr txBox="1"/>
          <p:nvPr/>
        </p:nvSpPr>
        <p:spPr>
          <a:xfrm>
            <a:off x="5252677" y="2016584"/>
            <a:ext cx="2274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GPR of Markets</a:t>
            </a:r>
            <a:endParaRPr sz="1200" b="1"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body" idx="1"/>
          </p:nvPr>
        </p:nvSpPr>
        <p:spPr>
          <a:xfrm>
            <a:off x="1252700" y="426183"/>
            <a:ext cx="7083600" cy="39525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700" b="1" dirty="0">
                <a:solidFill>
                  <a:srgbClr val="8C7252"/>
                </a:solidFill>
                <a:latin typeface="Open Sans"/>
                <a:ea typeface="Open Sans"/>
                <a:cs typeface="Open Sans"/>
                <a:sym typeface="Open Sans"/>
              </a:rPr>
              <a:t>Better focus on African market:</a:t>
            </a:r>
            <a:endParaRPr sz="1700" b="1" dirty="0">
              <a:solidFill>
                <a:srgbClr val="8C7252"/>
              </a:solidFill>
              <a:latin typeface="Open Sans"/>
              <a:ea typeface="Open Sans"/>
              <a:cs typeface="Open Sans"/>
              <a:sym typeface="Open Sans"/>
            </a:endParaRPr>
          </a:p>
          <a:p>
            <a:pPr marL="457200" lvl="0" indent="-317500" algn="l" rtl="0">
              <a:lnSpc>
                <a:spcPct val="150000"/>
              </a:lnSpc>
              <a:spcBef>
                <a:spcPts val="1000"/>
              </a:spcBef>
              <a:spcAft>
                <a:spcPts val="0"/>
              </a:spcAft>
              <a:buSzPts val="1400"/>
              <a:buFont typeface="Open Sans"/>
              <a:buChar char="❖"/>
            </a:pPr>
            <a:r>
              <a:rPr lang="en-GB" sz="1400" dirty="0">
                <a:latin typeface="Open Sans"/>
                <a:ea typeface="Open Sans"/>
                <a:cs typeface="Open Sans"/>
                <a:sym typeface="Open Sans"/>
              </a:rPr>
              <a:t>However, the mean GPR and PPQ for African markets have increased over the span of three years, while they have remained constant or slightly increased in other markets, including EMEA.</a:t>
            </a:r>
            <a:endParaRPr sz="1400" dirty="0">
              <a:latin typeface="Open Sans"/>
              <a:ea typeface="Open Sans"/>
              <a:cs typeface="Open Sans"/>
              <a:sym typeface="Open Sans"/>
            </a:endParaRPr>
          </a:p>
          <a:p>
            <a:pPr marL="457200" lvl="0" indent="0" algn="l" rtl="0">
              <a:lnSpc>
                <a:spcPct val="150000"/>
              </a:lnSpc>
              <a:spcBef>
                <a:spcPts val="1000"/>
              </a:spcBef>
              <a:spcAft>
                <a:spcPts val="0"/>
              </a:spcAft>
              <a:buNone/>
            </a:pPr>
            <a:endParaRPr sz="1600" dirty="0"/>
          </a:p>
        </p:txBody>
      </p:sp>
      <p:pic>
        <p:nvPicPr>
          <p:cNvPr id="333" name="Google Shape;333;p38"/>
          <p:cNvPicPr preferRelativeResize="0"/>
          <p:nvPr/>
        </p:nvPicPr>
        <p:blipFill rotWithShape="1">
          <a:blip r:embed="rId3">
            <a:alphaModFix/>
          </a:blip>
          <a:srcRect l="29"/>
          <a:stretch/>
        </p:blipFill>
        <p:spPr>
          <a:xfrm>
            <a:off x="168179" y="2272525"/>
            <a:ext cx="4351395" cy="2790825"/>
          </a:xfrm>
          <a:prstGeom prst="rect">
            <a:avLst/>
          </a:prstGeom>
          <a:noFill/>
          <a:ln>
            <a:noFill/>
          </a:ln>
        </p:spPr>
      </p:pic>
      <p:pic>
        <p:nvPicPr>
          <p:cNvPr id="334" name="Google Shape;334;p38"/>
          <p:cNvPicPr preferRelativeResize="0"/>
          <p:nvPr/>
        </p:nvPicPr>
        <p:blipFill>
          <a:blip r:embed="rId4">
            <a:alphaModFix/>
          </a:blip>
          <a:stretch>
            <a:fillRect/>
          </a:stretch>
        </p:blipFill>
        <p:spPr>
          <a:xfrm>
            <a:off x="4572000" y="2272525"/>
            <a:ext cx="4267200" cy="2790825"/>
          </a:xfrm>
          <a:prstGeom prst="rect">
            <a:avLst/>
          </a:prstGeom>
          <a:noFill/>
          <a:ln>
            <a:noFill/>
          </a:ln>
        </p:spPr>
      </p:pic>
      <p:sp>
        <p:nvSpPr>
          <p:cNvPr id="335" name="Google Shape;335;p38"/>
          <p:cNvSpPr txBox="1"/>
          <p:nvPr/>
        </p:nvSpPr>
        <p:spPr>
          <a:xfrm>
            <a:off x="954426" y="1790350"/>
            <a:ext cx="27789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GPR per year of Markets</a:t>
            </a:r>
            <a:endParaRPr sz="1200" b="1" i="1" dirty="0"/>
          </a:p>
        </p:txBody>
      </p:sp>
      <p:sp>
        <p:nvSpPr>
          <p:cNvPr id="336" name="Google Shape;336;p38"/>
          <p:cNvSpPr txBox="1"/>
          <p:nvPr/>
        </p:nvSpPr>
        <p:spPr>
          <a:xfrm>
            <a:off x="5112400" y="1790350"/>
            <a:ext cx="27789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PPQ per year of Markets</a:t>
            </a:r>
            <a:endParaRPr sz="1200"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9"/>
          <p:cNvSpPr txBox="1">
            <a:spLocks noGrp="1"/>
          </p:cNvSpPr>
          <p:nvPr>
            <p:ph type="body" idx="1"/>
          </p:nvPr>
        </p:nvSpPr>
        <p:spPr>
          <a:xfrm>
            <a:off x="1297500" y="743275"/>
            <a:ext cx="7038900" cy="373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2000"/>
              <a:t>This shows that the African market, though currently inefficient, may have potential for growth and higher profits, similar to present day EU and US markets. </a:t>
            </a:r>
            <a:r>
              <a:rPr lang="en-GB" sz="2000" b="1" i="1"/>
              <a:t>Engaging the customer base and increasing the sales of product subcategories with high GPR and PPQ values will help achieve this.</a:t>
            </a:r>
            <a:r>
              <a:rPr lang="en-GB" sz="2000" i="1"/>
              <a:t> </a:t>
            </a:r>
            <a:endParaRPr sz="2000" i="1"/>
          </a:p>
          <a:p>
            <a:pPr marL="0" lvl="0" indent="0" algn="just" rtl="0">
              <a:spcBef>
                <a:spcPts val="1200"/>
              </a:spcBef>
              <a:spcAft>
                <a:spcPts val="0"/>
              </a:spcAft>
              <a:buNone/>
            </a:pPr>
            <a:endParaRPr sz="2000"/>
          </a:p>
          <a:p>
            <a:pPr marL="0" lvl="0" indent="0" algn="just" rtl="0">
              <a:spcBef>
                <a:spcPts val="1200"/>
              </a:spcBef>
              <a:spcAft>
                <a:spcPts val="1200"/>
              </a:spcAft>
              <a:buNone/>
            </a:pPr>
            <a:r>
              <a:rPr lang="en-GB" sz="2000"/>
              <a:t>But EMEA is expected to remain inefficient, despite still generating profits for the company. The company should remain vigilant regarding the EMEA market.</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0"/>
          <p:cNvSpPr txBox="1">
            <a:spLocks noGrp="1"/>
          </p:cNvSpPr>
          <p:nvPr>
            <p:ph type="body" idx="1"/>
          </p:nvPr>
        </p:nvSpPr>
        <p:spPr>
          <a:xfrm>
            <a:off x="1187475" y="211182"/>
            <a:ext cx="7149000" cy="41808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700" b="1" dirty="0">
                <a:solidFill>
                  <a:srgbClr val="8C7252"/>
                </a:solidFill>
                <a:latin typeface="Open Sans"/>
                <a:ea typeface="Open Sans"/>
                <a:cs typeface="Open Sans"/>
                <a:sym typeface="Open Sans"/>
              </a:rPr>
              <a:t>Segment-wise focus on certain categories of products:</a:t>
            </a:r>
            <a:endParaRPr sz="1700" b="1" dirty="0">
              <a:solidFill>
                <a:srgbClr val="8C7252"/>
              </a:solidFill>
              <a:latin typeface="Open Sans"/>
              <a:ea typeface="Open Sans"/>
              <a:cs typeface="Open Sans"/>
              <a:sym typeface="Open Sans"/>
            </a:endParaRPr>
          </a:p>
          <a:p>
            <a:pPr marL="457200" lvl="0" indent="-323850" algn="l" rtl="0">
              <a:lnSpc>
                <a:spcPct val="150000"/>
              </a:lnSpc>
              <a:spcBef>
                <a:spcPts val="1000"/>
              </a:spcBef>
              <a:spcAft>
                <a:spcPts val="0"/>
              </a:spcAft>
              <a:buSzPts val="1500"/>
              <a:buFont typeface="Open Sans"/>
              <a:buChar char="❖"/>
            </a:pPr>
            <a:r>
              <a:rPr lang="en-GB" sz="1500" dirty="0">
                <a:latin typeface="Open Sans"/>
                <a:ea typeface="Open Sans"/>
                <a:cs typeface="Open Sans"/>
                <a:sym typeface="Open Sans"/>
              </a:rPr>
              <a:t>The mean GPR, NPR and PPQ of the </a:t>
            </a:r>
            <a:r>
              <a:rPr lang="en-GB" sz="1500" b="1" dirty="0">
                <a:latin typeface="Open Sans"/>
                <a:ea typeface="Open Sans"/>
                <a:cs typeface="Open Sans"/>
                <a:sym typeface="Open Sans"/>
              </a:rPr>
              <a:t>Home Office</a:t>
            </a:r>
            <a:r>
              <a:rPr lang="en-GB" sz="1500" dirty="0">
                <a:latin typeface="Open Sans"/>
                <a:ea typeface="Open Sans"/>
                <a:cs typeface="Open Sans"/>
                <a:sym typeface="Open Sans"/>
              </a:rPr>
              <a:t> </a:t>
            </a:r>
            <a:r>
              <a:rPr lang="en-GB" sz="1500" i="1" dirty="0">
                <a:latin typeface="Open Sans"/>
                <a:ea typeface="Open Sans"/>
                <a:cs typeface="Open Sans"/>
                <a:sym typeface="Open Sans"/>
              </a:rPr>
              <a:t>segment have shown a significant increase over the past three years. </a:t>
            </a:r>
            <a:r>
              <a:rPr lang="en-GB" sz="1500" dirty="0">
                <a:latin typeface="Open Sans"/>
                <a:ea typeface="Open Sans"/>
                <a:cs typeface="Open Sans"/>
                <a:sym typeface="Open Sans"/>
              </a:rPr>
              <a:t>As there is a lower consumer base in this segment, these stats show this segment offers a good scope of expansion in all the markets.</a:t>
            </a:r>
            <a:endParaRPr sz="1500" dirty="0">
              <a:latin typeface="Open Sans"/>
              <a:ea typeface="Open Sans"/>
              <a:cs typeface="Open Sans"/>
              <a:sym typeface="Open Sans"/>
            </a:endParaRPr>
          </a:p>
          <a:p>
            <a:pPr marL="0" lvl="0" indent="0" algn="l" rtl="0">
              <a:spcBef>
                <a:spcPts val="0"/>
              </a:spcBef>
              <a:spcAft>
                <a:spcPts val="1200"/>
              </a:spcAft>
              <a:buNone/>
            </a:pPr>
            <a:endParaRPr sz="1500" dirty="0"/>
          </a:p>
        </p:txBody>
      </p:sp>
      <p:pic>
        <p:nvPicPr>
          <p:cNvPr id="347" name="Google Shape;347;p40"/>
          <p:cNvPicPr preferRelativeResize="0"/>
          <p:nvPr/>
        </p:nvPicPr>
        <p:blipFill>
          <a:blip r:embed="rId3">
            <a:alphaModFix/>
          </a:blip>
          <a:stretch>
            <a:fillRect/>
          </a:stretch>
        </p:blipFill>
        <p:spPr>
          <a:xfrm>
            <a:off x="324550" y="2475550"/>
            <a:ext cx="4035575" cy="2541675"/>
          </a:xfrm>
          <a:prstGeom prst="rect">
            <a:avLst/>
          </a:prstGeom>
          <a:noFill/>
          <a:ln>
            <a:noFill/>
          </a:ln>
        </p:spPr>
      </p:pic>
      <p:pic>
        <p:nvPicPr>
          <p:cNvPr id="348" name="Google Shape;348;p40"/>
          <p:cNvPicPr preferRelativeResize="0"/>
          <p:nvPr/>
        </p:nvPicPr>
        <p:blipFill rotWithShape="1">
          <a:blip r:embed="rId4">
            <a:alphaModFix/>
          </a:blip>
          <a:srcRect l="84"/>
          <a:stretch/>
        </p:blipFill>
        <p:spPr>
          <a:xfrm>
            <a:off x="4623400" y="2475550"/>
            <a:ext cx="4082126" cy="2541675"/>
          </a:xfrm>
          <a:prstGeom prst="rect">
            <a:avLst/>
          </a:prstGeom>
          <a:noFill/>
          <a:ln>
            <a:noFill/>
          </a:ln>
        </p:spPr>
      </p:pic>
      <p:sp>
        <p:nvSpPr>
          <p:cNvPr id="349" name="Google Shape;349;p40"/>
          <p:cNvSpPr txBox="1"/>
          <p:nvPr/>
        </p:nvSpPr>
        <p:spPr>
          <a:xfrm>
            <a:off x="1094700" y="2019050"/>
            <a:ext cx="27789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GPR per year of Segments</a:t>
            </a:r>
            <a:endParaRPr sz="1200" b="1" i="1" dirty="0"/>
          </a:p>
        </p:txBody>
      </p:sp>
      <p:sp>
        <p:nvSpPr>
          <p:cNvPr id="350" name="Google Shape;350;p40"/>
          <p:cNvSpPr txBox="1"/>
          <p:nvPr/>
        </p:nvSpPr>
        <p:spPr>
          <a:xfrm>
            <a:off x="5177625" y="2019050"/>
            <a:ext cx="27789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Customer Base of Segments</a:t>
            </a:r>
            <a:endParaRPr sz="1200" b="1"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body" idx="1"/>
          </p:nvPr>
        </p:nvSpPr>
        <p:spPr>
          <a:xfrm>
            <a:off x="1188750" y="319988"/>
            <a:ext cx="7132200" cy="2911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SzPts val="1500"/>
              <a:buFont typeface="Open Sans"/>
              <a:buChar char="❖"/>
            </a:pPr>
            <a:r>
              <a:rPr lang="en-GB" sz="1500" dirty="0">
                <a:latin typeface="Open Sans"/>
                <a:ea typeface="Open Sans"/>
                <a:cs typeface="Open Sans"/>
                <a:sym typeface="Open Sans"/>
              </a:rPr>
              <a:t>The PPQ and GPR have shown a declining trend over the last three years for the </a:t>
            </a:r>
            <a:r>
              <a:rPr lang="en-GB" sz="1500" b="1" dirty="0">
                <a:latin typeface="Open Sans"/>
                <a:ea typeface="Open Sans"/>
                <a:cs typeface="Open Sans"/>
                <a:sym typeface="Open Sans"/>
              </a:rPr>
              <a:t>corporate segment</a:t>
            </a:r>
            <a:r>
              <a:rPr lang="en-GB" sz="1500" dirty="0">
                <a:latin typeface="Open Sans"/>
                <a:ea typeface="Open Sans"/>
                <a:cs typeface="Open Sans"/>
                <a:sym typeface="Open Sans"/>
              </a:rPr>
              <a:t>. This may lead to reduced profits and even losses in the future. Thus there is a need to be vigilant here and try expanding in other two segments.</a:t>
            </a:r>
            <a:endParaRPr sz="1500" dirty="0"/>
          </a:p>
        </p:txBody>
      </p:sp>
      <p:pic>
        <p:nvPicPr>
          <p:cNvPr id="356" name="Google Shape;356;p41"/>
          <p:cNvPicPr preferRelativeResize="0"/>
          <p:nvPr/>
        </p:nvPicPr>
        <p:blipFill>
          <a:blip r:embed="rId3">
            <a:alphaModFix/>
          </a:blip>
          <a:stretch>
            <a:fillRect/>
          </a:stretch>
        </p:blipFill>
        <p:spPr>
          <a:xfrm>
            <a:off x="2359725" y="2069000"/>
            <a:ext cx="4790250" cy="2954375"/>
          </a:xfrm>
          <a:prstGeom prst="rect">
            <a:avLst/>
          </a:prstGeom>
          <a:noFill/>
          <a:ln>
            <a:noFill/>
          </a:ln>
        </p:spPr>
      </p:pic>
      <p:sp>
        <p:nvSpPr>
          <p:cNvPr id="357" name="Google Shape;357;p41"/>
          <p:cNvSpPr txBox="1"/>
          <p:nvPr/>
        </p:nvSpPr>
        <p:spPr>
          <a:xfrm>
            <a:off x="3365400" y="1590938"/>
            <a:ext cx="27789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PPQ per year of Segments</a:t>
            </a:r>
            <a:endParaRPr sz="1200" b="1"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42"/>
          <p:cNvPicPr preferRelativeResize="0"/>
          <p:nvPr/>
        </p:nvPicPr>
        <p:blipFill>
          <a:blip r:embed="rId3">
            <a:alphaModFix/>
          </a:blip>
          <a:stretch>
            <a:fillRect/>
          </a:stretch>
        </p:blipFill>
        <p:spPr>
          <a:xfrm>
            <a:off x="1020277" y="1890225"/>
            <a:ext cx="7354750" cy="3061000"/>
          </a:xfrm>
          <a:prstGeom prst="rect">
            <a:avLst/>
          </a:prstGeom>
          <a:noFill/>
          <a:ln>
            <a:noFill/>
          </a:ln>
        </p:spPr>
      </p:pic>
      <p:sp>
        <p:nvSpPr>
          <p:cNvPr id="363" name="Google Shape;363;p42"/>
          <p:cNvSpPr txBox="1"/>
          <p:nvPr/>
        </p:nvSpPr>
        <p:spPr>
          <a:xfrm>
            <a:off x="3988675" y="3592000"/>
            <a:ext cx="3550200" cy="8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FF0000"/>
                </a:solidFill>
                <a:latin typeface="Lato"/>
                <a:ea typeface="Lato"/>
                <a:cs typeface="Lato"/>
                <a:sym typeface="Lato"/>
              </a:rPr>
              <a:t>The company is advised not to sell tables, or to sell only those brands where they don't encounter losses, especially in the markets of the US, APAC and EU, where losses are considerably high.</a:t>
            </a:r>
            <a:endParaRPr sz="1200">
              <a:solidFill>
                <a:srgbClr val="FF0000"/>
              </a:solidFill>
              <a:latin typeface="Lato"/>
              <a:ea typeface="Lato"/>
              <a:cs typeface="Lato"/>
              <a:sym typeface="Lato"/>
            </a:endParaRPr>
          </a:p>
          <a:p>
            <a:pPr marL="0" lvl="0" indent="0" algn="l" rtl="0">
              <a:spcBef>
                <a:spcPts val="0"/>
              </a:spcBef>
              <a:spcAft>
                <a:spcPts val="0"/>
              </a:spcAft>
              <a:buNone/>
            </a:pPr>
            <a:endParaRPr sz="1300">
              <a:solidFill>
                <a:schemeClr val="dk1"/>
              </a:solidFill>
              <a:latin typeface="Lato"/>
              <a:ea typeface="Lato"/>
              <a:cs typeface="Lato"/>
              <a:sym typeface="Lato"/>
            </a:endParaRPr>
          </a:p>
          <a:p>
            <a:pPr marL="0" lvl="0" indent="0" algn="l" rtl="0">
              <a:spcBef>
                <a:spcPts val="0"/>
              </a:spcBef>
              <a:spcAft>
                <a:spcPts val="0"/>
              </a:spcAft>
              <a:buNone/>
            </a:pPr>
            <a:endParaRPr sz="1300">
              <a:solidFill>
                <a:schemeClr val="dk1"/>
              </a:solidFill>
              <a:latin typeface="Lato"/>
              <a:ea typeface="Lato"/>
              <a:cs typeface="Lato"/>
              <a:sym typeface="Lato"/>
            </a:endParaRPr>
          </a:p>
        </p:txBody>
      </p:sp>
      <p:sp>
        <p:nvSpPr>
          <p:cNvPr id="364" name="Google Shape;364;p42"/>
          <p:cNvSpPr txBox="1">
            <a:spLocks noGrp="1"/>
          </p:cNvSpPr>
          <p:nvPr>
            <p:ph type="body" idx="1"/>
          </p:nvPr>
        </p:nvSpPr>
        <p:spPr>
          <a:xfrm>
            <a:off x="1188750" y="249975"/>
            <a:ext cx="7132200" cy="2911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SzPts val="1500"/>
              <a:buFont typeface="Open Sans"/>
              <a:buChar char="❖"/>
            </a:pPr>
            <a:r>
              <a:rPr lang="en-GB" sz="1500" dirty="0">
                <a:latin typeface="Open Sans"/>
                <a:ea typeface="Open Sans"/>
                <a:cs typeface="Open Sans"/>
                <a:sym typeface="Open Sans"/>
              </a:rPr>
              <a:t>The company is advised </a:t>
            </a:r>
            <a:r>
              <a:rPr lang="en-GB" sz="1500" b="1" i="1" dirty="0">
                <a:latin typeface="Open Sans"/>
                <a:ea typeface="Open Sans"/>
                <a:cs typeface="Open Sans"/>
                <a:sym typeface="Open Sans"/>
              </a:rPr>
              <a:t>not </a:t>
            </a:r>
            <a:r>
              <a:rPr lang="en-GB" sz="1500" i="1" dirty="0">
                <a:latin typeface="Open Sans"/>
                <a:ea typeface="Open Sans"/>
                <a:cs typeface="Open Sans"/>
                <a:sym typeface="Open Sans"/>
              </a:rPr>
              <a:t>to sell </a:t>
            </a:r>
            <a:r>
              <a:rPr lang="en-GB" sz="1500" b="1" i="1" dirty="0">
                <a:latin typeface="Open Sans"/>
                <a:ea typeface="Open Sans"/>
                <a:cs typeface="Open Sans"/>
                <a:sym typeface="Open Sans"/>
              </a:rPr>
              <a:t>Tables</a:t>
            </a:r>
            <a:r>
              <a:rPr lang="en-GB" sz="1500" dirty="0">
                <a:latin typeface="Open Sans"/>
                <a:ea typeface="Open Sans"/>
                <a:cs typeface="Open Sans"/>
                <a:sym typeface="Open Sans"/>
              </a:rPr>
              <a:t>, or to sell only those brands where they don't encounter losses, especially in the markets of the US, APAC and EU, where losses are considerably high.</a:t>
            </a:r>
            <a:endParaRPr sz="1500" dirty="0"/>
          </a:p>
        </p:txBody>
      </p:sp>
      <p:sp>
        <p:nvSpPr>
          <p:cNvPr id="365" name="Google Shape;365;p42"/>
          <p:cNvSpPr txBox="1"/>
          <p:nvPr/>
        </p:nvSpPr>
        <p:spPr>
          <a:xfrm>
            <a:off x="3365400" y="1382400"/>
            <a:ext cx="27789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Average PPQ of Sub-Categories</a:t>
            </a:r>
            <a:endParaRPr sz="1200"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3"/>
          <p:cNvSpPr txBox="1">
            <a:spLocks noGrp="1"/>
          </p:cNvSpPr>
          <p:nvPr>
            <p:ph type="title"/>
          </p:nvPr>
        </p:nvSpPr>
        <p:spPr>
          <a:xfrm>
            <a:off x="728344" y="1318650"/>
            <a:ext cx="2207700" cy="5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Team:</a:t>
            </a:r>
            <a:endParaRPr b="0"/>
          </a:p>
        </p:txBody>
      </p:sp>
      <p:sp>
        <p:nvSpPr>
          <p:cNvPr id="371" name="Google Shape;371;p43"/>
          <p:cNvSpPr txBox="1">
            <a:spLocks noGrp="1"/>
          </p:cNvSpPr>
          <p:nvPr>
            <p:ph type="body" idx="1"/>
          </p:nvPr>
        </p:nvSpPr>
        <p:spPr>
          <a:xfrm>
            <a:off x="721250" y="2168325"/>
            <a:ext cx="2207700" cy="45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800"/>
              <a:t>DATA DETECTIVES</a:t>
            </a:r>
            <a:endParaRPr sz="1800"/>
          </a:p>
        </p:txBody>
      </p:sp>
      <p:sp>
        <p:nvSpPr>
          <p:cNvPr id="372" name="Google Shape;372;p43"/>
          <p:cNvSpPr txBox="1"/>
          <p:nvPr/>
        </p:nvSpPr>
        <p:spPr>
          <a:xfrm>
            <a:off x="3202795" y="3960772"/>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solidFill>
                  <a:srgbClr val="FFFFFF"/>
                </a:solidFill>
                <a:latin typeface="Lato"/>
                <a:ea typeface="Lato"/>
                <a:cs typeface="Lato"/>
                <a:sym typeface="Lato"/>
              </a:rPr>
              <a:t>Devanand </a:t>
            </a:r>
            <a:endParaRPr>
              <a:solidFill>
                <a:srgbClr val="FFFFFF"/>
              </a:solidFill>
            </a:endParaRPr>
          </a:p>
        </p:txBody>
      </p:sp>
      <p:sp>
        <p:nvSpPr>
          <p:cNvPr id="373" name="Google Shape;373;p43"/>
          <p:cNvSpPr txBox="1"/>
          <p:nvPr/>
        </p:nvSpPr>
        <p:spPr>
          <a:xfrm>
            <a:off x="5230277" y="3781738"/>
            <a:ext cx="1521000" cy="1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 b="1">
              <a:solidFill>
                <a:srgbClr val="FFFFFF"/>
              </a:solidFill>
            </a:endParaRPr>
          </a:p>
        </p:txBody>
      </p:sp>
      <p:sp>
        <p:nvSpPr>
          <p:cNvPr id="374" name="Google Shape;374;p43"/>
          <p:cNvSpPr txBox="1"/>
          <p:nvPr/>
        </p:nvSpPr>
        <p:spPr>
          <a:xfrm>
            <a:off x="5552826" y="3960775"/>
            <a:ext cx="11985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solidFill>
                  <a:srgbClr val="FFFFFF"/>
                </a:solidFill>
                <a:latin typeface="Lato"/>
                <a:ea typeface="Lato"/>
                <a:cs typeface="Lato"/>
                <a:sym typeface="Lato"/>
              </a:rPr>
              <a:t>Vikas</a:t>
            </a:r>
            <a:endParaRPr>
              <a:solidFill>
                <a:srgbClr val="FFFFFF"/>
              </a:solidFill>
            </a:endParaRPr>
          </a:p>
        </p:txBody>
      </p:sp>
      <p:sp>
        <p:nvSpPr>
          <p:cNvPr id="375" name="Google Shape;375;p43"/>
          <p:cNvSpPr txBox="1"/>
          <p:nvPr/>
        </p:nvSpPr>
        <p:spPr>
          <a:xfrm>
            <a:off x="7252929" y="3960772"/>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solidFill>
                  <a:srgbClr val="FFFFFF"/>
                </a:solidFill>
                <a:latin typeface="Lato"/>
                <a:ea typeface="Lato"/>
                <a:cs typeface="Lato"/>
                <a:sym typeface="Lato"/>
              </a:rPr>
              <a:t>Gouri </a:t>
            </a:r>
            <a:endParaRPr>
              <a:solidFill>
                <a:srgbClr val="FFFFFF"/>
              </a:solidFill>
            </a:endParaRPr>
          </a:p>
        </p:txBody>
      </p:sp>
      <p:pic>
        <p:nvPicPr>
          <p:cNvPr id="376" name="Google Shape;376;p43"/>
          <p:cNvPicPr preferRelativeResize="0"/>
          <p:nvPr/>
        </p:nvPicPr>
        <p:blipFill>
          <a:blip r:embed="rId3">
            <a:alphaModFix/>
          </a:blip>
          <a:stretch>
            <a:fillRect/>
          </a:stretch>
        </p:blipFill>
        <p:spPr>
          <a:xfrm>
            <a:off x="3041725" y="1318650"/>
            <a:ext cx="1999377" cy="2665841"/>
          </a:xfrm>
          <a:prstGeom prst="rect">
            <a:avLst/>
          </a:prstGeom>
          <a:noFill/>
          <a:ln>
            <a:noFill/>
          </a:ln>
        </p:spPr>
      </p:pic>
      <p:pic>
        <p:nvPicPr>
          <p:cNvPr id="377" name="Google Shape;377;p43"/>
          <p:cNvPicPr preferRelativeResize="0"/>
          <p:nvPr/>
        </p:nvPicPr>
        <p:blipFill rotWithShape="1">
          <a:blip r:embed="rId4">
            <a:alphaModFix/>
          </a:blip>
          <a:srcRect t="1" r="67" b="11"/>
          <a:stretch/>
        </p:blipFill>
        <p:spPr>
          <a:xfrm>
            <a:off x="5100450" y="1318650"/>
            <a:ext cx="1650826" cy="2670702"/>
          </a:xfrm>
          <a:prstGeom prst="rect">
            <a:avLst/>
          </a:prstGeom>
          <a:noFill/>
          <a:ln>
            <a:noFill/>
          </a:ln>
        </p:spPr>
      </p:pic>
      <p:pic>
        <p:nvPicPr>
          <p:cNvPr id="378" name="Google Shape;378;p43"/>
          <p:cNvPicPr preferRelativeResize="0"/>
          <p:nvPr/>
        </p:nvPicPr>
        <p:blipFill rotWithShape="1">
          <a:blip r:embed="rId5">
            <a:alphaModFix/>
          </a:blip>
          <a:srcRect l="105" t="177" r="281" b="232"/>
          <a:stretch/>
        </p:blipFill>
        <p:spPr>
          <a:xfrm>
            <a:off x="6835325" y="1318650"/>
            <a:ext cx="2281950" cy="2665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800">
                <a:solidFill>
                  <a:srgbClr val="000000"/>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1297500" y="689425"/>
            <a:ext cx="7038900" cy="6183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None/>
            </a:pPr>
            <a:r>
              <a:rPr lang="en-GB" sz="2850" b="1" u="sng">
                <a:latin typeface="Arial"/>
                <a:ea typeface="Arial"/>
                <a:cs typeface="Arial"/>
                <a:sym typeface="Arial"/>
              </a:rPr>
              <a:t>Customer Base</a:t>
            </a:r>
            <a:endParaRPr sz="2850" b="1" u="sng">
              <a:latin typeface="Arial"/>
              <a:ea typeface="Arial"/>
              <a:cs typeface="Arial"/>
              <a:sym typeface="Arial"/>
            </a:endParaRPr>
          </a:p>
        </p:txBody>
      </p:sp>
      <p:sp>
        <p:nvSpPr>
          <p:cNvPr id="193" name="Google Shape;193;p20"/>
          <p:cNvSpPr txBox="1">
            <a:spLocks noGrp="1"/>
          </p:cNvSpPr>
          <p:nvPr>
            <p:ph type="body" idx="1"/>
          </p:nvPr>
        </p:nvSpPr>
        <p:spPr>
          <a:xfrm>
            <a:off x="4917300" y="1484925"/>
            <a:ext cx="3419100" cy="3503100"/>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sz="1400">
                <a:latin typeface="Open Sans"/>
                <a:ea typeface="Open Sans"/>
                <a:cs typeface="Open Sans"/>
                <a:sym typeface="Open Sans"/>
              </a:rPr>
              <a:t>Over the last four years, the company has seen a slow but steady growth of its customer base, gaining almost</a:t>
            </a:r>
            <a:r>
              <a:rPr lang="en-GB" sz="1400" b="1">
                <a:latin typeface="Open Sans"/>
                <a:ea typeface="Open Sans"/>
                <a:cs typeface="Open Sans"/>
                <a:sym typeface="Open Sans"/>
              </a:rPr>
              <a:t> 95 unique customers each year</a:t>
            </a:r>
            <a:r>
              <a:rPr lang="en-GB" sz="1400">
                <a:latin typeface="Open Sans"/>
                <a:ea typeface="Open Sans"/>
                <a:cs typeface="Open Sans"/>
                <a:sym typeface="Open Sans"/>
              </a:rPr>
              <a:t> over the timeframe of three years. The company currently has </a:t>
            </a:r>
            <a:r>
              <a:rPr lang="en-GB" sz="1400" b="1">
                <a:latin typeface="Open Sans"/>
                <a:ea typeface="Open Sans"/>
                <a:cs typeface="Open Sans"/>
                <a:sym typeface="Open Sans"/>
              </a:rPr>
              <a:t>1590</a:t>
            </a:r>
            <a:r>
              <a:rPr lang="en-GB" sz="1400">
                <a:latin typeface="Open Sans"/>
                <a:ea typeface="Open Sans"/>
                <a:cs typeface="Open Sans"/>
                <a:sym typeface="Open Sans"/>
              </a:rPr>
              <a:t> customers with different demographic backgrounds.</a:t>
            </a:r>
            <a:endParaRPr sz="1400"/>
          </a:p>
        </p:txBody>
      </p:sp>
      <p:pic>
        <p:nvPicPr>
          <p:cNvPr id="194" name="Google Shape;194;p20"/>
          <p:cNvPicPr preferRelativeResize="0"/>
          <p:nvPr/>
        </p:nvPicPr>
        <p:blipFill rotWithShape="1">
          <a:blip r:embed="rId3">
            <a:alphaModFix/>
          </a:blip>
          <a:stretch/>
        </p:blipFill>
        <p:spPr>
          <a:xfrm>
            <a:off x="621050" y="1580313"/>
            <a:ext cx="3950950" cy="295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body" idx="1"/>
          </p:nvPr>
        </p:nvSpPr>
        <p:spPr>
          <a:xfrm>
            <a:off x="328425" y="3333683"/>
            <a:ext cx="8068800" cy="1576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None/>
            </a:pPr>
            <a:r>
              <a:rPr lang="en-GB" sz="1400" dirty="0">
                <a:latin typeface="Open Sans"/>
                <a:ea typeface="Open Sans"/>
                <a:cs typeface="Open Sans"/>
                <a:sym typeface="Open Sans"/>
              </a:rPr>
              <a:t>The company has an almost equal customer base in different markets. However, The </a:t>
            </a:r>
            <a:r>
              <a:rPr lang="en-GB" sz="1400" b="1" i="1" dirty="0">
                <a:latin typeface="Open Sans"/>
                <a:ea typeface="Open Sans"/>
                <a:cs typeface="Open Sans"/>
                <a:sym typeface="Open Sans"/>
              </a:rPr>
              <a:t>Canada Market as an exception has a significantly low customer base. The consumer base in the Canadian market has remained low and stagnant over the past three years, </a:t>
            </a:r>
            <a:r>
              <a:rPr lang="en-GB" sz="1400" dirty="0">
                <a:latin typeface="Open Sans"/>
                <a:ea typeface="Open Sans"/>
                <a:cs typeface="Open Sans"/>
                <a:sym typeface="Open Sans"/>
              </a:rPr>
              <a:t>whereas a positive trend can be seen in the markets of Africa, EMEA, US, EU, and APAC. However, an unsteady trend is observed for the LATAM market.</a:t>
            </a:r>
            <a:endParaRPr sz="1400" b="1" i="1" dirty="0">
              <a:latin typeface="Open Sans"/>
              <a:ea typeface="Open Sans"/>
              <a:cs typeface="Open Sans"/>
              <a:sym typeface="Open Sans"/>
            </a:endParaRPr>
          </a:p>
          <a:p>
            <a:pPr marL="0" lvl="0" indent="0" algn="l" rtl="0">
              <a:spcBef>
                <a:spcPts val="0"/>
              </a:spcBef>
              <a:spcAft>
                <a:spcPts val="1200"/>
              </a:spcAft>
              <a:buNone/>
            </a:pPr>
            <a:endParaRPr sz="1400" dirty="0"/>
          </a:p>
        </p:txBody>
      </p:sp>
      <p:pic>
        <p:nvPicPr>
          <p:cNvPr id="200" name="Google Shape;200;p21"/>
          <p:cNvPicPr preferRelativeResize="0"/>
          <p:nvPr/>
        </p:nvPicPr>
        <p:blipFill rotWithShape="1">
          <a:blip r:embed="rId3">
            <a:alphaModFix/>
          </a:blip>
          <a:srcRect t="59" r="33" b="59"/>
          <a:stretch/>
        </p:blipFill>
        <p:spPr>
          <a:xfrm>
            <a:off x="214525" y="557150"/>
            <a:ext cx="4235200" cy="2920950"/>
          </a:xfrm>
          <a:prstGeom prst="rect">
            <a:avLst/>
          </a:prstGeom>
          <a:noFill/>
          <a:ln>
            <a:noFill/>
          </a:ln>
        </p:spPr>
      </p:pic>
      <p:pic>
        <p:nvPicPr>
          <p:cNvPr id="201" name="Google Shape;201;p21"/>
          <p:cNvPicPr preferRelativeResize="0"/>
          <p:nvPr/>
        </p:nvPicPr>
        <p:blipFill rotWithShape="1">
          <a:blip r:embed="rId4">
            <a:alphaModFix/>
          </a:blip>
          <a:srcRect l="112" b="27"/>
          <a:stretch/>
        </p:blipFill>
        <p:spPr>
          <a:xfrm>
            <a:off x="4608961" y="557150"/>
            <a:ext cx="4441064" cy="2920950"/>
          </a:xfrm>
          <a:prstGeom prst="rect">
            <a:avLst/>
          </a:prstGeom>
          <a:noFill/>
          <a:ln>
            <a:noFill/>
          </a:ln>
        </p:spPr>
      </p:pic>
      <p:sp>
        <p:nvSpPr>
          <p:cNvPr id="202" name="Google Shape;202;p21"/>
          <p:cNvSpPr txBox="1"/>
          <p:nvPr/>
        </p:nvSpPr>
        <p:spPr>
          <a:xfrm>
            <a:off x="743600" y="73900"/>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a:solidFill>
                  <a:schemeClr val="lt1"/>
                </a:solidFill>
                <a:latin typeface="Open Sans"/>
                <a:ea typeface="Open Sans"/>
                <a:cs typeface="Open Sans"/>
                <a:sym typeface="Open Sans"/>
              </a:rPr>
              <a:t>Customer Base of Markets</a:t>
            </a:r>
            <a:endParaRPr sz="1200" b="1" i="1"/>
          </a:p>
        </p:txBody>
      </p:sp>
      <p:sp>
        <p:nvSpPr>
          <p:cNvPr id="203" name="Google Shape;203;p21"/>
          <p:cNvSpPr txBox="1"/>
          <p:nvPr/>
        </p:nvSpPr>
        <p:spPr>
          <a:xfrm>
            <a:off x="5083425" y="73900"/>
            <a:ext cx="39666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a:solidFill>
                  <a:schemeClr val="lt1"/>
                </a:solidFill>
                <a:latin typeface="Open Sans"/>
                <a:ea typeface="Open Sans"/>
                <a:cs typeface="Open Sans"/>
                <a:sym typeface="Open Sans"/>
              </a:rPr>
              <a:t>Customer Base Growth in each Market</a:t>
            </a:r>
            <a:endParaRPr sz="1200"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1297475" y="722050"/>
            <a:ext cx="7038900" cy="5859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None/>
            </a:pPr>
            <a:r>
              <a:rPr lang="en-GB" sz="2850" b="1" u="sng">
                <a:latin typeface="Open Sans"/>
                <a:ea typeface="Open Sans"/>
                <a:cs typeface="Open Sans"/>
                <a:sym typeface="Open Sans"/>
              </a:rPr>
              <a:t>Sales Analysis</a:t>
            </a:r>
            <a:endParaRPr sz="2850" u="sng"/>
          </a:p>
        </p:txBody>
      </p:sp>
      <p:sp>
        <p:nvSpPr>
          <p:cNvPr id="209" name="Google Shape;209;p22"/>
          <p:cNvSpPr txBox="1">
            <a:spLocks noGrp="1"/>
          </p:cNvSpPr>
          <p:nvPr>
            <p:ph type="body" idx="1"/>
          </p:nvPr>
        </p:nvSpPr>
        <p:spPr>
          <a:xfrm>
            <a:off x="4862950" y="1607875"/>
            <a:ext cx="3473400" cy="28707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400">
                <a:latin typeface="Open Sans"/>
                <a:ea typeface="Open Sans"/>
                <a:cs typeface="Open Sans"/>
                <a:sym typeface="Open Sans"/>
              </a:rPr>
              <a:t>The company has experienced significant growth in its sales over the past three years. The growth has remained steady and constant and possibly results from a similar trend in its customer base.</a:t>
            </a:r>
            <a:endParaRPr sz="1400">
              <a:latin typeface="Open Sans"/>
              <a:ea typeface="Open Sans"/>
              <a:cs typeface="Open Sans"/>
              <a:sym typeface="Open Sans"/>
            </a:endParaRPr>
          </a:p>
          <a:p>
            <a:pPr marL="0" lvl="0" indent="0" algn="l" rtl="0">
              <a:spcBef>
                <a:spcPts val="0"/>
              </a:spcBef>
              <a:spcAft>
                <a:spcPts val="1200"/>
              </a:spcAft>
              <a:buNone/>
            </a:pPr>
            <a:endParaRPr sz="1400"/>
          </a:p>
        </p:txBody>
      </p:sp>
      <p:pic>
        <p:nvPicPr>
          <p:cNvPr id="210" name="Google Shape;210;p22"/>
          <p:cNvPicPr preferRelativeResize="0"/>
          <p:nvPr/>
        </p:nvPicPr>
        <p:blipFill>
          <a:blip r:embed="rId3">
            <a:alphaModFix/>
          </a:blip>
          <a:stretch>
            <a:fillRect/>
          </a:stretch>
        </p:blipFill>
        <p:spPr>
          <a:xfrm>
            <a:off x="380775" y="1607875"/>
            <a:ext cx="4191225" cy="308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3"/>
          <p:cNvPicPr preferRelativeResize="0"/>
          <p:nvPr/>
        </p:nvPicPr>
        <p:blipFill>
          <a:blip r:embed="rId3">
            <a:alphaModFix/>
          </a:blip>
          <a:stretch>
            <a:fillRect/>
          </a:stretch>
        </p:blipFill>
        <p:spPr>
          <a:xfrm>
            <a:off x="500475" y="2239550"/>
            <a:ext cx="3886800" cy="2752675"/>
          </a:xfrm>
          <a:prstGeom prst="rect">
            <a:avLst/>
          </a:prstGeom>
          <a:noFill/>
          <a:ln>
            <a:noFill/>
          </a:ln>
        </p:spPr>
      </p:pic>
      <p:pic>
        <p:nvPicPr>
          <p:cNvPr id="216" name="Google Shape;216;p23"/>
          <p:cNvPicPr preferRelativeResize="0"/>
          <p:nvPr/>
        </p:nvPicPr>
        <p:blipFill>
          <a:blip r:embed="rId4">
            <a:alphaModFix/>
          </a:blip>
          <a:stretch>
            <a:fillRect/>
          </a:stretch>
        </p:blipFill>
        <p:spPr>
          <a:xfrm>
            <a:off x="4623725" y="2239550"/>
            <a:ext cx="4202100" cy="2752675"/>
          </a:xfrm>
          <a:prstGeom prst="rect">
            <a:avLst/>
          </a:prstGeom>
          <a:noFill/>
          <a:ln>
            <a:noFill/>
          </a:ln>
        </p:spPr>
      </p:pic>
      <p:sp>
        <p:nvSpPr>
          <p:cNvPr id="217" name="Google Shape;217;p23"/>
          <p:cNvSpPr txBox="1"/>
          <p:nvPr/>
        </p:nvSpPr>
        <p:spPr>
          <a:xfrm>
            <a:off x="1274299" y="177758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Sales of Markets</a:t>
            </a:r>
            <a:endParaRPr sz="1200" b="1" i="1" dirty="0"/>
          </a:p>
        </p:txBody>
      </p:sp>
      <p:sp>
        <p:nvSpPr>
          <p:cNvPr id="218" name="Google Shape;218;p23"/>
          <p:cNvSpPr txBox="1"/>
          <p:nvPr/>
        </p:nvSpPr>
        <p:spPr>
          <a:xfrm>
            <a:off x="5381049" y="1777531"/>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Sales of Markets per Year</a:t>
            </a:r>
            <a:endParaRPr sz="1200" b="1" i="1" dirty="0"/>
          </a:p>
        </p:txBody>
      </p:sp>
      <p:sp>
        <p:nvSpPr>
          <p:cNvPr id="219" name="Google Shape;219;p23"/>
          <p:cNvSpPr txBox="1">
            <a:spLocks noGrp="1"/>
          </p:cNvSpPr>
          <p:nvPr>
            <p:ph type="body" idx="1"/>
          </p:nvPr>
        </p:nvSpPr>
        <p:spPr>
          <a:xfrm>
            <a:off x="1182425" y="241150"/>
            <a:ext cx="7429200" cy="15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latin typeface="Open Sans"/>
                <a:ea typeface="Open Sans"/>
                <a:cs typeface="Open Sans"/>
                <a:sym typeface="Open Sans"/>
              </a:rPr>
              <a:t>High Sales in US, APAC, and LATAM and low sales in Africa, Canada and EMEA Markets</a:t>
            </a:r>
            <a:endParaRPr sz="1400" b="1" dirty="0">
              <a:latin typeface="Open Sans"/>
              <a:ea typeface="Open Sans"/>
              <a:cs typeface="Open Sans"/>
              <a:sym typeface="Open Sans"/>
            </a:endParaRPr>
          </a:p>
          <a:p>
            <a:pPr marL="0" lvl="0" indent="0" algn="l" rtl="0">
              <a:spcBef>
                <a:spcPts val="1200"/>
              </a:spcBef>
              <a:spcAft>
                <a:spcPts val="1200"/>
              </a:spcAft>
              <a:buNone/>
            </a:pPr>
            <a:r>
              <a:rPr lang="en-GB" sz="1400" dirty="0">
                <a:latin typeface="Open Sans"/>
                <a:ea typeface="Open Sans"/>
                <a:cs typeface="Open Sans"/>
                <a:sym typeface="Open Sans"/>
              </a:rPr>
              <a:t>The company has its highest sale in APAC followed by EU, US and LATAM. Also, these markets have shown a positive increase in sales over years. However, sales in Africa, EMEA and Canada are significantly low, where Canada is the lowest. The sales in Canada is also stagnant over the years but slight increasing for Africa and EMEA.</a:t>
            </a:r>
            <a:endParaRPr sz="1400"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1275750" y="645900"/>
            <a:ext cx="7038900" cy="7053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2850" b="1" u="sng">
                <a:latin typeface="Open Sans"/>
                <a:ea typeface="Open Sans"/>
                <a:cs typeface="Open Sans"/>
                <a:sym typeface="Open Sans"/>
              </a:rPr>
              <a:t>Profit Analysis</a:t>
            </a:r>
            <a:endParaRPr sz="2850" u="sng"/>
          </a:p>
        </p:txBody>
      </p:sp>
      <p:sp>
        <p:nvSpPr>
          <p:cNvPr id="225" name="Google Shape;225;p24"/>
          <p:cNvSpPr txBox="1">
            <a:spLocks noGrp="1"/>
          </p:cNvSpPr>
          <p:nvPr>
            <p:ph type="body" idx="1"/>
          </p:nvPr>
        </p:nvSpPr>
        <p:spPr>
          <a:xfrm>
            <a:off x="5156575" y="1438200"/>
            <a:ext cx="3593400" cy="28107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sz="1400">
                <a:latin typeface="Open Sans"/>
                <a:ea typeface="Open Sans"/>
                <a:cs typeface="Open Sans"/>
                <a:sym typeface="Open Sans"/>
              </a:rPr>
              <a:t>The company has been generating increasing profits over the last three years. The steady growth in profits is an indication of the excellent financial performance of the company, which also provides the basis for taking further risks of expansion into markets with low customer base</a:t>
            </a:r>
            <a:endParaRPr sz="1400"/>
          </a:p>
        </p:txBody>
      </p:sp>
      <p:pic>
        <p:nvPicPr>
          <p:cNvPr id="226" name="Google Shape;226;p24"/>
          <p:cNvPicPr preferRelativeResize="0"/>
          <p:nvPr/>
        </p:nvPicPr>
        <p:blipFill>
          <a:blip r:embed="rId3">
            <a:alphaModFix/>
          </a:blip>
          <a:stretch>
            <a:fillRect/>
          </a:stretch>
        </p:blipFill>
        <p:spPr>
          <a:xfrm>
            <a:off x="424275" y="1602850"/>
            <a:ext cx="4311475" cy="289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5"/>
          <p:cNvPicPr preferRelativeResize="0"/>
          <p:nvPr/>
        </p:nvPicPr>
        <p:blipFill>
          <a:blip r:embed="rId3">
            <a:alphaModFix/>
          </a:blip>
          <a:stretch>
            <a:fillRect/>
          </a:stretch>
        </p:blipFill>
        <p:spPr>
          <a:xfrm>
            <a:off x="4472450" y="2080125"/>
            <a:ext cx="4504376" cy="2926800"/>
          </a:xfrm>
          <a:prstGeom prst="rect">
            <a:avLst/>
          </a:prstGeom>
          <a:noFill/>
          <a:ln>
            <a:noFill/>
          </a:ln>
        </p:spPr>
      </p:pic>
      <p:pic>
        <p:nvPicPr>
          <p:cNvPr id="232" name="Google Shape;232;p25"/>
          <p:cNvPicPr preferRelativeResize="0"/>
          <p:nvPr/>
        </p:nvPicPr>
        <p:blipFill>
          <a:blip r:embed="rId4">
            <a:alphaModFix/>
          </a:blip>
          <a:stretch>
            <a:fillRect/>
          </a:stretch>
        </p:blipFill>
        <p:spPr>
          <a:xfrm>
            <a:off x="196750" y="2080125"/>
            <a:ext cx="4160275" cy="2926790"/>
          </a:xfrm>
          <a:prstGeom prst="rect">
            <a:avLst/>
          </a:prstGeom>
          <a:noFill/>
          <a:ln>
            <a:noFill/>
          </a:ln>
        </p:spPr>
      </p:pic>
      <p:sp>
        <p:nvSpPr>
          <p:cNvPr id="233" name="Google Shape;233;p25"/>
          <p:cNvSpPr txBox="1"/>
          <p:nvPr/>
        </p:nvSpPr>
        <p:spPr>
          <a:xfrm>
            <a:off x="1182425" y="1590968"/>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Profits of Markets</a:t>
            </a:r>
            <a:endParaRPr sz="1200" b="1" i="1" dirty="0"/>
          </a:p>
        </p:txBody>
      </p:sp>
      <p:sp>
        <p:nvSpPr>
          <p:cNvPr id="234" name="Google Shape;234;p25"/>
          <p:cNvSpPr txBox="1"/>
          <p:nvPr/>
        </p:nvSpPr>
        <p:spPr>
          <a:xfrm>
            <a:off x="5392888" y="1591182"/>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Profits of Markets per year</a:t>
            </a:r>
            <a:endParaRPr sz="1200" b="1" i="1" dirty="0"/>
          </a:p>
        </p:txBody>
      </p:sp>
      <p:sp>
        <p:nvSpPr>
          <p:cNvPr id="235" name="Google Shape;235;p25"/>
          <p:cNvSpPr txBox="1">
            <a:spLocks noGrp="1"/>
          </p:cNvSpPr>
          <p:nvPr>
            <p:ph type="body" idx="1"/>
          </p:nvPr>
        </p:nvSpPr>
        <p:spPr>
          <a:xfrm>
            <a:off x="1182425" y="182025"/>
            <a:ext cx="7429200" cy="15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a:latin typeface="Open Sans"/>
                <a:ea typeface="Open Sans"/>
                <a:cs typeface="Open Sans"/>
                <a:sym typeface="Open Sans"/>
              </a:rPr>
              <a:t>Similar Trend as for Sales but relatively low Profit in EMEA than Africa even with same sales</a:t>
            </a:r>
            <a:endParaRPr sz="1400" b="1" dirty="0">
              <a:latin typeface="Open Sans"/>
              <a:ea typeface="Open Sans"/>
              <a:cs typeface="Open Sans"/>
              <a:sym typeface="Open Sans"/>
            </a:endParaRPr>
          </a:p>
          <a:p>
            <a:pPr marL="0" lvl="0" indent="0" algn="l" rtl="0">
              <a:spcBef>
                <a:spcPts val="1200"/>
              </a:spcBef>
              <a:spcAft>
                <a:spcPts val="1200"/>
              </a:spcAft>
              <a:buNone/>
            </a:pPr>
            <a:r>
              <a:rPr lang="en-GB" sz="1400" dirty="0">
                <a:latin typeface="Open Sans"/>
                <a:ea typeface="Open Sans"/>
                <a:cs typeface="Open Sans"/>
                <a:sym typeface="Open Sans"/>
              </a:rPr>
              <a:t>The company follows a similar trend in profits as in sales, it has its highest sale in APAC followed by EU, US and LATAM and very less for Africa, EMEA and Canada. However, it has very </a:t>
            </a:r>
            <a:r>
              <a:rPr lang="en-GB" sz="1400" i="1" dirty="0">
                <a:latin typeface="Open Sans"/>
                <a:ea typeface="Open Sans"/>
                <a:cs typeface="Open Sans"/>
                <a:sym typeface="Open Sans"/>
              </a:rPr>
              <a:t>less profit</a:t>
            </a:r>
            <a:r>
              <a:rPr lang="en-GB" sz="1400" dirty="0">
                <a:latin typeface="Open Sans"/>
                <a:ea typeface="Open Sans"/>
                <a:cs typeface="Open Sans"/>
                <a:sym typeface="Open Sans"/>
              </a:rPr>
              <a:t> from </a:t>
            </a:r>
            <a:r>
              <a:rPr lang="en-GB" sz="1400" b="1" dirty="0">
                <a:latin typeface="Open Sans"/>
                <a:ea typeface="Open Sans"/>
                <a:cs typeface="Open Sans"/>
                <a:sym typeface="Open Sans"/>
              </a:rPr>
              <a:t>EMEA </a:t>
            </a:r>
            <a:r>
              <a:rPr lang="en-GB" sz="1400" dirty="0">
                <a:latin typeface="Open Sans"/>
                <a:ea typeface="Open Sans"/>
                <a:cs typeface="Open Sans"/>
                <a:sym typeface="Open Sans"/>
              </a:rPr>
              <a:t>than </a:t>
            </a:r>
            <a:r>
              <a:rPr lang="en-GB" sz="1400" b="1" dirty="0">
                <a:latin typeface="Open Sans"/>
                <a:ea typeface="Open Sans"/>
                <a:cs typeface="Open Sans"/>
                <a:sym typeface="Open Sans"/>
              </a:rPr>
              <a:t>Africa </a:t>
            </a:r>
            <a:r>
              <a:rPr lang="en-GB" sz="1400" dirty="0">
                <a:latin typeface="Open Sans"/>
                <a:ea typeface="Open Sans"/>
                <a:cs typeface="Open Sans"/>
                <a:sym typeface="Open Sans"/>
              </a:rPr>
              <a:t>despite of having </a:t>
            </a:r>
            <a:r>
              <a:rPr lang="en-GB" sz="1400" i="1" dirty="0">
                <a:latin typeface="Open Sans"/>
                <a:ea typeface="Open Sans"/>
                <a:cs typeface="Open Sans"/>
                <a:sym typeface="Open Sans"/>
              </a:rPr>
              <a:t>equal sales</a:t>
            </a:r>
            <a:r>
              <a:rPr lang="en-GB" sz="1400" dirty="0">
                <a:latin typeface="Open Sans"/>
                <a:ea typeface="Open Sans"/>
                <a:cs typeface="Open Sans"/>
                <a:sym typeface="Open Sans"/>
              </a:rPr>
              <a:t>.</a:t>
            </a:r>
            <a:endParaRPr sz="1400"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body" idx="1"/>
          </p:nvPr>
        </p:nvSpPr>
        <p:spPr>
          <a:xfrm>
            <a:off x="1252425" y="871850"/>
            <a:ext cx="7038900" cy="7968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400">
                <a:latin typeface="Open Sans"/>
                <a:ea typeface="Open Sans"/>
                <a:cs typeface="Open Sans"/>
                <a:sym typeface="Open Sans"/>
              </a:rPr>
              <a:t>The African and EMEA markets have almost the same customer base as the European and US markets, but its profit and sales are significantly lower. </a:t>
            </a:r>
            <a:endParaRPr sz="1400"/>
          </a:p>
        </p:txBody>
      </p:sp>
      <p:pic>
        <p:nvPicPr>
          <p:cNvPr id="241" name="Google Shape;241;p26"/>
          <p:cNvPicPr preferRelativeResize="0"/>
          <p:nvPr/>
        </p:nvPicPr>
        <p:blipFill rotWithShape="1">
          <a:blip r:embed="rId3">
            <a:alphaModFix/>
          </a:blip>
          <a:srcRect t="59" r="33" b="59"/>
          <a:stretch/>
        </p:blipFill>
        <p:spPr>
          <a:xfrm>
            <a:off x="65434" y="2210125"/>
            <a:ext cx="4295215" cy="2911200"/>
          </a:xfrm>
          <a:prstGeom prst="rect">
            <a:avLst/>
          </a:prstGeom>
          <a:noFill/>
          <a:ln>
            <a:noFill/>
          </a:ln>
        </p:spPr>
      </p:pic>
      <p:pic>
        <p:nvPicPr>
          <p:cNvPr id="242" name="Google Shape;242;p26"/>
          <p:cNvPicPr preferRelativeResize="0"/>
          <p:nvPr/>
        </p:nvPicPr>
        <p:blipFill>
          <a:blip r:embed="rId4">
            <a:alphaModFix/>
          </a:blip>
          <a:stretch>
            <a:fillRect/>
          </a:stretch>
        </p:blipFill>
        <p:spPr>
          <a:xfrm>
            <a:off x="4425900" y="2210125"/>
            <a:ext cx="4669251" cy="2911200"/>
          </a:xfrm>
          <a:prstGeom prst="rect">
            <a:avLst/>
          </a:prstGeom>
          <a:noFill/>
          <a:ln>
            <a:noFill/>
          </a:ln>
        </p:spPr>
      </p:pic>
      <p:sp>
        <p:nvSpPr>
          <p:cNvPr id="243" name="Google Shape;243;p26"/>
          <p:cNvSpPr txBox="1"/>
          <p:nvPr/>
        </p:nvSpPr>
        <p:spPr>
          <a:xfrm>
            <a:off x="893762" y="174908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Customer Base of Markets</a:t>
            </a:r>
            <a:endParaRPr sz="1200" b="1" i="1" dirty="0"/>
          </a:p>
        </p:txBody>
      </p:sp>
      <p:sp>
        <p:nvSpPr>
          <p:cNvPr id="244" name="Google Shape;244;p26"/>
          <p:cNvSpPr txBox="1"/>
          <p:nvPr/>
        </p:nvSpPr>
        <p:spPr>
          <a:xfrm>
            <a:off x="5357695" y="1749085"/>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GB" sz="1200" b="1" i="1" dirty="0">
                <a:solidFill>
                  <a:schemeClr val="lt1"/>
                </a:solidFill>
                <a:latin typeface="Open Sans"/>
                <a:ea typeface="Open Sans"/>
                <a:cs typeface="Open Sans"/>
                <a:sym typeface="Open Sans"/>
              </a:rPr>
              <a:t>Total Sales of Markets per year</a:t>
            </a:r>
            <a:endParaRPr sz="1200" b="1" i="1" dirty="0"/>
          </a:p>
        </p:txBody>
      </p:sp>
      <p:sp>
        <p:nvSpPr>
          <p:cNvPr id="245" name="Google Shape;245;p26"/>
          <p:cNvSpPr txBox="1"/>
          <p:nvPr/>
        </p:nvSpPr>
        <p:spPr>
          <a:xfrm>
            <a:off x="1252425" y="337175"/>
            <a:ext cx="76791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b="1">
                <a:solidFill>
                  <a:schemeClr val="lt1"/>
                </a:solidFill>
                <a:latin typeface="Open Sans"/>
                <a:ea typeface="Open Sans"/>
                <a:cs typeface="Open Sans"/>
                <a:sym typeface="Open Sans"/>
              </a:rPr>
              <a:t>US equivalent Customer Base of EMEA and Africa but less profits and sales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1356</Words>
  <Application>Microsoft Office PowerPoint</Application>
  <PresentationFormat>On-screen Show (16:9)</PresentationFormat>
  <Paragraphs>91</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Open Sans</vt:lpstr>
      <vt:lpstr>Montserrat</vt:lpstr>
      <vt:lpstr>Lato</vt:lpstr>
      <vt:lpstr>Lexend</vt:lpstr>
      <vt:lpstr>Raleway</vt:lpstr>
      <vt:lpstr>Arial</vt:lpstr>
      <vt:lpstr>Focus</vt:lpstr>
      <vt:lpstr>DATA DETECTIVE CHALLENGE </vt:lpstr>
      <vt:lpstr> Overview</vt:lpstr>
      <vt:lpstr>Customer Base</vt:lpstr>
      <vt:lpstr>PowerPoint Presentation</vt:lpstr>
      <vt:lpstr>Sales Analysis</vt:lpstr>
      <vt:lpstr>PowerPoint Presentation</vt:lpstr>
      <vt:lpstr>Profit Analysis</vt:lpstr>
      <vt:lpstr>PowerPoint Presentation</vt:lpstr>
      <vt:lpstr>PowerPoint Presentation</vt:lpstr>
      <vt:lpstr>PowerPoint Presentation</vt:lpstr>
      <vt:lpstr>Financial Ratio Analysis</vt:lpstr>
      <vt:lpstr>PowerPoint Presentation</vt:lpstr>
      <vt:lpstr>PowerPoint Presentation</vt:lpstr>
      <vt:lpstr>PowerPoint Presentation</vt:lpstr>
      <vt:lpstr>Strategies For Expansion and for Maximizing Profits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DETECTIVE CHALLENGE</dc:title>
  <dc:creator>devanand pradeep</dc:creator>
  <cp:lastModifiedBy>devanand pradeep</cp:lastModifiedBy>
  <cp:revision>2</cp:revision>
  <dcterms:modified xsi:type="dcterms:W3CDTF">2024-03-09T04:45:10Z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1542652</vt:lpwstr>
  </property>
  <property fmtid="{D5CDD505-2E9C-101B-9397-08002B2CF9AE}" pid="3" name="NXPowerLiteSettings">
    <vt:lpwstr>F7000400038000</vt:lpwstr>
  </property>
  <property fmtid="{D5CDD505-2E9C-101B-9397-08002B2CF9AE}" pid="4" name="NXPowerLiteVersion">
    <vt:lpwstr>S10.2.0</vt:lpwstr>
  </property>
</Properties>
</file>