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291" r:id="rId6"/>
    <p:sldId id="1301" r:id="rId7"/>
    <p:sldId id="1302" r:id="rId8"/>
    <p:sldId id="1295" r:id="rId9"/>
    <p:sldId id="1296" r:id="rId10"/>
    <p:sldId id="1306" r:id="rId11"/>
    <p:sldId id="1307" r:id="rId12"/>
    <p:sldId id="1303" r:id="rId13"/>
    <p:sldId id="1304" r:id="rId14"/>
    <p:sldId id="1305" r:id="rId15"/>
    <p:sldId id="125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p:scale>
          <a:sx n="60" d="100"/>
          <a:sy n="60" d="100"/>
        </p:scale>
        <p:origin x="884" y="40"/>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ciencedirec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73660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241852" y="2562447"/>
            <a:ext cx="4827182" cy="1323439"/>
          </a:xfrm>
          <a:prstGeom prst="rect">
            <a:avLst/>
          </a:prstGeom>
          <a:noFill/>
        </p:spPr>
        <p:txBody>
          <a:bodyPr wrap="square" rtlCol="0">
            <a:spAutoFit/>
          </a:bodyPr>
          <a:lstStyle/>
          <a:p>
            <a:pPr algn="r"/>
            <a:r>
              <a:rPr lang="en-US" sz="4000" b="1" u="sng" dirty="0">
                <a:solidFill>
                  <a:schemeClr val="bg1"/>
                </a:solidFill>
                <a:latin typeface="Amasis MT Pro Medium" panose="02040604050005020304" pitchFamily="18" charset="0"/>
                <a:cs typeface="Arial" panose="020B0604020202020204" pitchFamily="34" charset="0"/>
              </a:rPr>
              <a:t>Energy Efficiency in Smart Buildings</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5632974" y="4452105"/>
            <a:ext cx="4051109" cy="1816266"/>
          </a:xfrm>
          <a:prstGeom prst="rect">
            <a:avLst/>
          </a:prstGeom>
          <a:noFill/>
        </p:spPr>
        <p:txBody>
          <a:bodyPr wrap="none" rtlCol="0">
            <a:spAutoFit/>
          </a:bodyPr>
          <a:lstStyle/>
          <a:p>
            <a:r>
              <a:rPr lang="en-US" u="sng" dirty="0">
                <a:solidFill>
                  <a:schemeClr val="bg1"/>
                </a:solidFill>
              </a:rPr>
              <a:t>Acharya institute of graduate studies</a:t>
            </a:r>
          </a:p>
          <a:p>
            <a:endParaRPr lang="en-US" dirty="0">
              <a:solidFill>
                <a:schemeClr val="bg1"/>
              </a:solidFill>
            </a:endParaRPr>
          </a:p>
          <a:p>
            <a:r>
              <a:rPr lang="en-US" dirty="0">
                <a:solidFill>
                  <a:schemeClr val="bg1"/>
                </a:solidFill>
              </a:rPr>
              <a:t>DEVANANDANA VR</a:t>
            </a:r>
          </a:p>
          <a:p>
            <a:r>
              <a:rPr lang="en-US" dirty="0">
                <a:solidFill>
                  <a:schemeClr val="bg1"/>
                </a:solidFill>
              </a:rPr>
              <a:t>ABHIJITH ANIL</a:t>
            </a:r>
          </a:p>
          <a:p>
            <a:r>
              <a:rPr lang="en-US" dirty="0">
                <a:solidFill>
                  <a:schemeClr val="bg1"/>
                </a:solidFill>
              </a:rPr>
              <a:t>ARJUNKRISHNA KS</a:t>
            </a:r>
          </a:p>
          <a:p>
            <a:r>
              <a:rPr lang="en-US" dirty="0">
                <a:solidFill>
                  <a:schemeClr val="bg1"/>
                </a:solidFill>
              </a:rPr>
              <a:t>JITHIN JAN</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A4A91-E4CC-1898-A2F0-7EF89029CEE6}"/>
              </a:ext>
            </a:extLst>
          </p:cNvPr>
          <p:cNvPicPr>
            <a:picLocks noChangeAspect="1"/>
          </p:cNvPicPr>
          <p:nvPr/>
        </p:nvPicPr>
        <p:blipFill>
          <a:blip r:embed="rId2"/>
          <a:stretch>
            <a:fillRect/>
          </a:stretch>
        </p:blipFill>
        <p:spPr>
          <a:xfrm>
            <a:off x="0" y="723014"/>
            <a:ext cx="12192000" cy="6134986"/>
          </a:xfrm>
          <a:prstGeom prst="rect">
            <a:avLst/>
          </a:prstGeom>
        </p:spPr>
      </p:pic>
    </p:spTree>
    <p:extLst>
      <p:ext uri="{BB962C8B-B14F-4D97-AF65-F5344CB8AC3E}">
        <p14:creationId xmlns:p14="http://schemas.microsoft.com/office/powerpoint/2010/main" val="203976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9938C-8076-A817-DF07-84CB08ABBEF0}"/>
              </a:ext>
            </a:extLst>
          </p:cNvPr>
          <p:cNvPicPr>
            <a:picLocks noChangeAspect="1"/>
          </p:cNvPicPr>
          <p:nvPr/>
        </p:nvPicPr>
        <p:blipFill>
          <a:blip r:embed="rId2"/>
          <a:stretch>
            <a:fillRect/>
          </a:stretch>
        </p:blipFill>
        <p:spPr>
          <a:xfrm>
            <a:off x="0" y="712380"/>
            <a:ext cx="12192000" cy="6145619"/>
          </a:xfrm>
          <a:prstGeom prst="rect">
            <a:avLst/>
          </a:prstGeom>
        </p:spPr>
      </p:pic>
    </p:spTree>
    <p:extLst>
      <p:ext uri="{BB962C8B-B14F-4D97-AF65-F5344CB8AC3E}">
        <p14:creationId xmlns:p14="http://schemas.microsoft.com/office/powerpoint/2010/main" val="30487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32652" y="1643327"/>
            <a:ext cx="10814704" cy="4996240"/>
          </a:xfrm>
          <a:prstGeom prst="rect">
            <a:avLst/>
          </a:prstGeom>
          <a:noFill/>
        </p:spPr>
        <p:txBody>
          <a:bodyPr wrap="square" rtlCol="0">
            <a:spAutoFit/>
          </a:bodyPr>
          <a:lstStyle/>
          <a:p>
            <a:pPr>
              <a:spcAft>
                <a:spcPts val="800"/>
              </a:spcAft>
            </a:pPr>
            <a:r>
              <a:rPr lang="en-US" sz="1800" dirty="0">
                <a:latin typeface="+mn-lt"/>
              </a:rPr>
              <a:t>Buildings account for nearly 40% of global energy consumption. Improving energy efficiency in buildings is essential for meeting sustainability targets. AI-powered systems can analyze energy consumption patterns, optimize heating and cooling systems, and provide recommendations for reducing energy use. These solutions are particularly effective in commercial buildings with high energy demands</a:t>
            </a:r>
          </a:p>
          <a:p>
            <a:pPr>
              <a:spcAft>
                <a:spcPts val="800"/>
              </a:spcAft>
            </a:pPr>
            <a:endParaRPr lang="en-US" sz="1800" b="1" u="sng" dirty="0">
              <a:latin typeface="+mn-lt"/>
            </a:endParaRPr>
          </a:p>
          <a:p>
            <a:pPr>
              <a:spcAft>
                <a:spcPts val="800"/>
              </a:spcAft>
            </a:pPr>
            <a:r>
              <a:rPr lang="en-US" sz="1800" b="1" u="sng" dirty="0">
                <a:solidFill>
                  <a:schemeClr val="accent1">
                    <a:lumMod val="75000"/>
                  </a:schemeClr>
                </a:solidFill>
                <a:latin typeface="+mn-lt"/>
              </a:rPr>
              <a:t>Key objectives</a:t>
            </a:r>
          </a:p>
          <a:p>
            <a:pPr>
              <a:spcAft>
                <a:spcPts val="800"/>
              </a:spcAft>
            </a:pPr>
            <a:endParaRPr lang="en-US" sz="1800" dirty="0">
              <a:latin typeface="+mn-lt"/>
            </a:endParaRPr>
          </a:p>
          <a:p>
            <a:pPr marL="285750" indent="-285750">
              <a:spcAft>
                <a:spcPts val="800"/>
              </a:spcAft>
              <a:buFont typeface="Arial" panose="020B0604020202020204" pitchFamily="34" charset="0"/>
              <a:buChar char="•"/>
            </a:pPr>
            <a:r>
              <a:rPr lang="en-US" sz="1800" dirty="0">
                <a:latin typeface="+mn-lt"/>
              </a:rPr>
              <a:t>Reduce energy consumption</a:t>
            </a:r>
          </a:p>
          <a:p>
            <a:pPr marL="285750" indent="-285750">
              <a:spcAft>
                <a:spcPts val="800"/>
              </a:spcAft>
              <a:buFont typeface="Arial" panose="020B0604020202020204" pitchFamily="34" charset="0"/>
              <a:buChar char="•"/>
            </a:pPr>
            <a:r>
              <a:rPr lang="en-US" sz="1800" dirty="0">
                <a:latin typeface="+mn-lt"/>
              </a:rPr>
              <a:t>Enhance Occupant Comfort</a:t>
            </a:r>
          </a:p>
          <a:p>
            <a:pPr marL="285750" indent="-285750">
              <a:spcAft>
                <a:spcPts val="800"/>
              </a:spcAft>
              <a:buFont typeface="Arial" panose="020B0604020202020204" pitchFamily="34" charset="0"/>
              <a:buChar char="•"/>
            </a:pPr>
            <a:r>
              <a:rPr lang="en-US" sz="1800" dirty="0">
                <a:latin typeface="+mn-lt"/>
              </a:rPr>
              <a:t>Lower Occupant Comfort</a:t>
            </a:r>
          </a:p>
          <a:p>
            <a:pPr marL="285750" indent="-285750">
              <a:spcAft>
                <a:spcPts val="800"/>
              </a:spcAft>
              <a:buFont typeface="Arial" panose="020B0604020202020204" pitchFamily="34" charset="0"/>
              <a:buChar char="•"/>
            </a:pPr>
            <a:r>
              <a:rPr lang="en-US" sz="1800" dirty="0">
                <a:latin typeface="+mn-lt"/>
              </a:rPr>
              <a:t>Increase Sustainability</a:t>
            </a:r>
          </a:p>
          <a:p>
            <a:pPr marL="285750" indent="-285750">
              <a:spcAft>
                <a:spcPts val="800"/>
              </a:spcAft>
              <a:buFont typeface="Arial" panose="020B0604020202020204" pitchFamily="34" charset="0"/>
              <a:buChar char="•"/>
            </a:pPr>
            <a:r>
              <a:rPr lang="en-US" sz="1800" dirty="0">
                <a:latin typeface="+mn-lt"/>
              </a:rPr>
              <a:t>Improve Building Performance</a:t>
            </a:r>
          </a:p>
          <a:p>
            <a:pPr>
              <a:spcAft>
                <a:spcPts val="800"/>
              </a:spcAft>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32652" y="802639"/>
            <a:ext cx="5904091" cy="400110"/>
          </a:xfrm>
          <a:prstGeom prst="rect">
            <a:avLst/>
          </a:prstGeom>
          <a:noFill/>
        </p:spPr>
        <p:txBody>
          <a:bodyPr wrap="square">
            <a:spAutoFit/>
          </a:bodyPr>
          <a:lstStyle/>
          <a:p>
            <a:r>
              <a:rPr lang="en-US" sz="2000" b="1" u="sng" dirty="0">
                <a:solidFill>
                  <a:schemeClr val="accent1">
                    <a:lumMod val="75000"/>
                  </a:schemeClr>
                </a:solidFill>
              </a:rPr>
              <a:t>Problem statement</a:t>
            </a:r>
            <a:endParaRPr lang="en-IN" sz="2000" b="1" u="sng" dirty="0">
              <a:solidFill>
                <a:schemeClr val="accent1">
                  <a:lumMod val="75000"/>
                </a:schemeClr>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3510954" cy="276999"/>
          </a:xfrm>
          <a:prstGeom prst="rect">
            <a:avLst/>
          </a:prstGeom>
          <a:noFill/>
        </p:spPr>
        <p:txBody>
          <a:bodyPr wrap="square" rtlCol="0">
            <a:spAutoFit/>
          </a:bodyPr>
          <a:lstStyle/>
          <a:p>
            <a:pPr>
              <a:spcAft>
                <a:spcPts val="800"/>
              </a:spcAft>
            </a:pPr>
            <a:r>
              <a:rPr lang="en-IN" sz="1200" b="1" dirty="0">
                <a:latin typeface="+mn-lt"/>
              </a:rPr>
              <a:t>Source : www.Kaggle.com/</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340294" y="1056090"/>
            <a:ext cx="5904091" cy="400110"/>
          </a:xfrm>
          <a:prstGeom prst="rect">
            <a:avLst/>
          </a:prstGeom>
          <a:noFill/>
        </p:spPr>
        <p:txBody>
          <a:bodyPr wrap="square">
            <a:spAutoFit/>
          </a:bodyPr>
          <a:lstStyle/>
          <a:p>
            <a:r>
              <a:rPr lang="en-IN" sz="2000" b="1" u="sng" dirty="0">
                <a:solidFill>
                  <a:schemeClr val="accent1">
                    <a:lumMod val="75000"/>
                  </a:schemeClr>
                </a:solidFill>
              </a:rPr>
              <a:t>Dataset Overview</a:t>
            </a:r>
            <a:endParaRPr lang="en-IN" sz="2000" u="sng" dirty="0">
              <a:solidFill>
                <a:schemeClr val="accent1">
                  <a:lumMod val="75000"/>
                </a:schemeClr>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www.Kaggle.com/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3EE644E-B63A-C792-24CF-0A94600F2F0C}"/>
              </a:ext>
            </a:extLst>
          </p:cNvPr>
          <p:cNvSpPr txBox="1"/>
          <p:nvPr/>
        </p:nvSpPr>
        <p:spPr>
          <a:xfrm>
            <a:off x="457199" y="1616148"/>
            <a:ext cx="11291777"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 Name:</a:t>
            </a:r>
            <a:r>
              <a:rPr kumimoji="0" lang="en-US" altLang="en-US" sz="2000" b="0" i="0" u="none" strike="noStrike" cap="none" normalizeH="0" baseline="0" dirty="0">
                <a:ln>
                  <a:noFill/>
                </a:ln>
                <a:solidFill>
                  <a:schemeClr val="tx1"/>
                </a:solidFill>
                <a:effectLst/>
                <a:latin typeface="Arial" panose="020B0604020202020204" pitchFamily="34" charset="0"/>
              </a:rPr>
              <a:t> Building Energy Consumption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Source:</a:t>
            </a:r>
            <a:r>
              <a:rPr kumimoji="0" lang="en-US" altLang="en-US" sz="2000" b="0" i="0" u="none" strike="noStrike" cap="none" normalizeH="0" baseline="0" dirty="0">
                <a:ln>
                  <a:noFill/>
                </a:ln>
                <a:solidFill>
                  <a:schemeClr val="tx1"/>
                </a:solidFill>
                <a:effectLst/>
                <a:latin typeface="Arial" panose="020B0604020202020204" pitchFamily="34" charset="0"/>
              </a:rPr>
              <a:t> Kaggle / UCI Machine Learning Repository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Size:</a:t>
            </a:r>
            <a:r>
              <a:rPr kumimoji="0" lang="en-US" altLang="en-US" sz="2000" b="0" i="0" u="none" strike="noStrike" cap="none" normalizeH="0" baseline="0" dirty="0">
                <a:ln>
                  <a:noFill/>
                </a:ln>
                <a:solidFill>
                  <a:schemeClr val="tx1"/>
                </a:solidFill>
                <a:effectLst/>
                <a:latin typeface="Arial" panose="020B0604020202020204" pitchFamily="34" charset="0"/>
              </a:rPr>
              <a:t> 10,000+ records from multiple smart buildings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Features:</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Energy consumption (kWh)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Temperature &amp; humidity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Occupancy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HVAC system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Weather conditions (outdoor temperature, sunlight,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Time-series data for energy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rPr>
              <a:t> Used for analyzing energy patterns, predicting consumption, and optimizing building energy efficiency with AI models. </a:t>
            </a:r>
            <a:endParaRPr lang="en-IN" dirty="0"/>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74109" y="1494929"/>
            <a:ext cx="11283481" cy="1651734"/>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u="sng" dirty="0">
                <a:solidFill>
                  <a:schemeClr val="accent1">
                    <a:lumMod val="75000"/>
                  </a:schemeClr>
                </a:solidFill>
                <a:latin typeface="+mn-lt"/>
              </a:rPr>
              <a:t>Approach:</a:t>
            </a:r>
          </a:p>
          <a:p>
            <a:pPr>
              <a:buFont typeface="+mj-lt"/>
              <a:buAutoNum type="arabicPeriod"/>
            </a:pPr>
            <a:r>
              <a:rPr lang="en-IN" sz="1600" dirty="0"/>
              <a:t>.</a:t>
            </a:r>
          </a:p>
          <a:p>
            <a:pPr>
              <a:spcAft>
                <a:spcPts val="800"/>
              </a:spcAft>
            </a:pPr>
            <a:endParaRPr lang="en-US" sz="1800" dirty="0">
              <a:latin typeface="+mn-lt"/>
            </a:endParaRPr>
          </a:p>
          <a:p>
            <a:pPr>
              <a:spcAft>
                <a:spcPts val="800"/>
              </a:spcAft>
            </a:pPr>
            <a:br>
              <a:rPr lang="en-US" sz="1800" b="1" u="sng" dirty="0">
                <a:solidFill>
                  <a:schemeClr val="accent1">
                    <a:lumMod val="75000"/>
                  </a:schemeClr>
                </a:solidFill>
                <a:latin typeface="+mn-lt"/>
              </a:rPr>
            </a:br>
            <a:endParaRPr lang="en-US" sz="1800" b="1" u="sng" dirty="0">
              <a:solidFill>
                <a:schemeClr val="accent1">
                  <a:lumMod val="75000"/>
                </a:schemeClr>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rPr>
              <a:t>www.Kaggle.com/</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263B46B-C78F-91D5-3ED6-E6439BF62975}"/>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8" name="Rectangle 2">
            <a:extLst>
              <a:ext uri="{FF2B5EF4-FFF2-40B4-BE49-F238E27FC236}">
                <a16:creationId xmlns:a16="http://schemas.microsoft.com/office/drawing/2014/main" id="{7AA26991-7AF9-84B9-255F-7CA63ED76FEB}"/>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1BECDB26-BDAD-9D3D-1A9A-BE7D0D262BFE}"/>
              </a:ext>
            </a:extLst>
          </p:cNvPr>
          <p:cNvSpPr txBox="1"/>
          <p:nvPr/>
        </p:nvSpPr>
        <p:spPr>
          <a:xfrm>
            <a:off x="274109" y="1890663"/>
            <a:ext cx="11534015" cy="41242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Acquisition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Ingestion &amp; Processing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Filtering &amp; Selection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Analysis &amp; Summarization</a:t>
            </a: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altLang="en-US" sz="1600"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Visualization &amp; Trend Analysis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Interaction &amp;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u="sng" dirty="0">
                <a:solidFill>
                  <a:schemeClr val="accent1">
                    <a:lumMod val="75000"/>
                  </a:schemeClr>
                </a:solidFill>
                <a:latin typeface="Arial" panose="020B0604020202020204" pitchFamily="34" charset="0"/>
              </a:rPr>
              <a:t>Algorithms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1" u="sng" dirty="0">
              <a:solidFill>
                <a:schemeClr val="accent1">
                  <a:lumMod val="75000"/>
                </a:schemeClr>
              </a:solidFill>
              <a:latin typeface="Arial" panose="020B0604020202020204" pitchFamily="34" charset="0"/>
            </a:endParaRP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Descriptive Statistics</a:t>
            </a:r>
            <a:r>
              <a:rPr lang="en-US" altLang="en-US" sz="1600" dirty="0">
                <a:solidFill>
                  <a:schemeClr val="tx1"/>
                </a:solidFill>
                <a:latin typeface="Arial" panose="020B0604020202020204" pitchFamily="34" charset="0"/>
              </a:rPr>
              <a:t> – Used </a:t>
            </a:r>
            <a:r>
              <a:rPr lang="en-US" altLang="en-US" sz="1600" dirty="0">
                <a:solidFill>
                  <a:schemeClr val="tx1"/>
                </a:solidFill>
                <a:latin typeface="Arial Unicode MS"/>
              </a:rPr>
              <a:t>.describe()</a:t>
            </a:r>
            <a:r>
              <a:rPr lang="en-US" altLang="en-US" sz="1600" dirty="0">
                <a:solidFill>
                  <a:schemeClr val="tx1"/>
                </a:solidFill>
              </a:rPr>
              <a:t> to summarize key metrics (mean, min, max, standard deviation).</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Filtering Algorithm</a:t>
            </a:r>
            <a:r>
              <a:rPr lang="en-US" altLang="en-US" sz="1600" dirty="0">
                <a:solidFill>
                  <a:schemeClr val="tx1"/>
                </a:solidFill>
                <a:latin typeface="Arial" panose="020B0604020202020204" pitchFamily="34" charset="0"/>
              </a:rPr>
              <a:t> – Implemented rule-based filtering to select relevant data based on categorical variables.</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Visualization Algorithms</a:t>
            </a:r>
            <a:r>
              <a:rPr lang="en-US" altLang="en-US" sz="1600" dirty="0">
                <a:solidFill>
                  <a:schemeClr val="tx1"/>
                </a:solidFill>
                <a:latin typeface="Arial" panose="020B0604020202020204" pitchFamily="34" charset="0"/>
              </a:rPr>
              <a:t> – Applied:</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Line Chart</a:t>
            </a:r>
            <a:r>
              <a:rPr lang="en-US" altLang="en-US" sz="1600" dirty="0">
                <a:solidFill>
                  <a:schemeClr val="tx1"/>
                </a:solidFill>
                <a:latin typeface="Arial" panose="020B0604020202020204" pitchFamily="34" charset="0"/>
              </a:rPr>
              <a:t> (Time-series trend analysis of energy consumption).</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Scatter Plot</a:t>
            </a:r>
            <a:r>
              <a:rPr lang="en-US" altLang="en-US" sz="1600" dirty="0">
                <a:solidFill>
                  <a:schemeClr val="tx1"/>
                </a:solidFill>
                <a:latin typeface="Arial" panose="020B0604020202020204" pitchFamily="34" charset="0"/>
              </a:rPr>
              <a:t> (Identifies correlations between building parameters and energy use).</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Histogram</a:t>
            </a:r>
            <a:r>
              <a:rPr lang="en-US" altLang="en-US" sz="1600" dirty="0">
                <a:solidFill>
                  <a:schemeClr val="tx1"/>
                </a:solidFill>
                <a:latin typeface="Arial" panose="020B0604020202020204" pitchFamily="34" charset="0"/>
              </a:rPr>
              <a:t> (Analyzes frequency distribution of energy consumption).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sz="1800" b="1" u="sng" dirty="0">
              <a:solidFill>
                <a:schemeClr val="accent1">
                  <a:lumMod val="75000"/>
                </a:schemeClr>
              </a:solidFill>
            </a:endParaRPr>
          </a:p>
        </p:txBody>
      </p: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0" y="1461898"/>
            <a:ext cx="7241193" cy="256480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2000" b="1" u="sng" dirty="0">
                <a:solidFill>
                  <a:schemeClr val="accent1">
                    <a:lumMod val="75000"/>
                  </a:schemeClr>
                </a:solidFill>
                <a:highlight>
                  <a:srgbClr val="EDEEFF"/>
                </a:highlight>
                <a:latin typeface="+mn-lt"/>
              </a:rPr>
              <a:t>Summary:</a:t>
            </a:r>
          </a:p>
          <a:p>
            <a:r>
              <a:rPr lang="en-IN" sz="1600" dirty="0"/>
              <a:t>This </a:t>
            </a:r>
            <a:r>
              <a:rPr lang="en-IN" sz="1600" b="1" dirty="0" err="1"/>
              <a:t>Streamlit</a:t>
            </a:r>
            <a:r>
              <a:rPr lang="en-IN" sz="1600" b="1" dirty="0"/>
              <a:t>-based Energy Efficiency Dashboard</a:t>
            </a:r>
            <a:r>
              <a:rPr lang="en-IN" sz="1600" dirty="0"/>
              <a:t> allows users to upload a CSV dataset related to smart building energy usage. It provides:</a:t>
            </a:r>
          </a:p>
          <a:p>
            <a:pPr>
              <a:buFont typeface="Arial" panose="020B0604020202020204" pitchFamily="34" charset="0"/>
              <a:buChar char="•"/>
            </a:pPr>
            <a:r>
              <a:rPr lang="en-IN" sz="1600" b="1" dirty="0"/>
              <a:t>Data Ingestion &amp; Filtering</a:t>
            </a:r>
            <a:r>
              <a:rPr lang="en-IN" sz="1600" dirty="0"/>
              <a:t> –.</a:t>
            </a:r>
          </a:p>
          <a:p>
            <a:pPr>
              <a:buFont typeface="Arial" panose="020B0604020202020204" pitchFamily="34" charset="0"/>
              <a:buChar char="•"/>
            </a:pPr>
            <a:r>
              <a:rPr lang="en-IN" sz="1600" b="1" dirty="0"/>
              <a:t>Data Analysis &amp; Visualization</a:t>
            </a:r>
            <a:r>
              <a:rPr lang="en-IN" sz="1600" dirty="0"/>
              <a:t>.</a:t>
            </a:r>
          </a:p>
          <a:p>
            <a:pPr>
              <a:buFont typeface="Arial" panose="020B0604020202020204" pitchFamily="34" charset="0"/>
              <a:buChar char="•"/>
            </a:pPr>
            <a:r>
              <a:rPr lang="en-IN" sz="1600" b="1" dirty="0"/>
              <a:t>User-Friendly Interface</a:t>
            </a:r>
            <a:r>
              <a:rPr lang="en-IN" sz="1600" dirty="0"/>
              <a:t> </a:t>
            </a:r>
          </a:p>
          <a:p>
            <a:pPr>
              <a:buFont typeface="Arial" panose="020B0604020202020204" pitchFamily="34" charset="0"/>
              <a:buChar char="•"/>
            </a:pPr>
            <a:endParaRPr lang="en-IN" sz="1600" dirty="0">
              <a:latin typeface="+mn-lt"/>
            </a:endParaRPr>
          </a:p>
          <a:p>
            <a:pPr>
              <a:buFont typeface="Arial" panose="020B0604020202020204" pitchFamily="34" charset="0"/>
              <a:buChar char="•"/>
            </a:pPr>
            <a:r>
              <a:rPr lang="en-US" sz="2000" b="1" u="sng" dirty="0">
                <a:solidFill>
                  <a:schemeClr val="accent1">
                    <a:lumMod val="75000"/>
                  </a:schemeClr>
                </a:solidFill>
                <a:latin typeface="+mn-lt"/>
              </a:rPr>
              <a:t>Future Work:</a:t>
            </a:r>
            <a:br>
              <a:rPr lang="en-US" sz="1800" dirty="0">
                <a:latin typeface="+mn-lt"/>
              </a:rPr>
            </a:b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rPr>
              <a:t>www.Kaggle.com/</a:t>
            </a: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
        <p:nvSpPr>
          <p:cNvPr id="7" name="TextBox 6">
            <a:extLst>
              <a:ext uri="{FF2B5EF4-FFF2-40B4-BE49-F238E27FC236}">
                <a16:creationId xmlns:a16="http://schemas.microsoft.com/office/drawing/2014/main" id="{069906DF-E7B8-B390-5320-6B2356986DA7}"/>
              </a:ext>
            </a:extLst>
          </p:cNvPr>
          <p:cNvSpPr txBox="1"/>
          <p:nvPr/>
        </p:nvSpPr>
        <p:spPr>
          <a:xfrm>
            <a:off x="199809" y="3694007"/>
            <a:ext cx="7349307" cy="21236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Machine Learning Models</a:t>
            </a:r>
            <a:r>
              <a:rPr kumimoji="0" lang="en-US" altLang="en-US" sz="1600" b="0" i="0" u="none" strike="noStrike" cap="none" normalizeH="0" baseline="0" dirty="0">
                <a:ln>
                  <a:noFill/>
                </a:ln>
                <a:solidFill>
                  <a:schemeClr val="tx1"/>
                </a:solidFill>
                <a:effectLst/>
                <a:latin typeface="Arial" panose="020B0604020202020204" pitchFamily="34" charset="0"/>
              </a:rPr>
              <a:t> – Implement predictive analytics for energy consumption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Data Integration</a:t>
            </a:r>
            <a:r>
              <a:rPr kumimoji="0" lang="en-US" altLang="en-US" sz="1600" b="0" i="0" u="none" strike="noStrike" cap="none" normalizeH="0" baseline="0" dirty="0">
                <a:ln>
                  <a:noFill/>
                </a:ln>
                <a:solidFill>
                  <a:schemeClr val="tx1"/>
                </a:solidFill>
                <a:effectLst/>
                <a:latin typeface="Arial" panose="020B0604020202020204" pitchFamily="34" charset="0"/>
              </a:rPr>
              <a:t> – Connect with IoT sensors for live monitoring of smart buildings.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Automated Energy Optimization</a:t>
            </a:r>
            <a:r>
              <a:rPr kumimoji="0" lang="en-US" altLang="en-US" sz="1600" b="0" i="0" u="none" strike="noStrike" cap="none" normalizeH="0" baseline="0" dirty="0">
                <a:ln>
                  <a:noFill/>
                </a:ln>
                <a:solidFill>
                  <a:schemeClr val="tx1"/>
                </a:solidFill>
                <a:effectLst/>
                <a:latin typeface="Arial" panose="020B0604020202020204" pitchFamily="34" charset="0"/>
              </a:rPr>
              <a:t> – Use AI-driven recommendations to reduce energy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Expanded Visualization Options</a:t>
            </a:r>
            <a:r>
              <a:rPr kumimoji="0" lang="en-US" altLang="en-US" sz="1600" b="0" i="0" u="none" strike="noStrike" cap="none" normalizeH="0" baseline="0" dirty="0">
                <a:ln>
                  <a:noFill/>
                </a:ln>
                <a:solidFill>
                  <a:schemeClr val="tx1"/>
                </a:solidFill>
                <a:effectLst/>
                <a:latin typeface="Arial" panose="020B0604020202020204" pitchFamily="34" charset="0"/>
              </a:rPr>
              <a:t> – Add heatmaps, bar charts, and anomaly detection for deeper insights</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0826281" cy="112851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www.Sciencedirect.com/</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Source code for energy efficiency in smart </a:t>
            </a:r>
            <a:r>
              <a:rPr lang="en-US" sz="1800" dirty="0" err="1">
                <a:latin typeface="+mn-lt"/>
              </a:rPr>
              <a:t>buildingslinks</a:t>
            </a:r>
            <a:r>
              <a:rPr lang="en-US" sz="1800" dirty="0">
                <a:latin typeface="+mn-lt"/>
              </a:rPr>
              <a:t> =</a:t>
            </a:r>
          </a:p>
          <a:p>
            <a:pPr marL="228600" indent="-228600">
              <a:spcAft>
                <a:spcPts val="800"/>
              </a:spcAft>
              <a:buFont typeface="Arial" panose="020B0604020202020204" pitchFamily="34" charset="0"/>
              <a:buChar char="•"/>
            </a:pPr>
            <a:endParaRPr lang="en-US" sz="1800" dirty="0">
              <a:latin typeface="+mn-lt"/>
            </a:endParaRPr>
          </a:p>
        </p:txBody>
      </p:sp>
      <p:pic>
        <p:nvPicPr>
          <p:cNvPr id="5" name="Picture 4">
            <a:extLst>
              <a:ext uri="{FF2B5EF4-FFF2-40B4-BE49-F238E27FC236}">
                <a16:creationId xmlns:a16="http://schemas.microsoft.com/office/drawing/2014/main" id="{635799F4-561C-5D05-9EE6-CE889462809E}"/>
              </a:ext>
            </a:extLst>
          </p:cNvPr>
          <p:cNvPicPr>
            <a:picLocks noChangeAspect="1"/>
          </p:cNvPicPr>
          <p:nvPr/>
        </p:nvPicPr>
        <p:blipFill>
          <a:blip r:embed="rId4"/>
          <a:stretch>
            <a:fillRect/>
          </a:stretch>
        </p:blipFill>
        <p:spPr>
          <a:xfrm>
            <a:off x="0" y="2317898"/>
            <a:ext cx="12192000" cy="4540102"/>
          </a:xfrm>
          <a:prstGeom prst="rect">
            <a:avLst/>
          </a:prstGeom>
        </p:spPr>
      </p:pic>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95117-4A74-8676-1578-DC45346BA381}"/>
              </a:ext>
            </a:extLst>
          </p:cNvPr>
          <p:cNvPicPr>
            <a:picLocks noChangeAspect="1"/>
          </p:cNvPicPr>
          <p:nvPr/>
        </p:nvPicPr>
        <p:blipFill>
          <a:blip r:embed="rId2"/>
          <a:stretch>
            <a:fillRect/>
          </a:stretch>
        </p:blipFill>
        <p:spPr>
          <a:xfrm>
            <a:off x="0" y="733647"/>
            <a:ext cx="12192000" cy="6124353"/>
          </a:xfrm>
          <a:prstGeom prst="rect">
            <a:avLst/>
          </a:prstGeom>
        </p:spPr>
      </p:pic>
    </p:spTree>
    <p:extLst>
      <p:ext uri="{BB962C8B-B14F-4D97-AF65-F5344CB8AC3E}">
        <p14:creationId xmlns:p14="http://schemas.microsoft.com/office/powerpoint/2010/main" val="133987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FF1984-FE45-2D0A-8C55-514D6A0C34A6}"/>
              </a:ext>
            </a:extLst>
          </p:cNvPr>
          <p:cNvPicPr>
            <a:picLocks noChangeAspect="1"/>
          </p:cNvPicPr>
          <p:nvPr/>
        </p:nvPicPr>
        <p:blipFill>
          <a:blip r:embed="rId2"/>
          <a:stretch>
            <a:fillRect/>
          </a:stretch>
        </p:blipFill>
        <p:spPr>
          <a:xfrm>
            <a:off x="0" y="680484"/>
            <a:ext cx="12192000" cy="6177516"/>
          </a:xfrm>
          <a:prstGeom prst="rect">
            <a:avLst/>
          </a:prstGeom>
        </p:spPr>
      </p:pic>
    </p:spTree>
    <p:extLst>
      <p:ext uri="{BB962C8B-B14F-4D97-AF65-F5344CB8AC3E}">
        <p14:creationId xmlns:p14="http://schemas.microsoft.com/office/powerpoint/2010/main" val="358441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6F28B-0F88-C998-EA2A-3F0CDB248D27}"/>
              </a:ext>
            </a:extLst>
          </p:cNvPr>
          <p:cNvPicPr>
            <a:picLocks noChangeAspect="1"/>
          </p:cNvPicPr>
          <p:nvPr/>
        </p:nvPicPr>
        <p:blipFill>
          <a:blip r:embed="rId2"/>
          <a:stretch>
            <a:fillRect/>
          </a:stretch>
        </p:blipFill>
        <p:spPr>
          <a:xfrm>
            <a:off x="0" y="691116"/>
            <a:ext cx="12191999" cy="6166884"/>
          </a:xfrm>
          <a:prstGeom prst="rect">
            <a:avLst/>
          </a:prstGeom>
        </p:spPr>
      </p:pic>
    </p:spTree>
    <p:extLst>
      <p:ext uri="{BB962C8B-B14F-4D97-AF65-F5344CB8AC3E}">
        <p14:creationId xmlns:p14="http://schemas.microsoft.com/office/powerpoint/2010/main" val="12784335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4568</TotalTime>
  <Words>426</Words>
  <Application>Microsoft Office PowerPoint</Application>
  <PresentationFormat>Widescreen</PresentationFormat>
  <Paragraphs>76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Amasis MT Pro Medium</vt:lpstr>
      <vt:lpstr>Arial</vt:lpstr>
      <vt:lpstr>Arial Unicode MS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DEVANANDANA</dc:creator>
  <cp:lastModifiedBy>Devanandana VR</cp:lastModifiedBy>
  <cp:revision>71</cp:revision>
  <dcterms:modified xsi:type="dcterms:W3CDTF">2025-03-07T04:48:41Z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