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8"/>
  </p:notesMasterIdLst>
  <p:sldIdLst>
    <p:sldId id="276" r:id="rId2"/>
    <p:sldId id="274" r:id="rId3"/>
    <p:sldId id="270" r:id="rId4"/>
    <p:sldId id="271" r:id="rId5"/>
    <p:sldId id="285" r:id="rId6"/>
    <p:sldId id="286" r:id="rId7"/>
    <p:sldId id="265" r:id="rId8"/>
    <p:sldId id="284" r:id="rId9"/>
    <p:sldId id="299" r:id="rId10"/>
    <p:sldId id="288" r:id="rId11"/>
    <p:sldId id="306" r:id="rId12"/>
    <p:sldId id="301" r:id="rId13"/>
    <p:sldId id="302" r:id="rId14"/>
    <p:sldId id="303" r:id="rId15"/>
    <p:sldId id="297" r:id="rId16"/>
    <p:sldId id="298" r:id="rId17"/>
    <p:sldId id="305" r:id="rId18"/>
    <p:sldId id="291" r:id="rId19"/>
    <p:sldId id="292" r:id="rId20"/>
    <p:sldId id="293" r:id="rId21"/>
    <p:sldId id="294" r:id="rId22"/>
    <p:sldId id="295" r:id="rId23"/>
    <p:sldId id="296" r:id="rId24"/>
    <p:sldId id="275" r:id="rId25"/>
    <p:sldId id="300" r:id="rId26"/>
    <p:sldId id="266" r:id="rId2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0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02" d="100"/>
          <a:sy n="102" d="100"/>
        </p:scale>
        <p:origin x="629" y="82"/>
      </p:cViewPr>
      <p:guideLst>
        <p:guide orient="horz" pos="1786"/>
        <p:guide pos="3175"/>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4BC9B-FEF8-4A1F-8BE7-5F33CD5D352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71CCEE3-160D-4C4E-A37A-FDA55461C4E2}" type="pres">
      <dgm:prSet presAssocID="{7D74BC9B-FEF8-4A1F-8BE7-5F33CD5D3527}" presName="hierChild1" presStyleCnt="0">
        <dgm:presLayoutVars>
          <dgm:orgChart val="1"/>
          <dgm:chPref val="1"/>
          <dgm:dir/>
          <dgm:animOne val="branch"/>
          <dgm:animLvl val="lvl"/>
          <dgm:resizeHandles/>
        </dgm:presLayoutVars>
      </dgm:prSet>
      <dgm:spPr/>
    </dgm:pt>
  </dgm:ptLst>
  <dgm:cxnLst>
    <dgm:cxn modelId="{36FCE244-E29C-4F01-841F-5DC5E8AFD285}" type="presOf" srcId="{7D74BC9B-FEF8-4A1F-8BE7-5F33CD5D3527}" destId="{771CCEE3-160D-4C4E-A37A-FDA55461C4E2}"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C6F29F8-4675-47CA-8BCC-76ECF5E68B99}" type="datetimeFigureOut">
              <a:rPr lang="en-IN" smtClean="0"/>
              <a:t>11-04-2023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B0AD7A8-9EEA-485D-8626-24B170281FAC}" type="slidenum">
              <a:rPr lang="en-IN" smtClean="0"/>
              <a:t>‹#›</a:t>
            </a:fld>
            <a:endParaRPr lang="en-IN"/>
          </a:p>
        </p:txBody>
      </p:sp>
    </p:spTree>
    <p:extLst>
      <p:ext uri="{BB962C8B-B14F-4D97-AF65-F5344CB8AC3E}">
        <p14:creationId xmlns:p14="http://schemas.microsoft.com/office/powerpoint/2010/main" val="143441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0AD7A8-9EEA-485D-8626-24B170281FAC}" type="slidenum">
              <a:rPr lang="en-IN" smtClean="0"/>
              <a:t>15</a:t>
            </a:fld>
            <a:endParaRPr lang="en-IN"/>
          </a:p>
        </p:txBody>
      </p:sp>
    </p:spTree>
    <p:extLst>
      <p:ext uri="{BB962C8B-B14F-4D97-AF65-F5344CB8AC3E}">
        <p14:creationId xmlns:p14="http://schemas.microsoft.com/office/powerpoint/2010/main" val="105928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0AD7A8-9EEA-485D-8626-24B170281FAC}" type="slidenum">
              <a:rPr lang="en-IN" smtClean="0"/>
              <a:t>25</a:t>
            </a:fld>
            <a:endParaRPr lang="en-IN"/>
          </a:p>
        </p:txBody>
      </p:sp>
    </p:spTree>
    <p:extLst>
      <p:ext uri="{BB962C8B-B14F-4D97-AF65-F5344CB8AC3E}">
        <p14:creationId xmlns:p14="http://schemas.microsoft.com/office/powerpoint/2010/main" val="25652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56559"/>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88"/>
          </a:p>
        </p:txBody>
      </p:sp>
      <p:sp>
        <p:nvSpPr>
          <p:cNvPr id="9" name="Title 8"/>
          <p:cNvSpPr>
            <a:spLocks noGrp="1"/>
          </p:cNvSpPr>
          <p:nvPr>
            <p:ph type="ctrTitle"/>
          </p:nvPr>
        </p:nvSpPr>
        <p:spPr>
          <a:xfrm>
            <a:off x="756047" y="1449142"/>
            <a:ext cx="8568531" cy="1512941"/>
          </a:xfrm>
        </p:spPr>
        <p:txBody>
          <a:bodyPr vert="horz" anchor="b">
            <a:normAutofit/>
            <a:scene3d>
              <a:camera prst="orthographicFront"/>
              <a:lightRig rig="soft" dir="t"/>
            </a:scene3d>
            <a:sp3d prstMaterial="softEdge">
              <a:bevelT w="25400" h="25400"/>
            </a:sp3d>
          </a:bodyPr>
          <a:lstStyle>
            <a:lvl1pPr algn="r">
              <a:defRPr sz="3969"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756047" y="2986264"/>
            <a:ext cx="8568531" cy="991977"/>
          </a:xfrm>
        </p:spPr>
        <p:txBody>
          <a:bodyPr lIns="45720" rIns="45720"/>
          <a:lstStyle>
            <a:lvl1pPr marL="0" marR="52928" indent="0" algn="r">
              <a:buNone/>
              <a:defRPr>
                <a:solidFill>
                  <a:schemeClr val="tx2"/>
                </a:solidFill>
              </a:defRPr>
            </a:lvl1pPr>
            <a:lvl2pPr marL="378059" indent="0" algn="ctr">
              <a:buNone/>
            </a:lvl2pPr>
            <a:lvl3pPr marL="756117" indent="0" algn="ctr">
              <a:buNone/>
            </a:lvl3pPr>
            <a:lvl4pPr marL="1134176" indent="0" algn="ctr">
              <a:buNone/>
            </a:lvl4pPr>
            <a:lvl5pPr marL="1512235" indent="0" algn="ctr">
              <a:buNone/>
            </a:lvl5pPr>
            <a:lvl6pPr marL="1890293" indent="0" algn="ctr">
              <a:buNone/>
            </a:lvl6pPr>
            <a:lvl7pPr marL="2268352" indent="0" algn="ctr">
              <a:buNone/>
            </a:lvl7pPr>
            <a:lvl8pPr marL="2646411" indent="0" algn="ctr">
              <a:buNone/>
            </a:lvl8pPr>
            <a:lvl9pPr marL="3024469" indent="0" algn="ctr">
              <a:buNone/>
            </a:lvl9pPr>
            <a:extLst/>
          </a:lstStyle>
          <a:p>
            <a:r>
              <a:rPr kumimoji="0" lang="en-US"/>
              <a:t>Click to edit Master subtitle style</a:t>
            </a:r>
          </a:p>
        </p:txBody>
      </p:sp>
      <p:grpSp>
        <p:nvGrpSpPr>
          <p:cNvPr id="2" name="Group 1"/>
          <p:cNvGrpSpPr/>
          <p:nvPr/>
        </p:nvGrpSpPr>
        <p:grpSpPr>
          <a:xfrm>
            <a:off x="-4150" y="4095397"/>
            <a:ext cx="10084776" cy="1581014"/>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88"/>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88"/>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88"/>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253370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504031" y="1224840"/>
            <a:ext cx="9072563" cy="362663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49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227087"/>
            <a:ext cx="1959537" cy="462438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4031" y="227087"/>
            <a:ext cx="6972432" cy="462438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5896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344940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03495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262759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76562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08987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876225"/>
            <a:ext cx="8568531" cy="1512147"/>
          </a:xfrm>
        </p:spPr>
        <p:txBody>
          <a:bodyPr vert="horz" anchor="b">
            <a:normAutofit/>
            <a:scene3d>
              <a:camera prst="orthographicFront"/>
              <a:lightRig rig="soft" dir="t"/>
            </a:scene3d>
            <a:sp3d prstMaterial="softEdge">
              <a:bevelT w="25400" h="25400"/>
            </a:sp3d>
          </a:bodyPr>
          <a:lstStyle>
            <a:lvl1pPr algn="r">
              <a:buNone/>
              <a:defRPr sz="3969"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4324518" y="2424091"/>
            <a:ext cx="5040313" cy="1202977"/>
          </a:xfrm>
        </p:spPr>
        <p:txBody>
          <a:bodyPr lIns="91440" rIns="91440" anchor="t"/>
          <a:lstStyle>
            <a:lvl1pPr marL="0" indent="0" algn="l">
              <a:buNone/>
              <a:defRPr sz="1902">
                <a:solidFill>
                  <a:schemeClr val="tx1"/>
                </a:solidFill>
              </a:defRPr>
            </a:lvl1pPr>
            <a:lvl2pPr>
              <a:buNone/>
              <a:defRPr sz="1488">
                <a:solidFill>
                  <a:schemeClr val="tx1">
                    <a:tint val="75000"/>
                  </a:schemeClr>
                </a:solidFill>
              </a:defRPr>
            </a:lvl2pPr>
            <a:lvl3pPr>
              <a:buNone/>
              <a:defRPr sz="1323">
                <a:solidFill>
                  <a:schemeClr val="tx1">
                    <a:tint val="75000"/>
                  </a:schemeClr>
                </a:solidFill>
              </a:defRPr>
            </a:lvl3pPr>
            <a:lvl4pPr>
              <a:buNone/>
              <a:defRPr sz="1158">
                <a:solidFill>
                  <a:schemeClr val="tx1">
                    <a:tint val="75000"/>
                  </a:schemeClr>
                </a:solidFill>
              </a:defRPr>
            </a:lvl4pPr>
            <a:lvl5pPr>
              <a:buNone/>
              <a:defRPr sz="1158">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4009187" y="2485080"/>
            <a:ext cx="201613" cy="189018"/>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88"/>
          </a:p>
        </p:txBody>
      </p:sp>
      <p:sp>
        <p:nvSpPr>
          <p:cNvPr id="8" name="Chevron 7"/>
          <p:cNvSpPr/>
          <p:nvPr/>
        </p:nvSpPr>
        <p:spPr>
          <a:xfrm>
            <a:off x="3803676" y="2485080"/>
            <a:ext cx="201613" cy="189018"/>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88"/>
          </a:p>
        </p:txBody>
      </p:sp>
    </p:spTree>
    <p:extLst>
      <p:ext uri="{BB962C8B-B14F-4D97-AF65-F5344CB8AC3E}">
        <p14:creationId xmlns:p14="http://schemas.microsoft.com/office/powerpoint/2010/main" val="18468620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224839"/>
            <a:ext cx="4452276" cy="3742301"/>
          </a:xfrm>
        </p:spPr>
        <p:txBody>
          <a:bodyPr/>
          <a:lstStyle>
            <a:lvl1pPr>
              <a:defRPr sz="2315"/>
            </a:lvl1pPr>
            <a:lvl2pPr>
              <a:defRPr sz="1985"/>
            </a:lvl2pPr>
            <a:lvl3pPr>
              <a:defRPr sz="1654"/>
            </a:lvl3pPr>
            <a:lvl4pPr>
              <a:defRPr sz="1488"/>
            </a:lvl4pPr>
            <a:lvl5pPr>
              <a:defRPr sz="1488"/>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124318" y="1224839"/>
            <a:ext cx="4452276" cy="3742301"/>
          </a:xfrm>
        </p:spPr>
        <p:txBody>
          <a:bodyPr/>
          <a:lstStyle>
            <a:lvl1pPr>
              <a:defRPr sz="2315"/>
            </a:lvl1pPr>
            <a:lvl2pPr>
              <a:defRPr sz="1985"/>
            </a:lvl2pPr>
            <a:lvl3pPr>
              <a:defRPr sz="1654"/>
            </a:lvl3pPr>
            <a:lvl4pPr>
              <a:defRPr sz="1488"/>
            </a:lvl4pPr>
            <a:lvl5pPr>
              <a:defRPr sz="1488"/>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8994187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225772"/>
            <a:ext cx="9072563" cy="945092"/>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504031" y="4473434"/>
            <a:ext cx="4454027" cy="630061"/>
          </a:xfrm>
          <a:solidFill>
            <a:schemeClr val="accent1"/>
          </a:solidFill>
          <a:ln w="9652">
            <a:solidFill>
              <a:schemeClr val="accent1"/>
            </a:solidFill>
            <a:miter lim="800000"/>
          </a:ln>
        </p:spPr>
        <p:txBody>
          <a:bodyPr lIns="182880" anchor="ctr"/>
          <a:lstStyle>
            <a:lvl1pPr marL="0" indent="0">
              <a:buNone/>
              <a:defRPr sz="1985" b="0">
                <a:solidFill>
                  <a:schemeClr val="bg1"/>
                </a:solidFill>
              </a:defRPr>
            </a:lvl1pPr>
            <a:lvl2pPr>
              <a:buNone/>
              <a:defRPr sz="1654" b="1"/>
            </a:lvl2pPr>
            <a:lvl3pPr>
              <a:buNone/>
              <a:defRPr sz="1488" b="1"/>
            </a:lvl3pPr>
            <a:lvl4pPr>
              <a:buNone/>
              <a:defRPr sz="1323" b="1"/>
            </a:lvl4pPr>
            <a:lvl5pPr>
              <a:buNone/>
              <a:defRPr sz="1323"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120819" y="4473434"/>
            <a:ext cx="4455776" cy="630061"/>
          </a:xfrm>
          <a:solidFill>
            <a:schemeClr val="accent1"/>
          </a:solidFill>
          <a:ln w="9652">
            <a:solidFill>
              <a:schemeClr val="accent1"/>
            </a:solidFill>
            <a:miter lim="800000"/>
          </a:ln>
        </p:spPr>
        <p:txBody>
          <a:bodyPr lIns="182880" anchor="ctr"/>
          <a:lstStyle>
            <a:lvl1pPr marL="0" indent="0">
              <a:buNone/>
              <a:defRPr sz="1985" b="0">
                <a:solidFill>
                  <a:schemeClr val="bg1"/>
                </a:solidFill>
              </a:defRPr>
            </a:lvl1pPr>
            <a:lvl2pPr>
              <a:buNone/>
              <a:defRPr sz="1654" b="1"/>
            </a:lvl2pPr>
            <a:lvl3pPr>
              <a:buNone/>
              <a:defRPr sz="1488" b="1"/>
            </a:lvl3pPr>
            <a:lvl4pPr>
              <a:buNone/>
              <a:defRPr sz="1323" b="1"/>
            </a:lvl4pPr>
            <a:lvl5pPr>
              <a:buNone/>
              <a:defRPr sz="1323"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4031" y="1194218"/>
            <a:ext cx="4454027" cy="3259254"/>
          </a:xfrm>
          <a:ln>
            <a:noFill/>
            <a:prstDash val="sysDash"/>
            <a:miter lim="800000"/>
          </a:ln>
        </p:spPr>
        <p:txBody>
          <a:bodyPr/>
          <a:lstStyle>
            <a:lvl1pPr>
              <a:defRPr sz="1985"/>
            </a:lvl1pPr>
            <a:lvl2pPr>
              <a:defRPr sz="1654"/>
            </a:lvl2pPr>
            <a:lvl3pPr>
              <a:defRPr sz="1488"/>
            </a:lvl3pPr>
            <a:lvl4pPr>
              <a:defRPr sz="1323"/>
            </a:lvl4pPr>
            <a:lvl5pPr>
              <a:defRPr sz="1323"/>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120818" y="1194218"/>
            <a:ext cx="4455776" cy="3259254"/>
          </a:xfrm>
          <a:ln>
            <a:noFill/>
            <a:prstDash val="sysDash"/>
            <a:miter lim="800000"/>
          </a:ln>
        </p:spPr>
        <p:txBody>
          <a:bodyPr/>
          <a:lstStyle>
            <a:lvl1pPr>
              <a:spcBef>
                <a:spcPts val="0"/>
              </a:spcBef>
              <a:defRPr sz="1985"/>
            </a:lvl1pPr>
            <a:lvl2pPr>
              <a:defRPr sz="1654"/>
            </a:lvl2pPr>
            <a:lvl3pPr>
              <a:defRPr sz="1488"/>
            </a:lvl3pPr>
            <a:lvl4pPr>
              <a:defRPr sz="1323"/>
            </a:lvl4pPr>
            <a:lvl5pPr>
              <a:defRPr sz="1323"/>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9579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7708666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50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4032391"/>
            <a:ext cx="8248138" cy="378037"/>
          </a:xfrm>
        </p:spPr>
        <p:txBody>
          <a:bodyPr vert="horz" anchor="t">
            <a:noAutofit/>
            <a:sp3d prstMaterial="softEdge">
              <a:bevelT w="0" h="0"/>
            </a:sp3d>
          </a:bodyPr>
          <a:lstStyle>
            <a:lvl1pPr algn="r">
              <a:buNone/>
              <a:defRPr sz="2067"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872302" y="4427876"/>
            <a:ext cx="4381712" cy="756073"/>
          </a:xfrm>
        </p:spPr>
        <p:txBody>
          <a:bodyPr/>
          <a:lstStyle>
            <a:lvl1pPr marL="0" indent="0" algn="r">
              <a:buNone/>
              <a:defRPr sz="1323"/>
            </a:lvl1pPr>
            <a:lvl2pPr>
              <a:buNone/>
              <a:defRPr sz="992"/>
            </a:lvl2pPr>
            <a:lvl3pPr>
              <a:buNone/>
              <a:defRPr sz="827"/>
            </a:lvl3pPr>
            <a:lvl4pPr>
              <a:buNone/>
              <a:defRPr sz="744"/>
            </a:lvl4pPr>
            <a:lvl5pPr>
              <a:buNone/>
              <a:defRPr sz="744"/>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008063" y="226822"/>
            <a:ext cx="8245951" cy="3780367"/>
          </a:xfrm>
        </p:spPr>
        <p:txBody>
          <a:bodyPr/>
          <a:lstStyle>
            <a:lvl1pPr>
              <a:defRPr sz="2646"/>
            </a:lvl1pPr>
            <a:lvl2pPr>
              <a:defRPr sz="2315"/>
            </a:lvl2pPr>
            <a:lvl3pPr>
              <a:defRPr sz="1985"/>
            </a:lvl3pPr>
            <a:lvl4pPr>
              <a:defRPr sz="1654"/>
            </a:lvl4pPr>
            <a:lvl5pPr>
              <a:defRPr sz="1654"/>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416086" y="5298421"/>
            <a:ext cx="2116931" cy="302429"/>
          </a:xfrm>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1731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4500887"/>
            <a:ext cx="7896490" cy="535992"/>
          </a:xfrm>
          <a:noFill/>
        </p:spPr>
        <p:txBody>
          <a:bodyPr lIns="91440" tIns="0" rIns="91440" anchor="t"/>
          <a:lstStyle>
            <a:lvl1pPr marL="0" marR="15122" indent="0" algn="r">
              <a:buNone/>
              <a:defRPr sz="1158"/>
            </a:lvl1pPr>
            <a:lvl2pPr>
              <a:defRPr sz="992"/>
            </a:lvl2pPr>
            <a:lvl3pPr>
              <a:defRPr sz="827"/>
            </a:lvl3pPr>
            <a:lvl4pPr>
              <a:defRPr sz="744"/>
            </a:lvl4pPr>
            <a:lvl5pPr>
              <a:defRPr sz="744"/>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52016" y="157075"/>
            <a:ext cx="9576594" cy="362915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646"/>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a:xfrm>
            <a:off x="4828726" y="5298421"/>
            <a:ext cx="2591463" cy="30190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52016" y="4022735"/>
            <a:ext cx="8902603" cy="465246"/>
          </a:xfrm>
          <a:noFill/>
        </p:spPr>
        <p:txBody>
          <a:bodyPr anchor="t">
            <a:sp3d prstMaterial="softEdge"/>
          </a:bodyPr>
          <a:lstStyle>
            <a:lvl1pPr marR="0" algn="r">
              <a:buNone/>
              <a:defRPr sz="2481"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89822" y="4135908"/>
            <a:ext cx="4191444" cy="119323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75607" tIns="37804" rIns="75607" bIns="37804" anchor="t" compatLnSpc="1"/>
          <a:lstStyle/>
          <a:p>
            <a:endParaRPr kumimoji="0" lang="en-US" sz="1488"/>
          </a:p>
        </p:txBody>
      </p:sp>
      <p:sp>
        <p:nvSpPr>
          <p:cNvPr id="9" name="Freeform 8"/>
          <p:cNvSpPr>
            <a:spLocks/>
          </p:cNvSpPr>
          <p:nvPr/>
        </p:nvSpPr>
        <p:spPr bwMode="auto">
          <a:xfrm>
            <a:off x="-59047" y="4783357"/>
            <a:ext cx="4191444" cy="6930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75607" tIns="37804" rIns="75607" bIns="37804" anchor="t" compatLnSpc="1"/>
          <a:lstStyle/>
          <a:p>
            <a:endParaRPr kumimoji="0" lang="en-US" sz="1488"/>
          </a:p>
        </p:txBody>
      </p:sp>
      <p:sp>
        <p:nvSpPr>
          <p:cNvPr id="10" name="Right Triangle 9"/>
          <p:cNvSpPr>
            <a:spLocks/>
          </p:cNvSpPr>
          <p:nvPr/>
        </p:nvSpPr>
        <p:spPr bwMode="auto">
          <a:xfrm>
            <a:off x="-6661" y="4788508"/>
            <a:ext cx="3750815" cy="89371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75607" tIns="37804" rIns="75607" bIns="37804" anchor="ctr" compatLnSpc="1"/>
          <a:lstStyle/>
          <a:p>
            <a:pPr algn="ctr" eaLnBrk="1" latinLnBrk="0" hangingPunct="1"/>
            <a:endParaRPr kumimoji="0" lang="en-US" sz="1488"/>
          </a:p>
        </p:txBody>
      </p:sp>
      <p:cxnSp>
        <p:nvCxnSpPr>
          <p:cNvPr id="11" name="Straight Connector 10"/>
          <p:cNvCxnSpPr/>
          <p:nvPr/>
        </p:nvCxnSpPr>
        <p:spPr>
          <a:xfrm>
            <a:off x="-10183" y="4785602"/>
            <a:ext cx="3754337" cy="89662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4124701"/>
            <a:ext cx="201613" cy="189018"/>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88"/>
          </a:p>
        </p:txBody>
      </p:sp>
      <p:sp>
        <p:nvSpPr>
          <p:cNvPr id="13" name="Chevron 12"/>
          <p:cNvSpPr/>
          <p:nvPr/>
        </p:nvSpPr>
        <p:spPr>
          <a:xfrm>
            <a:off x="9346071" y="4124701"/>
            <a:ext cx="201613" cy="189018"/>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88"/>
          </a:p>
        </p:txBody>
      </p:sp>
    </p:spTree>
    <p:extLst>
      <p:ext uri="{BB962C8B-B14F-4D97-AF65-F5344CB8AC3E}">
        <p14:creationId xmlns:p14="http://schemas.microsoft.com/office/powerpoint/2010/main" val="31836031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89822" y="4135908"/>
            <a:ext cx="4191444" cy="119323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75607" tIns="37804" rIns="75607" bIns="37804" anchor="t" compatLnSpc="1"/>
          <a:lstStyle/>
          <a:p>
            <a:endParaRPr kumimoji="0" lang="en-US" sz="1488"/>
          </a:p>
        </p:txBody>
      </p:sp>
      <p:sp>
        <p:nvSpPr>
          <p:cNvPr id="12" name="Freeform 11"/>
          <p:cNvSpPr>
            <a:spLocks/>
          </p:cNvSpPr>
          <p:nvPr/>
        </p:nvSpPr>
        <p:spPr bwMode="auto">
          <a:xfrm>
            <a:off x="-59047" y="4783357"/>
            <a:ext cx="4191444" cy="6930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75607" tIns="37804" rIns="75607" bIns="37804" anchor="t" compatLnSpc="1"/>
          <a:lstStyle/>
          <a:p>
            <a:endParaRPr kumimoji="0" lang="en-US" sz="1488"/>
          </a:p>
        </p:txBody>
      </p:sp>
      <p:sp>
        <p:nvSpPr>
          <p:cNvPr id="14" name="Right Triangle 13"/>
          <p:cNvSpPr>
            <a:spLocks/>
          </p:cNvSpPr>
          <p:nvPr/>
        </p:nvSpPr>
        <p:spPr bwMode="auto">
          <a:xfrm>
            <a:off x="-6661" y="4788508"/>
            <a:ext cx="3750815" cy="893718"/>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75607" tIns="37804" rIns="75607" bIns="37804" anchor="ctr" compatLnSpc="1"/>
          <a:lstStyle/>
          <a:p>
            <a:pPr algn="ctr" eaLnBrk="1" latinLnBrk="0" hangingPunct="1"/>
            <a:endParaRPr kumimoji="0" lang="en-US" sz="1488"/>
          </a:p>
        </p:txBody>
      </p:sp>
      <p:cxnSp>
        <p:nvCxnSpPr>
          <p:cNvPr id="15" name="Straight Connector 14"/>
          <p:cNvCxnSpPr/>
          <p:nvPr/>
        </p:nvCxnSpPr>
        <p:spPr>
          <a:xfrm>
            <a:off x="-10183" y="4785602"/>
            <a:ext cx="3754337" cy="89662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227085"/>
            <a:ext cx="9072563" cy="945092"/>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504031" y="1224839"/>
            <a:ext cx="9072563" cy="3742301"/>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416086" y="5298421"/>
            <a:ext cx="2116931" cy="302429"/>
          </a:xfrm>
          <a:prstGeom prst="rect">
            <a:avLst/>
          </a:prstGeom>
        </p:spPr>
        <p:txBody>
          <a:bodyPr vert="horz" anchor="b"/>
          <a:lstStyle>
            <a:lvl1pPr algn="l" eaLnBrk="1" latinLnBrk="0" hangingPunct="1">
              <a:defRPr kumimoji="0" sz="827">
                <a:solidFill>
                  <a:schemeClr val="tx1"/>
                </a:solidFill>
              </a:defRPr>
            </a:lvl1pPr>
            <a:extLst/>
          </a:lstStyle>
          <a:p>
            <a:fld id="{1D8BD707-D9CF-40AE-B4C6-C98DA3205C09}" type="datetimeFigureOut">
              <a:rPr lang="en-US" smtClean="0"/>
              <a:pPr/>
              <a:t>4/11/2023</a:t>
            </a:fld>
            <a:endParaRPr lang="en-US"/>
          </a:p>
        </p:txBody>
      </p:sp>
      <p:sp>
        <p:nvSpPr>
          <p:cNvPr id="22" name="Footer Placeholder 21"/>
          <p:cNvSpPr>
            <a:spLocks noGrp="1"/>
          </p:cNvSpPr>
          <p:nvPr>
            <p:ph type="ftr" sz="quarter" idx="3"/>
          </p:nvPr>
        </p:nvSpPr>
        <p:spPr>
          <a:xfrm>
            <a:off x="4828726" y="5298421"/>
            <a:ext cx="2591463" cy="301904"/>
          </a:xfrm>
          <a:prstGeom prst="rect">
            <a:avLst/>
          </a:prstGeom>
        </p:spPr>
        <p:txBody>
          <a:bodyPr vert="horz" anchor="b"/>
          <a:lstStyle>
            <a:lvl1pPr algn="r" eaLnBrk="1" latinLnBrk="0" hangingPunct="1">
              <a:defRPr kumimoji="0" sz="827">
                <a:solidFill>
                  <a:schemeClr val="tx1"/>
                </a:solidFill>
              </a:defRPr>
            </a:lvl1pPr>
            <a:extLst/>
          </a:lstStyle>
          <a:p>
            <a:endParaRPr lang="en-US"/>
          </a:p>
        </p:txBody>
      </p:sp>
      <p:sp>
        <p:nvSpPr>
          <p:cNvPr id="18" name="Slide Number Placeholder 17"/>
          <p:cNvSpPr>
            <a:spLocks noGrp="1"/>
          </p:cNvSpPr>
          <p:nvPr>
            <p:ph type="sldNum" sz="quarter" idx="4"/>
          </p:nvPr>
        </p:nvSpPr>
        <p:spPr>
          <a:xfrm>
            <a:off x="9533017" y="5298421"/>
            <a:ext cx="403225" cy="301904"/>
          </a:xfrm>
          <a:prstGeom prst="rect">
            <a:avLst/>
          </a:prstGeom>
        </p:spPr>
        <p:txBody>
          <a:bodyPr vert="horz" anchor="b"/>
          <a:lstStyle>
            <a:lvl1pPr algn="r" eaLnBrk="1" latinLnBrk="0" hangingPunct="1">
              <a:defRPr kumimoji="0" sz="827" b="0">
                <a:solidFill>
                  <a:schemeClr val="tx1"/>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42273768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xStyles>
    <p:titleStyle>
      <a:lvl1pPr algn="l" rtl="0" eaLnBrk="1" latinLnBrk="0" hangingPunct="1">
        <a:spcBef>
          <a:spcPct val="0"/>
        </a:spcBef>
        <a:buNone/>
        <a:defRPr kumimoji="0" sz="339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02447" indent="-211713" algn="l" rtl="0" eaLnBrk="1" latinLnBrk="0" hangingPunct="1">
        <a:spcBef>
          <a:spcPts val="331"/>
        </a:spcBef>
        <a:spcAft>
          <a:spcPts val="0"/>
        </a:spcAft>
        <a:buClr>
          <a:schemeClr val="accent1"/>
        </a:buClr>
        <a:buSzPct val="68000"/>
        <a:buFont typeface="Wingdings 3"/>
        <a:buChar char=""/>
        <a:defRPr kumimoji="0" sz="2233" kern="1200">
          <a:solidFill>
            <a:schemeClr val="tx1"/>
          </a:solidFill>
          <a:latin typeface="+mn-lt"/>
          <a:ea typeface="+mn-ea"/>
          <a:cs typeface="+mn-cs"/>
        </a:defRPr>
      </a:lvl1pPr>
      <a:lvl2pPr marL="514160" indent="-189029" algn="l" rtl="0" eaLnBrk="1" latinLnBrk="0" hangingPunct="1">
        <a:spcBef>
          <a:spcPts val="268"/>
        </a:spcBef>
        <a:buClr>
          <a:schemeClr val="accent1"/>
        </a:buClr>
        <a:buFont typeface="Verdana"/>
        <a:buChar char="◦"/>
        <a:defRPr kumimoji="0" sz="1902" kern="1200">
          <a:solidFill>
            <a:schemeClr val="tx1"/>
          </a:solidFill>
          <a:latin typeface="+mn-lt"/>
          <a:ea typeface="+mn-ea"/>
          <a:cs typeface="+mn-cs"/>
        </a:defRPr>
      </a:lvl2pPr>
      <a:lvl3pPr marL="710750" indent="-189029" algn="l" rtl="0" eaLnBrk="1" latinLnBrk="0" hangingPunct="1">
        <a:spcBef>
          <a:spcPts val="289"/>
        </a:spcBef>
        <a:buClr>
          <a:schemeClr val="accent2"/>
        </a:buClr>
        <a:buSzPct val="100000"/>
        <a:buFont typeface="Wingdings 2"/>
        <a:buChar char=""/>
        <a:defRPr kumimoji="0" sz="1736" kern="1200">
          <a:solidFill>
            <a:schemeClr val="tx1"/>
          </a:solidFill>
          <a:latin typeface="+mn-lt"/>
          <a:ea typeface="+mn-ea"/>
          <a:cs typeface="+mn-cs"/>
        </a:defRPr>
      </a:lvl3pPr>
      <a:lvl4pPr marL="945147" indent="-189029" algn="l" rtl="0" eaLnBrk="1" latinLnBrk="0" hangingPunct="1">
        <a:spcBef>
          <a:spcPts val="289"/>
        </a:spcBef>
        <a:buClr>
          <a:schemeClr val="accent2"/>
        </a:buClr>
        <a:buFont typeface="Wingdings 2"/>
        <a:buChar char=""/>
        <a:defRPr kumimoji="0" sz="1571" kern="1200">
          <a:solidFill>
            <a:schemeClr val="tx1"/>
          </a:solidFill>
          <a:latin typeface="+mn-lt"/>
          <a:ea typeface="+mn-ea"/>
          <a:cs typeface="+mn-cs"/>
        </a:defRPr>
      </a:lvl4pPr>
      <a:lvl5pPr marL="1134176" indent="-189029" algn="l" rtl="0" eaLnBrk="1" latinLnBrk="0" hangingPunct="1">
        <a:spcBef>
          <a:spcPts val="289"/>
        </a:spcBef>
        <a:buClr>
          <a:schemeClr val="accent2"/>
        </a:buClr>
        <a:buFont typeface="Wingdings 2"/>
        <a:buChar char=""/>
        <a:defRPr kumimoji="0" sz="1488" kern="1200">
          <a:solidFill>
            <a:schemeClr val="tx1"/>
          </a:solidFill>
          <a:latin typeface="+mn-lt"/>
          <a:ea typeface="+mn-ea"/>
          <a:cs typeface="+mn-cs"/>
        </a:defRPr>
      </a:lvl5pPr>
      <a:lvl6pPr marL="1323205" indent="-189029" algn="l" rtl="0" eaLnBrk="1" latinLnBrk="0" hangingPunct="1">
        <a:spcBef>
          <a:spcPts val="289"/>
        </a:spcBef>
        <a:buClr>
          <a:schemeClr val="accent3"/>
        </a:buClr>
        <a:buFont typeface="Wingdings 2"/>
        <a:buChar char=""/>
        <a:defRPr kumimoji="0" sz="1488" kern="1200">
          <a:solidFill>
            <a:schemeClr val="tx1"/>
          </a:solidFill>
          <a:latin typeface="+mn-lt"/>
          <a:ea typeface="+mn-ea"/>
          <a:cs typeface="+mn-cs"/>
        </a:defRPr>
      </a:lvl6pPr>
      <a:lvl7pPr marL="1512235" indent="-189029" algn="l" rtl="0" eaLnBrk="1" latinLnBrk="0" hangingPunct="1">
        <a:spcBef>
          <a:spcPts val="289"/>
        </a:spcBef>
        <a:buClr>
          <a:schemeClr val="accent3"/>
        </a:buClr>
        <a:buFont typeface="Wingdings 2"/>
        <a:buChar char=""/>
        <a:defRPr kumimoji="0" sz="1323" kern="1200">
          <a:solidFill>
            <a:schemeClr val="tx1"/>
          </a:solidFill>
          <a:latin typeface="+mn-lt"/>
          <a:ea typeface="+mn-ea"/>
          <a:cs typeface="+mn-cs"/>
        </a:defRPr>
      </a:lvl7pPr>
      <a:lvl8pPr marL="1701264" indent="-189029" algn="l" rtl="0" eaLnBrk="1" latinLnBrk="0" hangingPunct="1">
        <a:spcBef>
          <a:spcPts val="289"/>
        </a:spcBef>
        <a:buClr>
          <a:schemeClr val="accent3"/>
        </a:buClr>
        <a:buFont typeface="Wingdings 2"/>
        <a:buChar char=""/>
        <a:defRPr kumimoji="0" sz="1323" kern="1200">
          <a:solidFill>
            <a:schemeClr val="tx1"/>
          </a:solidFill>
          <a:latin typeface="+mn-lt"/>
          <a:ea typeface="+mn-ea"/>
          <a:cs typeface="+mn-cs"/>
        </a:defRPr>
      </a:lvl8pPr>
      <a:lvl9pPr marL="1890293" indent="-189029" algn="l" rtl="0" eaLnBrk="1" latinLnBrk="0" hangingPunct="1">
        <a:spcBef>
          <a:spcPts val="289"/>
        </a:spcBef>
        <a:buClr>
          <a:schemeClr val="accent3"/>
        </a:buClr>
        <a:buFont typeface="Wingdings 2"/>
        <a:buChar char=""/>
        <a:defRPr kumimoji="0" sz="1323"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78059" algn="l" rtl="0" eaLnBrk="1" latinLnBrk="0" hangingPunct="1">
        <a:defRPr kumimoji="0" kern="1200">
          <a:solidFill>
            <a:schemeClr val="tx1"/>
          </a:solidFill>
          <a:latin typeface="+mn-lt"/>
          <a:ea typeface="+mn-ea"/>
          <a:cs typeface="+mn-cs"/>
        </a:defRPr>
      </a:lvl2pPr>
      <a:lvl3pPr marL="756117" algn="l" rtl="0" eaLnBrk="1" latinLnBrk="0" hangingPunct="1">
        <a:defRPr kumimoji="0" kern="1200">
          <a:solidFill>
            <a:schemeClr val="tx1"/>
          </a:solidFill>
          <a:latin typeface="+mn-lt"/>
          <a:ea typeface="+mn-ea"/>
          <a:cs typeface="+mn-cs"/>
        </a:defRPr>
      </a:lvl3pPr>
      <a:lvl4pPr marL="1134176" algn="l" rtl="0" eaLnBrk="1" latinLnBrk="0" hangingPunct="1">
        <a:defRPr kumimoji="0" kern="1200">
          <a:solidFill>
            <a:schemeClr val="tx1"/>
          </a:solidFill>
          <a:latin typeface="+mn-lt"/>
          <a:ea typeface="+mn-ea"/>
          <a:cs typeface="+mn-cs"/>
        </a:defRPr>
      </a:lvl4pPr>
      <a:lvl5pPr marL="1512235" algn="l" rtl="0" eaLnBrk="1" latinLnBrk="0" hangingPunct="1">
        <a:defRPr kumimoji="0" kern="1200">
          <a:solidFill>
            <a:schemeClr val="tx1"/>
          </a:solidFill>
          <a:latin typeface="+mn-lt"/>
          <a:ea typeface="+mn-ea"/>
          <a:cs typeface="+mn-cs"/>
        </a:defRPr>
      </a:lvl5pPr>
      <a:lvl6pPr marL="1890293" algn="l" rtl="0" eaLnBrk="1" latinLnBrk="0" hangingPunct="1">
        <a:defRPr kumimoji="0" kern="1200">
          <a:solidFill>
            <a:schemeClr val="tx1"/>
          </a:solidFill>
          <a:latin typeface="+mn-lt"/>
          <a:ea typeface="+mn-ea"/>
          <a:cs typeface="+mn-cs"/>
        </a:defRPr>
      </a:lvl6pPr>
      <a:lvl7pPr marL="2268352" algn="l" rtl="0" eaLnBrk="1" latinLnBrk="0" hangingPunct="1">
        <a:defRPr kumimoji="0" kern="1200">
          <a:solidFill>
            <a:schemeClr val="tx1"/>
          </a:solidFill>
          <a:latin typeface="+mn-lt"/>
          <a:ea typeface="+mn-ea"/>
          <a:cs typeface="+mn-cs"/>
        </a:defRPr>
      </a:lvl7pPr>
      <a:lvl8pPr marL="2646411" algn="l" rtl="0" eaLnBrk="1" latinLnBrk="0" hangingPunct="1">
        <a:defRPr kumimoji="0" kern="1200">
          <a:solidFill>
            <a:schemeClr val="tx1"/>
          </a:solidFill>
          <a:latin typeface="+mn-lt"/>
          <a:ea typeface="+mn-ea"/>
          <a:cs typeface="+mn-cs"/>
        </a:defRPr>
      </a:lvl8pPr>
      <a:lvl9pPr marL="302446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FBB80B-B1C8-3E1A-6B37-CF879F8847FF}"/>
              </a:ext>
            </a:extLst>
          </p:cNvPr>
          <p:cNvSpPr>
            <a:spLocks noGrp="1"/>
          </p:cNvSpPr>
          <p:nvPr>
            <p:ph type="body"/>
          </p:nvPr>
        </p:nvSpPr>
        <p:spPr>
          <a:xfrm>
            <a:off x="504000" y="2454274"/>
            <a:ext cx="5450712" cy="2160925"/>
          </a:xfrm>
        </p:spPr>
        <p:txBody>
          <a:bodyPr>
            <a:normAutofit/>
          </a:bodyPr>
          <a:lstStyle/>
          <a:p>
            <a:pPr marL="1701264" lvl="8" indent="0" algn="just">
              <a:buNone/>
            </a:pPr>
            <a:r>
              <a:rPr lang="en-IN" sz="1800" b="1" i="1" strike="noStrike" spc="-1" dirty="0">
                <a:solidFill>
                  <a:schemeClr val="tx1"/>
                </a:solidFill>
                <a:latin typeface="Times New Roman" panose="02020603050405020304" pitchFamily="18" charset="0"/>
                <a:cs typeface="Times New Roman" panose="02020603050405020304" pitchFamily="18" charset="0"/>
              </a:rPr>
              <a:t>Presented by </a:t>
            </a:r>
          </a:p>
          <a:p>
            <a:pPr marL="1701264" lvl="8" indent="0" algn="just">
              <a:buNone/>
            </a:pPr>
            <a:r>
              <a:rPr lang="en-IN" sz="1800" b="1" spc="-1" dirty="0">
                <a:solidFill>
                  <a:schemeClr val="tx1"/>
                </a:solidFill>
                <a:latin typeface="Times New Roman" panose="02020603050405020304" pitchFamily="18" charset="0"/>
                <a:cs typeface="Times New Roman" panose="02020603050405020304" pitchFamily="18" charset="0"/>
              </a:rPr>
              <a:t>Batch – A13</a:t>
            </a:r>
          </a:p>
          <a:p>
            <a:pPr marL="1701264" lvl="8" indent="0" algn="just">
              <a:buNone/>
            </a:pPr>
            <a:r>
              <a:rPr lang="en-IN" sz="1800" spc="-1" dirty="0">
                <a:solidFill>
                  <a:schemeClr val="tx1"/>
                </a:solidFill>
                <a:latin typeface="Times New Roman" panose="02020603050405020304" pitchFamily="18" charset="0"/>
                <a:cs typeface="Times New Roman" panose="02020603050405020304" pitchFamily="18" charset="0"/>
              </a:rPr>
              <a:t>B.DEVANANDINI(Y19ACS420</a:t>
            </a:r>
            <a:r>
              <a:rPr lang="en-IN" spc="-1" dirty="0">
                <a:solidFill>
                  <a:schemeClr val="tx1"/>
                </a:solidFill>
                <a:latin typeface="Times New Roman" panose="02020603050405020304" pitchFamily="18" charset="0"/>
                <a:cs typeface="Times New Roman" panose="02020603050405020304" pitchFamily="18" charset="0"/>
              </a:rPr>
              <a:t>)</a:t>
            </a:r>
          </a:p>
          <a:p>
            <a:pPr marL="1701264" lvl="8" indent="0" algn="just">
              <a:buNone/>
            </a:pPr>
            <a:r>
              <a:rPr lang="en-IN" sz="1800" spc="-1" dirty="0">
                <a:solidFill>
                  <a:schemeClr val="tx1"/>
                </a:solidFill>
                <a:latin typeface="Times New Roman" panose="02020603050405020304" pitchFamily="18" charset="0"/>
                <a:cs typeface="Times New Roman" panose="02020603050405020304" pitchFamily="18" charset="0"/>
              </a:rPr>
              <a:t>K.SUMA(Y19ACS482)</a:t>
            </a:r>
          </a:p>
          <a:p>
            <a:pPr marL="1701264" lvl="8" indent="0" algn="just">
              <a:buNone/>
            </a:pPr>
            <a:r>
              <a:rPr lang="en-IN" sz="1800" spc="-1" dirty="0">
                <a:solidFill>
                  <a:schemeClr val="tx1"/>
                </a:solidFill>
                <a:latin typeface="Times New Roman" panose="02020603050405020304" pitchFamily="18" charset="0"/>
                <a:cs typeface="Times New Roman" panose="02020603050405020304" pitchFamily="18" charset="0"/>
              </a:rPr>
              <a:t>L.AJAY KUMAR(Y19ACS496)</a:t>
            </a:r>
          </a:p>
          <a:p>
            <a:pPr marL="1701264" lvl="8" indent="0" algn="just">
              <a:buNone/>
            </a:pPr>
            <a:r>
              <a:rPr lang="en-IN" sz="1800" spc="-1" dirty="0">
                <a:solidFill>
                  <a:schemeClr val="tx1"/>
                </a:solidFill>
                <a:latin typeface="Times New Roman" panose="02020603050405020304" pitchFamily="18" charset="0"/>
                <a:cs typeface="Times New Roman" panose="02020603050405020304" pitchFamily="18" charset="0"/>
              </a:rPr>
              <a:t>A.HARSHA VARDHAN(Y19ACS411)</a:t>
            </a:r>
          </a:p>
          <a:p>
            <a:endParaRPr lang="en-IN" dirty="0"/>
          </a:p>
        </p:txBody>
      </p:sp>
      <p:sp>
        <p:nvSpPr>
          <p:cNvPr id="4" name="Title 3">
            <a:extLst>
              <a:ext uri="{FF2B5EF4-FFF2-40B4-BE49-F238E27FC236}">
                <a16:creationId xmlns:a16="http://schemas.microsoft.com/office/drawing/2014/main" id="{8A58BFF0-498F-119C-0319-D32906BCA893}"/>
              </a:ext>
            </a:extLst>
          </p:cNvPr>
          <p:cNvSpPr>
            <a:spLocks noGrp="1"/>
          </p:cNvSpPr>
          <p:nvPr>
            <p:ph type="title"/>
          </p:nvPr>
        </p:nvSpPr>
        <p:spPr>
          <a:xfrm>
            <a:off x="504000" y="226079"/>
            <a:ext cx="9072000" cy="1542395"/>
          </a:xfrm>
        </p:spPr>
        <p:txBody>
          <a:bodyPr/>
          <a:lstStyle/>
          <a:p>
            <a:pPr algn="ctr"/>
            <a:r>
              <a:rPr lang="en-IN" sz="4000" spc="-1" dirty="0">
                <a:solidFill>
                  <a:srgbClr val="002060"/>
                </a:solidFill>
                <a:effectLst/>
                <a:latin typeface="Times New Roman" panose="02020603050405020304" pitchFamily="18" charset="0"/>
                <a:cs typeface="Times New Roman" panose="02020603050405020304" pitchFamily="18" charset="0"/>
              </a:rPr>
              <a:t>S</a:t>
            </a:r>
            <a:r>
              <a:rPr lang="en-IN" sz="4000" strike="noStrike" spc="-1" dirty="0">
                <a:solidFill>
                  <a:srgbClr val="002060"/>
                </a:solidFill>
                <a:effectLst/>
                <a:latin typeface="Times New Roman" panose="02020603050405020304" pitchFamily="18" charset="0"/>
                <a:cs typeface="Times New Roman" panose="02020603050405020304" pitchFamily="18" charset="0"/>
              </a:rPr>
              <a:t>pammer</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D</a:t>
            </a:r>
            <a:r>
              <a:rPr lang="en-IN" sz="4000" strike="noStrike" spc="-1" dirty="0">
                <a:solidFill>
                  <a:srgbClr val="002060"/>
                </a:solidFill>
                <a:effectLst/>
                <a:latin typeface="Times New Roman" panose="02020603050405020304" pitchFamily="18" charset="0"/>
                <a:cs typeface="Times New Roman" panose="02020603050405020304" pitchFamily="18" charset="0"/>
              </a:rPr>
              <a:t>etection</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A</a:t>
            </a:r>
            <a:r>
              <a:rPr lang="en-IN" sz="4000" strike="noStrike" spc="-1" dirty="0">
                <a:solidFill>
                  <a:srgbClr val="002060"/>
                </a:solidFill>
                <a:effectLst/>
                <a:latin typeface="Times New Roman" panose="02020603050405020304" pitchFamily="18" charset="0"/>
                <a:cs typeface="Times New Roman" panose="02020603050405020304" pitchFamily="18" charset="0"/>
              </a:rPr>
              <a:t>nd</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F</a:t>
            </a:r>
            <a:r>
              <a:rPr lang="en-IN" sz="4000" strike="noStrike" spc="-1" dirty="0">
                <a:solidFill>
                  <a:srgbClr val="002060"/>
                </a:solidFill>
                <a:effectLst/>
                <a:latin typeface="Times New Roman" panose="02020603050405020304" pitchFamily="18" charset="0"/>
                <a:cs typeface="Times New Roman" panose="02020603050405020304" pitchFamily="18" charset="0"/>
              </a:rPr>
              <a:t>ake</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U</a:t>
            </a:r>
            <a:r>
              <a:rPr lang="en-IN" sz="4000" strike="noStrike" spc="-1" dirty="0">
                <a:solidFill>
                  <a:srgbClr val="002060"/>
                </a:solidFill>
                <a:effectLst/>
                <a:latin typeface="Times New Roman" panose="02020603050405020304" pitchFamily="18" charset="0"/>
                <a:cs typeface="Times New Roman" panose="02020603050405020304" pitchFamily="18" charset="0"/>
              </a:rPr>
              <a:t>ser</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I</a:t>
            </a:r>
            <a:r>
              <a:rPr lang="en-IN" sz="4000" strike="noStrike" spc="-1" dirty="0">
                <a:solidFill>
                  <a:srgbClr val="002060"/>
                </a:solidFill>
                <a:effectLst/>
                <a:latin typeface="Times New Roman" panose="02020603050405020304" pitchFamily="18" charset="0"/>
                <a:cs typeface="Times New Roman" panose="02020603050405020304" pitchFamily="18" charset="0"/>
              </a:rPr>
              <a:t>dentification</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O</a:t>
            </a:r>
            <a:r>
              <a:rPr lang="en-IN" sz="4000" strike="noStrike" spc="-1" dirty="0">
                <a:solidFill>
                  <a:srgbClr val="002060"/>
                </a:solidFill>
                <a:effectLst/>
                <a:latin typeface="Times New Roman" panose="02020603050405020304" pitchFamily="18" charset="0"/>
                <a:cs typeface="Times New Roman" panose="02020603050405020304" pitchFamily="18" charset="0"/>
              </a:rPr>
              <a:t>n</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S</a:t>
            </a:r>
            <a:r>
              <a:rPr lang="en-IN" sz="4000" strike="noStrike" spc="-1" dirty="0">
                <a:solidFill>
                  <a:srgbClr val="002060"/>
                </a:solidFill>
                <a:effectLst/>
                <a:latin typeface="Times New Roman" panose="02020603050405020304" pitchFamily="18" charset="0"/>
                <a:cs typeface="Times New Roman" panose="02020603050405020304" pitchFamily="18" charset="0"/>
              </a:rPr>
              <a:t>ocial</a:t>
            </a:r>
            <a:r>
              <a:rPr lang="en-IN" sz="4000" strike="noStrike" spc="-1" dirty="0">
                <a:solidFill>
                  <a:srgbClr val="002060"/>
                </a:solidFill>
                <a:latin typeface="Times New Roman" panose="02020603050405020304" pitchFamily="18" charset="0"/>
                <a:cs typeface="Times New Roman" panose="02020603050405020304" pitchFamily="18" charset="0"/>
              </a:rPr>
              <a:t> </a:t>
            </a:r>
            <a:r>
              <a:rPr lang="en-IN" sz="4000" spc="-1" dirty="0">
                <a:solidFill>
                  <a:srgbClr val="002060"/>
                </a:solidFill>
                <a:effectLst/>
                <a:latin typeface="Times New Roman" panose="02020603050405020304" pitchFamily="18" charset="0"/>
                <a:cs typeface="Times New Roman" panose="02020603050405020304" pitchFamily="18" charset="0"/>
              </a:rPr>
              <a:t>N</a:t>
            </a:r>
            <a:r>
              <a:rPr lang="en-IN" sz="4000" strike="noStrike" spc="-1" dirty="0">
                <a:solidFill>
                  <a:srgbClr val="002060"/>
                </a:solidFill>
                <a:effectLst/>
                <a:latin typeface="Times New Roman" panose="02020603050405020304" pitchFamily="18" charset="0"/>
                <a:cs typeface="Times New Roman" panose="02020603050405020304" pitchFamily="18" charset="0"/>
              </a:rPr>
              <a:t>etworks</a:t>
            </a:r>
            <a:br>
              <a:rPr lang="en-IN" sz="1800" b="0" strike="noStrike" spc="-1" dirty="0">
                <a:solidFill>
                  <a:schemeClr val="tx2">
                    <a:lumMod val="50000"/>
                  </a:schemeClr>
                </a:solidFill>
                <a:latin typeface="Arial"/>
              </a:rPr>
            </a:br>
            <a:endParaRPr lang="en-IN" dirty="0"/>
          </a:p>
        </p:txBody>
      </p:sp>
      <p:sp>
        <p:nvSpPr>
          <p:cNvPr id="6" name="Text Placeholder 5">
            <a:extLst>
              <a:ext uri="{FF2B5EF4-FFF2-40B4-BE49-F238E27FC236}">
                <a16:creationId xmlns:a16="http://schemas.microsoft.com/office/drawing/2014/main" id="{6E7E4E4B-FF2C-FCCF-3645-2331DB91F049}"/>
              </a:ext>
            </a:extLst>
          </p:cNvPr>
          <p:cNvSpPr>
            <a:spLocks noGrp="1"/>
          </p:cNvSpPr>
          <p:nvPr>
            <p:ph type="body"/>
          </p:nvPr>
        </p:nvSpPr>
        <p:spPr>
          <a:xfrm>
            <a:off x="5268912" y="2530474"/>
            <a:ext cx="4310688" cy="2084725"/>
          </a:xfrm>
        </p:spPr>
        <p:txBody>
          <a:bodyPr/>
          <a:lstStyle/>
          <a:p>
            <a:pPr marL="1701264" lvl="8" indent="0" algn="just">
              <a:buNone/>
            </a:pPr>
            <a:r>
              <a:rPr lang="en-IN" sz="1800" b="1" i="1" strike="noStrike" spc="-1" dirty="0">
                <a:solidFill>
                  <a:schemeClr val="tx1"/>
                </a:solidFill>
                <a:latin typeface="Times New Roman" panose="02020603050405020304" pitchFamily="18" charset="0"/>
                <a:cs typeface="Times New Roman" panose="02020603050405020304" pitchFamily="18" charset="0"/>
              </a:rPr>
              <a:t>Under the guidance of</a:t>
            </a:r>
          </a:p>
          <a:p>
            <a:pPr marL="1701264" lvl="8" indent="0" algn="just">
              <a:buNone/>
            </a:pPr>
            <a:endParaRPr lang="en-IN" sz="1800" b="1" i="1" strike="noStrike" spc="-1" dirty="0">
              <a:solidFill>
                <a:schemeClr val="tx1"/>
              </a:solidFill>
              <a:latin typeface="Times New Roman" panose="02020603050405020304" pitchFamily="18" charset="0"/>
              <a:cs typeface="Times New Roman" panose="02020603050405020304" pitchFamily="18" charset="0"/>
            </a:endParaRPr>
          </a:p>
          <a:p>
            <a:pPr marL="1701264" lvl="8" indent="0" algn="just">
              <a:buNone/>
            </a:pPr>
            <a:r>
              <a:rPr lang="en-IN" spc="-1" dirty="0">
                <a:solidFill>
                  <a:schemeClr val="tx1"/>
                </a:solidFill>
                <a:latin typeface="Times New Roman" panose="02020603050405020304" pitchFamily="18" charset="0"/>
                <a:cs typeface="Times New Roman" panose="02020603050405020304" pitchFamily="18" charset="0"/>
              </a:rPr>
              <a:t> </a:t>
            </a:r>
            <a:r>
              <a:rPr lang="en-IN" sz="1500" spc="-1" dirty="0">
                <a:solidFill>
                  <a:schemeClr val="tx1"/>
                </a:solidFill>
                <a:latin typeface="Times New Roman" panose="02020603050405020304" pitchFamily="18" charset="0"/>
                <a:cs typeface="Times New Roman" panose="02020603050405020304" pitchFamily="18" charset="0"/>
              </a:rPr>
              <a:t>V. NAVEEN KUMAR </a:t>
            </a:r>
          </a:p>
          <a:p>
            <a:pPr marL="1701264" lvl="8" indent="0" algn="just">
              <a:buNone/>
            </a:pPr>
            <a:r>
              <a:rPr lang="en-IN" sz="1800" spc="-1" dirty="0">
                <a:solidFill>
                  <a:schemeClr val="tx1"/>
                </a:solidFill>
                <a:latin typeface="Times New Roman" panose="02020603050405020304" pitchFamily="18" charset="0"/>
                <a:cs typeface="Times New Roman" panose="02020603050405020304" pitchFamily="18" charset="0"/>
              </a:rPr>
              <a:t> </a:t>
            </a:r>
            <a:r>
              <a:rPr lang="en-IN" sz="1400" spc="-1" dirty="0">
                <a:solidFill>
                  <a:schemeClr val="tx1"/>
                </a:solidFill>
                <a:latin typeface="Times New Roman" panose="02020603050405020304" pitchFamily="18" charset="0"/>
                <a:cs typeface="Times New Roman" panose="02020603050405020304" pitchFamily="18" charset="0"/>
              </a:rPr>
              <a:t>Asst.Professor</a:t>
            </a:r>
          </a:p>
          <a:p>
            <a:endParaRPr lang="en-IN" dirty="0"/>
          </a:p>
        </p:txBody>
      </p:sp>
    </p:spTree>
    <p:extLst>
      <p:ext uri="{BB962C8B-B14F-4D97-AF65-F5344CB8AC3E}">
        <p14:creationId xmlns:p14="http://schemas.microsoft.com/office/powerpoint/2010/main" val="268741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DACD0B-2467-40FB-205D-1F65B40560D3}"/>
              </a:ext>
            </a:extLst>
          </p:cNvPr>
          <p:cNvSpPr>
            <a:spLocks noGrp="1"/>
          </p:cNvSpPr>
          <p:nvPr>
            <p:ph idx="1"/>
          </p:nvPr>
        </p:nvSpPr>
        <p:spPr/>
        <p:txBody>
          <a:bodyPr>
            <a:normAutofit/>
          </a:bodyPr>
          <a:lstStyle/>
          <a:p>
            <a:pPr>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NumPy</a:t>
            </a:r>
          </a:p>
          <a:p>
            <a:pPr>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Tkinter</a:t>
            </a:r>
          </a:p>
          <a:p>
            <a:pPr>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Pandas</a:t>
            </a:r>
          </a:p>
          <a:p>
            <a:pPr>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Scikit–Learn (Also Known as sklearn)</a:t>
            </a:r>
          </a:p>
          <a:p>
            <a:pPr>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Matplotlib</a:t>
            </a:r>
          </a:p>
        </p:txBody>
      </p:sp>
      <p:sp>
        <p:nvSpPr>
          <p:cNvPr id="2" name="Title 1">
            <a:extLst>
              <a:ext uri="{FF2B5EF4-FFF2-40B4-BE49-F238E27FC236}">
                <a16:creationId xmlns:a16="http://schemas.microsoft.com/office/drawing/2014/main" id="{7C50367E-EF90-C56A-2A0A-F83C9294AB5E}"/>
              </a:ext>
            </a:extLst>
          </p:cNvPr>
          <p:cNvSpPr>
            <a:spLocks noGrp="1"/>
          </p:cNvSpPr>
          <p:nvPr>
            <p:ph type="title"/>
          </p:nvPr>
        </p:nvSpPr>
        <p:spPr/>
        <p:txBody>
          <a:bodyPr/>
          <a:lstStyle/>
          <a:p>
            <a:r>
              <a:rPr lang="en-IN" sz="2200" dirty="0">
                <a:solidFill>
                  <a:srgbClr val="002060"/>
                </a:solidFill>
                <a:effectLst/>
                <a:latin typeface="Times New Roman" panose="02020603050405020304" pitchFamily="18" charset="0"/>
                <a:cs typeface="Times New Roman" panose="02020603050405020304" pitchFamily="18" charset="0"/>
              </a:rPr>
              <a:t>Libraries</a:t>
            </a:r>
          </a:p>
        </p:txBody>
      </p:sp>
    </p:spTree>
    <p:extLst>
      <p:ext uri="{BB962C8B-B14F-4D97-AF65-F5344CB8AC3E}">
        <p14:creationId xmlns:p14="http://schemas.microsoft.com/office/powerpoint/2010/main" val="192045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655789-929A-954C-D103-24F42F98201A}"/>
              </a:ext>
            </a:extLst>
          </p:cNvPr>
          <p:cNvPicPr>
            <a:picLocks noGrp="1" noChangeAspect="1"/>
          </p:cNvPicPr>
          <p:nvPr>
            <p:ph idx="1"/>
          </p:nvPr>
        </p:nvPicPr>
        <p:blipFill rotWithShape="1">
          <a:blip r:embed="rId2"/>
          <a:srcRect l="2118" t="4280" r="-2118" b="25215"/>
          <a:stretch/>
        </p:blipFill>
        <p:spPr>
          <a:xfrm>
            <a:off x="620712" y="1006475"/>
            <a:ext cx="3597498" cy="3810000"/>
          </a:xfrm>
        </p:spPr>
      </p:pic>
      <p:sp>
        <p:nvSpPr>
          <p:cNvPr id="3" name="Title 2">
            <a:extLst>
              <a:ext uri="{FF2B5EF4-FFF2-40B4-BE49-F238E27FC236}">
                <a16:creationId xmlns:a16="http://schemas.microsoft.com/office/drawing/2014/main" id="{F3B096C8-7AD5-E8E4-E1AF-777B0923105E}"/>
              </a:ext>
            </a:extLst>
          </p:cNvPr>
          <p:cNvSpPr>
            <a:spLocks noGrp="1"/>
          </p:cNvSpPr>
          <p:nvPr>
            <p:ph type="title"/>
          </p:nvPr>
        </p:nvSpPr>
        <p:spPr/>
        <p:txBody>
          <a:bodyPr>
            <a:normAutofit/>
          </a:bodyPr>
          <a:lstStyle/>
          <a:p>
            <a:r>
              <a:rPr lang="en-IN" sz="2800" dirty="0">
                <a:solidFill>
                  <a:srgbClr val="002060"/>
                </a:solidFill>
                <a:effectLst/>
                <a:latin typeface="Times New Roman" panose="02020603050405020304" pitchFamily="18" charset="0"/>
                <a:cs typeface="Times New Roman" panose="02020603050405020304" pitchFamily="18" charset="0"/>
              </a:rPr>
              <a:t>Dataset</a:t>
            </a:r>
            <a:endParaRPr lang="en-IN" sz="2800" dirty="0"/>
          </a:p>
        </p:txBody>
      </p:sp>
      <p:pic>
        <p:nvPicPr>
          <p:cNvPr id="9" name="Picture 8">
            <a:extLst>
              <a:ext uri="{FF2B5EF4-FFF2-40B4-BE49-F238E27FC236}">
                <a16:creationId xmlns:a16="http://schemas.microsoft.com/office/drawing/2014/main" id="{E4B2BEA2-13A3-36F6-E213-94E29B6EC4F1}"/>
              </a:ext>
            </a:extLst>
          </p:cNvPr>
          <p:cNvPicPr>
            <a:picLocks noChangeAspect="1"/>
          </p:cNvPicPr>
          <p:nvPr/>
        </p:nvPicPr>
        <p:blipFill>
          <a:blip r:embed="rId3"/>
          <a:stretch>
            <a:fillRect/>
          </a:stretch>
        </p:blipFill>
        <p:spPr>
          <a:xfrm>
            <a:off x="4583112" y="1049311"/>
            <a:ext cx="4522703" cy="3962400"/>
          </a:xfrm>
          <a:prstGeom prst="rect">
            <a:avLst/>
          </a:prstGeom>
        </p:spPr>
      </p:pic>
    </p:spTree>
    <p:extLst>
      <p:ext uri="{BB962C8B-B14F-4D97-AF65-F5344CB8AC3E}">
        <p14:creationId xmlns:p14="http://schemas.microsoft.com/office/powerpoint/2010/main" val="240977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D4D6EF-E2E2-D12D-9792-0862883B2ECB}"/>
              </a:ext>
            </a:extLst>
          </p:cNvPr>
          <p:cNvSpPr>
            <a:spLocks noGrp="1"/>
          </p:cNvSpPr>
          <p:nvPr>
            <p:ph type="subTitle"/>
          </p:nvPr>
        </p:nvSpPr>
        <p:spPr/>
        <p:txBody>
          <a:bodyPr>
            <a:normAutofit/>
          </a:bodyPr>
          <a:lstStyle/>
          <a:p>
            <a:r>
              <a:rPr lang="en-IN" sz="2000" b="1" dirty="0">
                <a:latin typeface="Times New Roman" panose="02020603050405020304" pitchFamily="18" charset="0"/>
                <a:cs typeface="Times New Roman" panose="02020603050405020304" pitchFamily="18" charset="0"/>
              </a:rPr>
              <a:t>Input: </a:t>
            </a:r>
          </a:p>
          <a:p>
            <a:pPr marL="90734" indent="0">
              <a:buNone/>
            </a:pPr>
            <a:endParaRPr lang="en-IN" sz="2000" b="1" dirty="0">
              <a:latin typeface="Times New Roman" panose="02020603050405020304" pitchFamily="18" charset="0"/>
              <a:cs typeface="Times New Roman" panose="02020603050405020304" pitchFamily="18" charset="0"/>
            </a:endParaRPr>
          </a:p>
          <a:p>
            <a:pPr marL="90734" indent="0">
              <a:buNone/>
            </a:pPr>
            <a:r>
              <a:rPr lang="en-US" sz="1800" dirty="0">
                <a:latin typeface="Times New Roman" panose="02020603050405020304" pitchFamily="18" charset="0"/>
                <a:cs typeface="Times New Roman" panose="02020603050405020304" pitchFamily="18" charset="0"/>
              </a:rPr>
              <a:t>	We extracted the data from dataset by using this upload function and we are showing the 	dataset as filename loaded.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90734"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output:</a:t>
            </a:r>
          </a:p>
          <a:p>
            <a:pPr marL="90734" indent="0">
              <a:buNone/>
            </a:pPr>
            <a:r>
              <a:rPr lang="en-US" sz="1800" dirty="0">
                <a:latin typeface="Times New Roman" panose="02020603050405020304" pitchFamily="18" charset="0"/>
                <a:cs typeface="Times New Roman" panose="02020603050405020304" pitchFamily="18" charset="0"/>
              </a:rPr>
              <a:t>	Here we are uploading the tweets dataset. So, it is showing that tweets loaded</a:t>
            </a:r>
          </a:p>
          <a:p>
            <a:pPr marL="90734" indent="0">
              <a:buNone/>
            </a:pPr>
            <a:endParaRPr lang="en-US" sz="1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A47DD7B3-F8BA-3C0C-C94F-33E37C011BAA}"/>
              </a:ext>
            </a:extLst>
          </p:cNvPr>
          <p:cNvPicPr>
            <a:picLocks noChangeAspect="1"/>
          </p:cNvPicPr>
          <p:nvPr/>
        </p:nvPicPr>
        <p:blipFill>
          <a:blip r:embed="rId2"/>
          <a:stretch>
            <a:fillRect/>
          </a:stretch>
        </p:blipFill>
        <p:spPr>
          <a:xfrm>
            <a:off x="2144712" y="1694443"/>
            <a:ext cx="4244708" cy="1341236"/>
          </a:xfrm>
          <a:prstGeom prst="rect">
            <a:avLst/>
          </a:prstGeom>
        </p:spPr>
      </p:pic>
      <p:pic>
        <p:nvPicPr>
          <p:cNvPr id="10" name="Picture 9">
            <a:extLst>
              <a:ext uri="{FF2B5EF4-FFF2-40B4-BE49-F238E27FC236}">
                <a16:creationId xmlns:a16="http://schemas.microsoft.com/office/drawing/2014/main" id="{1846DF45-5E98-B953-A9BB-5610F12DCB09}"/>
              </a:ext>
            </a:extLst>
          </p:cNvPr>
          <p:cNvPicPr>
            <a:picLocks noChangeAspect="1"/>
          </p:cNvPicPr>
          <p:nvPr/>
        </p:nvPicPr>
        <p:blipFill rotWithShape="1">
          <a:blip r:embed="rId3"/>
          <a:srcRect l="27129"/>
          <a:stretch/>
        </p:blipFill>
        <p:spPr>
          <a:xfrm>
            <a:off x="2297112" y="4294412"/>
            <a:ext cx="5730915" cy="320068"/>
          </a:xfrm>
          <a:prstGeom prst="rect">
            <a:avLst/>
          </a:prstGeom>
        </p:spPr>
      </p:pic>
    </p:spTree>
    <p:extLst>
      <p:ext uri="{BB962C8B-B14F-4D97-AF65-F5344CB8AC3E}">
        <p14:creationId xmlns:p14="http://schemas.microsoft.com/office/powerpoint/2010/main" val="13014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78EE330C-CD5F-AC57-85DD-F63B5BFD4196}"/>
              </a:ext>
            </a:extLst>
          </p:cNvPr>
          <p:cNvSpPr>
            <a:spLocks noGrp="1"/>
          </p:cNvSpPr>
          <p:nvPr>
            <p:ph type="subTitle"/>
          </p:nvPr>
        </p:nvSpPr>
        <p:spPr/>
        <p:txBody>
          <a:bodyPr/>
          <a:lstStyle/>
          <a:p>
            <a:r>
              <a:rPr lang="en-IN" sz="2000" dirty="0">
                <a:latin typeface="Times New Roman" panose="02020603050405020304" pitchFamily="18" charset="0"/>
                <a:cs typeface="Times New Roman" panose="02020603050405020304" pitchFamily="18" charset="0"/>
              </a:rPr>
              <a:t>Input:</a:t>
            </a:r>
            <a:endParaRPr lang="en-IN" sz="1800" dirty="0">
              <a:latin typeface="Times New Roman" panose="02020603050405020304" pitchFamily="18" charset="0"/>
              <a:cs typeface="Times New Roman" panose="02020603050405020304" pitchFamily="18" charset="0"/>
            </a:endParaRPr>
          </a:p>
          <a:p>
            <a:pPr marL="325131" lvl="1" indent="0">
              <a:buNone/>
            </a:pPr>
            <a:r>
              <a:rPr lang="en-IN" sz="1669" dirty="0">
                <a:latin typeface="Times New Roman" panose="02020603050405020304" pitchFamily="18" charset="0"/>
                <a:cs typeface="Times New Roman" panose="02020603050405020304" pitchFamily="18" charset="0"/>
              </a:rPr>
              <a:t>	It takes the followers and following from the tweets dataset, by using that it shows weather the 	account is fake or genuine.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90734" indent="0">
              <a:buNone/>
            </a:pPr>
            <a:endParaRPr lang="en-IN" sz="1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9EC0597A-FE9A-EBE5-F73A-A48E7A6C76F7}"/>
              </a:ext>
            </a:extLst>
          </p:cNvPr>
          <p:cNvPicPr>
            <a:picLocks noGrp="1" noChangeAspect="1"/>
          </p:cNvPicPr>
          <p:nvPr>
            <p:ph idx="4294967295"/>
          </p:nvPr>
        </p:nvPicPr>
        <p:blipFill>
          <a:blip r:embed="rId2"/>
          <a:stretch>
            <a:fillRect/>
          </a:stretch>
        </p:blipFill>
        <p:spPr>
          <a:xfrm>
            <a:off x="1154112" y="1692275"/>
            <a:ext cx="8077200" cy="2057400"/>
          </a:xfrm>
        </p:spPr>
      </p:pic>
      <p:pic>
        <p:nvPicPr>
          <p:cNvPr id="8" name="Picture 7">
            <a:extLst>
              <a:ext uri="{FF2B5EF4-FFF2-40B4-BE49-F238E27FC236}">
                <a16:creationId xmlns:a16="http://schemas.microsoft.com/office/drawing/2014/main" id="{21149FA3-E656-A460-A394-11CA12ABC7B2}"/>
              </a:ext>
            </a:extLst>
          </p:cNvPr>
          <p:cNvPicPr>
            <a:picLocks noChangeAspect="1"/>
          </p:cNvPicPr>
          <p:nvPr/>
        </p:nvPicPr>
        <p:blipFill rotWithShape="1">
          <a:blip r:embed="rId3"/>
          <a:srcRect t="23888" b="5942"/>
          <a:stretch/>
        </p:blipFill>
        <p:spPr>
          <a:xfrm>
            <a:off x="2906712" y="3996669"/>
            <a:ext cx="5334000" cy="1277005"/>
          </a:xfrm>
          <a:prstGeom prst="rect">
            <a:avLst/>
          </a:prstGeom>
        </p:spPr>
      </p:pic>
    </p:spTree>
    <p:extLst>
      <p:ext uri="{BB962C8B-B14F-4D97-AF65-F5344CB8AC3E}">
        <p14:creationId xmlns:p14="http://schemas.microsoft.com/office/powerpoint/2010/main" val="323057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3A2FDE4-2E2C-7ED9-0BEF-7C5C9B3E1C8A}"/>
              </a:ext>
            </a:extLst>
          </p:cNvPr>
          <p:cNvSpPr>
            <a:spLocks noGrp="1"/>
          </p:cNvSpPr>
          <p:nvPr>
            <p:ph type="subTitle"/>
          </p:nvPr>
        </p:nvSpPr>
        <p:spPr>
          <a:xfrm>
            <a:off x="504000" y="226080"/>
            <a:ext cx="9072000" cy="4285595"/>
          </a:xfrm>
        </p:spPr>
        <p:txBody>
          <a:bodyPr/>
          <a:lstStyle/>
          <a:p>
            <a:r>
              <a:rPr lang="en-IN" sz="2400" dirty="0">
                <a:latin typeface="Times New Roman" panose="02020603050405020304" pitchFamily="18" charset="0"/>
                <a:cs typeface="Times New Roman" panose="02020603050405020304" pitchFamily="18" charset="0"/>
              </a:rPr>
              <a:t>Input:</a:t>
            </a:r>
          </a:p>
          <a:p>
            <a:pPr marL="302447" lvl="1" indent="0">
              <a:buNone/>
            </a:pPr>
            <a:r>
              <a:rPr lang="en-IN" sz="1800" dirty="0">
                <a:latin typeface="Times New Roman" panose="02020603050405020304" pitchFamily="18" charset="0"/>
                <a:cs typeface="Times New Roman" panose="02020603050405020304" pitchFamily="18" charset="0"/>
              </a:rPr>
              <a:t>	The training and testing of data is done using the following code , By using the predicted 	data we are calculating the Accuracy.</a:t>
            </a:r>
          </a:p>
          <a:p>
            <a:pPr marL="90734" indent="0">
              <a:buNone/>
            </a:pPr>
            <a:endParaRPr lang="en-IN" sz="2400" dirty="0">
              <a:latin typeface="Times New Roman" panose="02020603050405020304" pitchFamily="18" charset="0"/>
              <a:cs typeface="Times New Roman" panose="02020603050405020304" pitchFamily="18" charset="0"/>
            </a:endParaRPr>
          </a:p>
          <a:p>
            <a:pPr marL="90734" indent="0">
              <a:buNone/>
            </a:pPr>
            <a:endParaRPr lang="en-IN" sz="2400" dirty="0">
              <a:latin typeface="Times New Roman" panose="02020603050405020304" pitchFamily="18" charset="0"/>
              <a:cs typeface="Times New Roman" panose="02020603050405020304" pitchFamily="18" charset="0"/>
            </a:endParaRPr>
          </a:p>
          <a:p>
            <a:pPr marL="90734" indent="0">
              <a:buNone/>
            </a:pPr>
            <a:endParaRPr lang="en-IN" sz="2400" dirty="0">
              <a:latin typeface="Times New Roman" panose="02020603050405020304" pitchFamily="18" charset="0"/>
              <a:cs typeface="Times New Roman" panose="02020603050405020304" pitchFamily="18" charset="0"/>
            </a:endParaRPr>
          </a:p>
          <a:p>
            <a:pPr marL="90734" indent="0">
              <a:buNone/>
            </a:pPr>
            <a:endParaRPr lang="en-IN" sz="2400" dirty="0">
              <a:latin typeface="Times New Roman" panose="02020603050405020304" pitchFamily="18" charset="0"/>
              <a:cs typeface="Times New Roman" panose="02020603050405020304" pitchFamily="18" charset="0"/>
            </a:endParaRPr>
          </a:p>
          <a:p>
            <a:pPr marL="90734" indent="0">
              <a:buNone/>
            </a:pPr>
            <a:endParaRPr lang="en-IN" sz="2400" dirty="0">
              <a:latin typeface="Times New Roman" panose="02020603050405020304" pitchFamily="18" charset="0"/>
              <a:cs typeface="Times New Roman" panose="02020603050405020304" pitchFamily="18" charset="0"/>
            </a:endParaRPr>
          </a:p>
          <a:p>
            <a:pPr marL="90734"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Output:</a:t>
            </a:r>
          </a:p>
          <a:p>
            <a:pPr marL="90734" indent="0">
              <a:buNone/>
            </a:pPr>
            <a:r>
              <a:rPr lang="en-IN" sz="1800" dirty="0">
                <a:latin typeface="Times New Roman" panose="02020603050405020304" pitchFamily="18" charset="0"/>
                <a:cs typeface="Times New Roman" panose="02020603050405020304" pitchFamily="18" charset="0"/>
              </a:rPr>
              <a:t>	The predicted accuracy is shown below</a:t>
            </a:r>
          </a:p>
        </p:txBody>
      </p:sp>
      <p:pic>
        <p:nvPicPr>
          <p:cNvPr id="5" name="Content Placeholder 4">
            <a:extLst>
              <a:ext uri="{FF2B5EF4-FFF2-40B4-BE49-F238E27FC236}">
                <a16:creationId xmlns:a16="http://schemas.microsoft.com/office/drawing/2014/main" id="{2BCA2179-03B6-E484-0756-9EBB9E8A3453}"/>
              </a:ext>
            </a:extLst>
          </p:cNvPr>
          <p:cNvPicPr>
            <a:picLocks noGrp="1" noChangeAspect="1"/>
          </p:cNvPicPr>
          <p:nvPr>
            <p:ph idx="4294967295"/>
          </p:nvPr>
        </p:nvPicPr>
        <p:blipFill>
          <a:blip r:embed="rId2"/>
          <a:stretch>
            <a:fillRect/>
          </a:stretch>
        </p:blipFill>
        <p:spPr>
          <a:xfrm>
            <a:off x="2560550" y="1518710"/>
            <a:ext cx="4579938" cy="1041598"/>
          </a:xfrm>
        </p:spPr>
      </p:pic>
      <p:pic>
        <p:nvPicPr>
          <p:cNvPr id="6" name="Picture 5">
            <a:extLst>
              <a:ext uri="{FF2B5EF4-FFF2-40B4-BE49-F238E27FC236}">
                <a16:creationId xmlns:a16="http://schemas.microsoft.com/office/drawing/2014/main" id="{BD9B94FD-CCD7-EAB7-C8B6-23BD1A78569E}"/>
              </a:ext>
            </a:extLst>
          </p:cNvPr>
          <p:cNvPicPr>
            <a:picLocks noChangeAspect="1"/>
          </p:cNvPicPr>
          <p:nvPr/>
        </p:nvPicPr>
        <p:blipFill>
          <a:blip r:embed="rId3"/>
          <a:stretch>
            <a:fillRect/>
          </a:stretch>
        </p:blipFill>
        <p:spPr>
          <a:xfrm>
            <a:off x="2560550" y="2518190"/>
            <a:ext cx="4580016" cy="1320602"/>
          </a:xfrm>
          <a:prstGeom prst="rect">
            <a:avLst/>
          </a:prstGeom>
        </p:spPr>
      </p:pic>
      <p:pic>
        <p:nvPicPr>
          <p:cNvPr id="7" name="Picture 6">
            <a:extLst>
              <a:ext uri="{FF2B5EF4-FFF2-40B4-BE49-F238E27FC236}">
                <a16:creationId xmlns:a16="http://schemas.microsoft.com/office/drawing/2014/main" id="{F02999D8-7008-CAC7-CFBE-8128D77A5637}"/>
              </a:ext>
            </a:extLst>
          </p:cNvPr>
          <p:cNvPicPr>
            <a:picLocks noChangeAspect="1"/>
          </p:cNvPicPr>
          <p:nvPr/>
        </p:nvPicPr>
        <p:blipFill>
          <a:blip r:embed="rId4"/>
          <a:stretch>
            <a:fillRect/>
          </a:stretch>
        </p:blipFill>
        <p:spPr>
          <a:xfrm>
            <a:off x="3358614" y="4525699"/>
            <a:ext cx="3779848" cy="847417"/>
          </a:xfrm>
          <a:prstGeom prst="rect">
            <a:avLst/>
          </a:prstGeom>
        </p:spPr>
      </p:pic>
    </p:spTree>
    <p:extLst>
      <p:ext uri="{BB962C8B-B14F-4D97-AF65-F5344CB8AC3E}">
        <p14:creationId xmlns:p14="http://schemas.microsoft.com/office/powerpoint/2010/main" val="205471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4F444D-115D-4FC6-E346-3D5B15409071}"/>
              </a:ext>
            </a:extLst>
          </p:cNvPr>
          <p:cNvSpPr>
            <a:spLocks noGrp="1"/>
          </p:cNvSpPr>
          <p:nvPr>
            <p:ph idx="1"/>
          </p:nvPr>
        </p:nvSpPr>
        <p:spPr>
          <a:xfrm>
            <a:off x="504031" y="942247"/>
            <a:ext cx="9072563" cy="4331428"/>
          </a:xfrm>
        </p:spPr>
        <p:txBody>
          <a:bodyPr>
            <a:normAutofit/>
          </a:bodyPr>
          <a:lstStyle/>
          <a:p>
            <a:pPr marL="90734"/>
            <a:r>
              <a:rPr lang="en-IN" sz="1400" b="1" dirty="0">
                <a:effectLst/>
                <a:latin typeface="Times New Roman" panose="02020603050405020304" pitchFamily="18" charset="0"/>
                <a:cs typeface="Times New Roman" panose="02020603050405020304" pitchFamily="18" charset="0"/>
              </a:rPr>
              <a:t>Naïve Bayes algorithm</a:t>
            </a:r>
          </a:p>
          <a:p>
            <a:pPr marL="0" indent="0">
              <a:buNone/>
            </a:pPr>
            <a:endParaRPr lang="en-IN" sz="1400" b="1" dirty="0">
              <a:effectLst/>
              <a:latin typeface="Times New Roman" panose="02020603050405020304" pitchFamily="18" charset="0"/>
              <a:cs typeface="Times New Roman" panose="02020603050405020304" pitchFamily="18" charset="0"/>
            </a:endParaRPr>
          </a:p>
          <a:p>
            <a:pPr marL="0" indent="0">
              <a:buNone/>
            </a:pPr>
            <a:r>
              <a:rPr lang="en-US" sz="1400" b="0" dirty="0">
                <a:solidFill>
                  <a:schemeClr val="tx1"/>
                </a:solidFill>
                <a:effectLst/>
                <a:latin typeface="Times New Roman" panose="02020603050405020304" pitchFamily="18" charset="0"/>
                <a:cs typeface="Times New Roman" panose="02020603050405020304" pitchFamily="18" charset="0"/>
              </a:rPr>
              <a:t>	Naïve Bayes is better for classifying the user tweets with stemming techniques and stop words. And collect 	dataset from tweeter and it is used for classifying the user tweets into spammer or non-spammer.</a:t>
            </a:r>
            <a:endParaRPr lang="en-IN" sz="1400" b="1" dirty="0">
              <a:effectLst/>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90734"/>
            <a:endParaRPr lang="en-IN" sz="1400" b="1"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90734"/>
            <a:r>
              <a:rPr lang="en-IN" sz="1400" b="1" dirty="0">
                <a:latin typeface="Times New Roman" panose="02020603050405020304" pitchFamily="18" charset="0"/>
                <a:cs typeface="Times New Roman" panose="02020603050405020304" pitchFamily="18" charset="0"/>
              </a:rPr>
              <a:t>Output:</a:t>
            </a:r>
          </a:p>
          <a:p>
            <a:pPr marL="0" indent="0">
              <a:buNone/>
            </a:pPr>
            <a:r>
              <a:rPr lang="en-IN" sz="1400" dirty="0">
                <a:latin typeface="Times New Roman" panose="02020603050405020304" pitchFamily="18" charset="0"/>
                <a:cs typeface="Times New Roman" panose="02020603050405020304" pitchFamily="18" charset="0"/>
              </a:rPr>
              <a:t>	It loads the algorithm and shows that the naïve bayes  classifier is loaded</a:t>
            </a:r>
          </a:p>
          <a:p>
            <a:pPr marL="90734" indent="0">
              <a:buNone/>
            </a:pPr>
            <a:endParaRPr lang="en-IN" sz="14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827FB1-8F2D-3FA7-CD9F-EC8410E3A3EF}"/>
              </a:ext>
            </a:extLst>
          </p:cNvPr>
          <p:cNvSpPr>
            <a:spLocks noGrp="1"/>
          </p:cNvSpPr>
          <p:nvPr>
            <p:ph type="title"/>
          </p:nvPr>
        </p:nvSpPr>
        <p:spPr>
          <a:xfrm>
            <a:off x="504031" y="227085"/>
            <a:ext cx="9072563" cy="715161"/>
          </a:xfrm>
        </p:spPr>
        <p:txBody>
          <a:bodyPr/>
          <a:lstStyle/>
          <a:p>
            <a:pPr marL="90734"/>
            <a:r>
              <a:rPr lang="en-IN" sz="2400" b="1" dirty="0">
                <a:effectLst/>
                <a:latin typeface="Times New Roman" panose="02020603050405020304" pitchFamily="18" charset="0"/>
                <a:cs typeface="Times New Roman" panose="02020603050405020304" pitchFamily="18" charset="0"/>
              </a:rPr>
              <a:t>Naïve Bayes algorithm</a:t>
            </a:r>
          </a:p>
        </p:txBody>
      </p:sp>
      <p:pic>
        <p:nvPicPr>
          <p:cNvPr id="5" name="Picture 4">
            <a:extLst>
              <a:ext uri="{FF2B5EF4-FFF2-40B4-BE49-F238E27FC236}">
                <a16:creationId xmlns:a16="http://schemas.microsoft.com/office/drawing/2014/main" id="{DE45B4C5-BDE3-E056-53E4-4DF0A2177539}"/>
              </a:ext>
            </a:extLst>
          </p:cNvPr>
          <p:cNvPicPr>
            <a:picLocks noChangeAspect="1"/>
          </p:cNvPicPr>
          <p:nvPr/>
        </p:nvPicPr>
        <p:blipFill>
          <a:blip r:embed="rId3"/>
          <a:stretch>
            <a:fillRect/>
          </a:stretch>
        </p:blipFill>
        <p:spPr>
          <a:xfrm>
            <a:off x="1127446" y="2170686"/>
            <a:ext cx="8085178" cy="1959989"/>
          </a:xfrm>
          <a:prstGeom prst="rect">
            <a:avLst/>
          </a:prstGeom>
        </p:spPr>
      </p:pic>
      <p:pic>
        <p:nvPicPr>
          <p:cNvPr id="6" name="Picture 5">
            <a:extLst>
              <a:ext uri="{FF2B5EF4-FFF2-40B4-BE49-F238E27FC236}">
                <a16:creationId xmlns:a16="http://schemas.microsoft.com/office/drawing/2014/main" id="{F2DE0296-9E44-54FA-2E12-124D4C4C00ED}"/>
              </a:ext>
            </a:extLst>
          </p:cNvPr>
          <p:cNvPicPr>
            <a:picLocks noChangeAspect="1"/>
          </p:cNvPicPr>
          <p:nvPr/>
        </p:nvPicPr>
        <p:blipFill>
          <a:blip r:embed="rId4"/>
          <a:stretch>
            <a:fillRect/>
          </a:stretch>
        </p:blipFill>
        <p:spPr>
          <a:xfrm>
            <a:off x="3984850" y="4923125"/>
            <a:ext cx="2110923" cy="350550"/>
          </a:xfrm>
          <a:prstGeom prst="rect">
            <a:avLst/>
          </a:prstGeom>
        </p:spPr>
      </p:pic>
    </p:spTree>
    <p:extLst>
      <p:ext uri="{BB962C8B-B14F-4D97-AF65-F5344CB8AC3E}">
        <p14:creationId xmlns:p14="http://schemas.microsoft.com/office/powerpoint/2010/main" val="287362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9DB32-3245-BE84-D7B8-8225367B967A}"/>
              </a:ext>
            </a:extLst>
          </p:cNvPr>
          <p:cNvSpPr>
            <a:spLocks noGrp="1"/>
          </p:cNvSpPr>
          <p:nvPr>
            <p:ph idx="1"/>
          </p:nvPr>
        </p:nvSpPr>
        <p:spPr>
          <a:xfrm>
            <a:off x="504031" y="930275"/>
            <a:ext cx="9072563" cy="4036865"/>
          </a:xfrm>
        </p:spPr>
        <p:txBody>
          <a:bodyPr>
            <a:normAutofit/>
          </a:bodyPr>
          <a:lstStyle/>
          <a:p>
            <a:r>
              <a:rPr lang="en-IN" sz="1800" b="1" dirty="0">
                <a:latin typeface="Times New Roman" panose="02020603050405020304" pitchFamily="18" charset="0"/>
                <a:cs typeface="Times New Roman" panose="02020603050405020304" pitchFamily="18" charset="0"/>
              </a:rPr>
              <a:t>Input</a:t>
            </a:r>
          </a:p>
          <a:p>
            <a:pPr marL="90734" indent="0" algn="just">
              <a:buNone/>
            </a:pPr>
            <a:r>
              <a:rPr lang="en-US" sz="1800" dirty="0">
                <a:latin typeface="Times New Roman" panose="02020603050405020304" pitchFamily="18" charset="0"/>
                <a:cs typeface="Times New Roman" panose="02020603050405020304" pitchFamily="18" charset="0"/>
              </a:rPr>
              <a:t>	T</a:t>
            </a:r>
            <a:r>
              <a:rPr lang="en-US" sz="1800" b="0" dirty="0">
                <a:solidFill>
                  <a:schemeClr val="tx1"/>
                </a:solidFill>
                <a:effectLst/>
                <a:latin typeface="Times New Roman" panose="02020603050405020304" pitchFamily="18" charset="0"/>
                <a:cs typeface="Times New Roman" panose="02020603050405020304" pitchFamily="18" charset="0"/>
              </a:rPr>
              <a:t>he training data and Testing data is </a:t>
            </a:r>
            <a:r>
              <a:rPr lang="en-US" sz="1800" dirty="0">
                <a:latin typeface="Times New Roman" panose="02020603050405020304" pitchFamily="18" charset="0"/>
                <a:cs typeface="Times New Roman" panose="02020603050405020304" pitchFamily="18" charset="0"/>
              </a:rPr>
              <a:t>Gathered from the</a:t>
            </a:r>
            <a:r>
              <a:rPr lang="en-US" sz="1800" b="0" dirty="0">
                <a:solidFill>
                  <a:schemeClr val="tx1"/>
                </a:solidFill>
                <a:effectLst/>
                <a:latin typeface="Times New Roman" panose="02020603050405020304" pitchFamily="18" charset="0"/>
                <a:cs typeface="Times New Roman" panose="02020603050405020304" pitchFamily="18" charset="0"/>
              </a:rPr>
              <a:t> training dataset. In each data 	which we are gathered we have to take the particular information and we have to 	preprocess th</a:t>
            </a:r>
            <a:r>
              <a:rPr lang="en-US" sz="1800" dirty="0">
                <a:latin typeface="Times New Roman" panose="02020603050405020304" pitchFamily="18" charset="0"/>
                <a:cs typeface="Times New Roman" panose="02020603050405020304" pitchFamily="18" charset="0"/>
              </a:rPr>
              <a:t>e data</a:t>
            </a:r>
            <a:r>
              <a:rPr lang="en-US" sz="1800" b="0" dirty="0">
                <a:solidFill>
                  <a:schemeClr val="tx1"/>
                </a:solidFill>
                <a:effectLst/>
                <a:latin typeface="Times New Roman" panose="02020603050405020304" pitchFamily="18" charset="0"/>
                <a:cs typeface="Times New Roman" panose="02020603050405020304" pitchFamily="18" charset="0"/>
              </a:rPr>
              <a:t>. Finally we have to predict the data.</a:t>
            </a: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lgn="just">
              <a:buNone/>
            </a:pPr>
            <a:endParaRPr lang="en-US" sz="1800" b="0" dirty="0">
              <a:solidFill>
                <a:schemeClr val="tx1"/>
              </a:solidFill>
              <a:effectLst/>
              <a:latin typeface="Times New Roman" panose="02020603050405020304" pitchFamily="18" charset="0"/>
              <a:cs typeface="Times New Roman" panose="02020603050405020304" pitchFamily="18" charset="0"/>
            </a:endParaRP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lgn="just">
              <a:buNone/>
            </a:pPr>
            <a:endParaRPr lang="en-US" sz="1800" b="0" dirty="0">
              <a:solidFill>
                <a:schemeClr val="tx1"/>
              </a:solidFill>
              <a:effectLst/>
              <a:latin typeface="Times New Roman" panose="02020603050405020304" pitchFamily="18" charset="0"/>
              <a:cs typeface="Times New Roman" panose="02020603050405020304" pitchFamily="18" charset="0"/>
            </a:endParaRP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buNone/>
            </a:pPr>
            <a:endParaRPr lang="en-IN" sz="18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E587F9F-7548-6CA1-6A43-7F8875013826}"/>
              </a:ext>
            </a:extLst>
          </p:cNvPr>
          <p:cNvSpPr>
            <a:spLocks noGrp="1"/>
          </p:cNvSpPr>
          <p:nvPr>
            <p:ph type="title"/>
          </p:nvPr>
        </p:nvSpPr>
        <p:spPr>
          <a:xfrm>
            <a:off x="504031" y="227085"/>
            <a:ext cx="9072563" cy="550790"/>
          </a:xfrm>
        </p:spPr>
        <p:txBody>
          <a:bodyPr>
            <a:normAutofit/>
          </a:bodyPr>
          <a:lstStyle/>
          <a:p>
            <a:r>
              <a:rPr lang="en-IN" sz="2400" b="1" dirty="0">
                <a:effectLst/>
                <a:latin typeface="Times New Roman" panose="02020603050405020304" pitchFamily="18" charset="0"/>
                <a:cs typeface="Times New Roman" panose="02020603050405020304" pitchFamily="18" charset="0"/>
              </a:rPr>
              <a:t>Random Forest Algorithm</a:t>
            </a:r>
          </a:p>
        </p:txBody>
      </p:sp>
      <p:pic>
        <p:nvPicPr>
          <p:cNvPr id="4" name="Picture 3">
            <a:extLst>
              <a:ext uri="{FF2B5EF4-FFF2-40B4-BE49-F238E27FC236}">
                <a16:creationId xmlns:a16="http://schemas.microsoft.com/office/drawing/2014/main" id="{9647EE6A-97D9-4051-837E-0B16A0297B98}"/>
              </a:ext>
            </a:extLst>
          </p:cNvPr>
          <p:cNvPicPr>
            <a:picLocks noChangeAspect="1"/>
          </p:cNvPicPr>
          <p:nvPr/>
        </p:nvPicPr>
        <p:blipFill>
          <a:blip r:embed="rId2"/>
          <a:stretch>
            <a:fillRect/>
          </a:stretch>
        </p:blipFill>
        <p:spPr>
          <a:xfrm>
            <a:off x="949172" y="2204284"/>
            <a:ext cx="8358340" cy="2307391"/>
          </a:xfrm>
          <a:prstGeom prst="rect">
            <a:avLst/>
          </a:prstGeom>
        </p:spPr>
      </p:pic>
    </p:spTree>
    <p:extLst>
      <p:ext uri="{BB962C8B-B14F-4D97-AF65-F5344CB8AC3E}">
        <p14:creationId xmlns:p14="http://schemas.microsoft.com/office/powerpoint/2010/main" val="229554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B9E81BD-D0BB-FEDA-00F9-F2D3D94C9E58}"/>
              </a:ext>
            </a:extLst>
          </p:cNvPr>
          <p:cNvSpPr>
            <a:spLocks noGrp="1"/>
          </p:cNvSpPr>
          <p:nvPr>
            <p:ph type="subTitle"/>
          </p:nvPr>
        </p:nvSpPr>
        <p:spPr>
          <a:xfrm>
            <a:off x="504000" y="226079"/>
            <a:ext cx="9072000" cy="4590395"/>
          </a:xfrm>
        </p:spPr>
        <p:txBody>
          <a:bodyPr/>
          <a:lstStyle/>
          <a:p>
            <a:pPr marL="90734" indent="0" algn="just">
              <a:buNone/>
            </a:pPr>
            <a:r>
              <a:rPr lang="en-US" sz="1800" b="1" dirty="0">
                <a:solidFill>
                  <a:schemeClr val="tx1"/>
                </a:solidFill>
                <a:effectLst/>
                <a:latin typeface="Times New Roman" panose="02020603050405020304" pitchFamily="18" charset="0"/>
                <a:cs typeface="Times New Roman" panose="02020603050405020304" pitchFamily="18" charset="0"/>
              </a:rPr>
              <a:t>Output:</a:t>
            </a:r>
          </a:p>
          <a:p>
            <a:pPr marL="90734" indent="0" algn="just">
              <a:buNone/>
            </a:pPr>
            <a:r>
              <a:rPr lang="en-US" sz="1800" b="0" dirty="0">
                <a:solidFill>
                  <a:schemeClr val="tx1"/>
                </a:solidFill>
                <a:effectLst/>
                <a:latin typeface="Times New Roman" panose="02020603050405020304" pitchFamily="18" charset="0"/>
                <a:cs typeface="Times New Roman" panose="02020603050405020304" pitchFamily="18" charset="0"/>
              </a:rPr>
              <a:t>	The predicted training and testing data of the random forest algorithm is shown below</a:t>
            </a: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lgn="just">
              <a:buNone/>
            </a:pPr>
            <a:endParaRPr lang="en-US" sz="1800" b="0" dirty="0">
              <a:solidFill>
                <a:schemeClr val="tx1"/>
              </a:solidFill>
              <a:effectLst/>
              <a:latin typeface="Times New Roman" panose="02020603050405020304" pitchFamily="18" charset="0"/>
              <a:cs typeface="Times New Roman" panose="02020603050405020304" pitchFamily="18" charset="0"/>
            </a:endParaRP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lgn="just">
              <a:buNone/>
            </a:pPr>
            <a:endParaRPr lang="en-US" sz="1800" b="0" dirty="0">
              <a:solidFill>
                <a:schemeClr val="tx1"/>
              </a:solidFill>
              <a:effectLst/>
              <a:latin typeface="Times New Roman" panose="02020603050405020304" pitchFamily="18" charset="0"/>
              <a:cs typeface="Times New Roman" panose="02020603050405020304" pitchFamily="18" charset="0"/>
            </a:endParaRPr>
          </a:p>
          <a:p>
            <a:pPr marL="90734" indent="0" algn="just">
              <a:buNone/>
            </a:pPr>
            <a:endParaRPr lang="en-US" sz="1800" dirty="0">
              <a:latin typeface="Times New Roman" panose="02020603050405020304" pitchFamily="18" charset="0"/>
              <a:cs typeface="Times New Roman" panose="02020603050405020304" pitchFamily="18" charset="0"/>
            </a:endParaRPr>
          </a:p>
          <a:p>
            <a:pPr marL="90734" indent="0" algn="just">
              <a:buNone/>
            </a:pPr>
            <a:endParaRPr lang="en-IN" sz="1800" b="1" dirty="0">
              <a:solidFill>
                <a:schemeClr val="tx1"/>
              </a:solidFill>
              <a:effectLst/>
              <a:latin typeface="Times New Roman" panose="02020603050405020304" pitchFamily="18" charset="0"/>
              <a:cs typeface="Times New Roman" panose="02020603050405020304" pitchFamily="18" charset="0"/>
            </a:endParaRPr>
          </a:p>
          <a:p>
            <a:pPr marL="90734" indent="0" algn="just">
              <a:buNone/>
            </a:pPr>
            <a:r>
              <a:rPr lang="en-IN" sz="1800" dirty="0">
                <a:latin typeface="Times New Roman" panose="02020603050405020304" pitchFamily="18" charset="0"/>
                <a:cs typeface="Times New Roman" panose="02020603050405020304" pitchFamily="18" charset="0"/>
              </a:rPr>
              <a:t>	The accuracy of the random forest algorithm is shown below</a:t>
            </a:r>
          </a:p>
          <a:p>
            <a:pPr marL="90734" indent="0" algn="just">
              <a:buNone/>
            </a:pPr>
            <a:endParaRPr lang="en-US" sz="1800" b="0" dirty="0">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A2787B-73CD-8D6E-C479-8A4170246DD3}"/>
              </a:ext>
            </a:extLst>
          </p:cNvPr>
          <p:cNvPicPr>
            <a:picLocks noChangeAspect="1"/>
          </p:cNvPicPr>
          <p:nvPr/>
        </p:nvPicPr>
        <p:blipFill rotWithShape="1">
          <a:blip r:embed="rId2"/>
          <a:srcRect t="4587"/>
          <a:stretch/>
        </p:blipFill>
        <p:spPr>
          <a:xfrm>
            <a:off x="925512" y="1692275"/>
            <a:ext cx="6713802" cy="1585104"/>
          </a:xfrm>
          <a:prstGeom prst="rect">
            <a:avLst/>
          </a:prstGeom>
        </p:spPr>
      </p:pic>
      <p:pic>
        <p:nvPicPr>
          <p:cNvPr id="7" name="Picture 6">
            <a:extLst>
              <a:ext uri="{FF2B5EF4-FFF2-40B4-BE49-F238E27FC236}">
                <a16:creationId xmlns:a16="http://schemas.microsoft.com/office/drawing/2014/main" id="{458C1862-C91F-D807-CAD3-E8DD3E12A1C2}"/>
              </a:ext>
            </a:extLst>
          </p:cNvPr>
          <p:cNvPicPr>
            <a:picLocks noChangeAspect="1"/>
          </p:cNvPicPr>
          <p:nvPr/>
        </p:nvPicPr>
        <p:blipFill>
          <a:blip r:embed="rId3"/>
          <a:stretch>
            <a:fillRect/>
          </a:stretch>
        </p:blipFill>
        <p:spPr>
          <a:xfrm>
            <a:off x="2525712" y="3902075"/>
            <a:ext cx="3779848" cy="847417"/>
          </a:xfrm>
          <a:prstGeom prst="rect">
            <a:avLst/>
          </a:prstGeom>
        </p:spPr>
      </p:pic>
    </p:spTree>
    <p:extLst>
      <p:ext uri="{BB962C8B-B14F-4D97-AF65-F5344CB8AC3E}">
        <p14:creationId xmlns:p14="http://schemas.microsoft.com/office/powerpoint/2010/main" val="337039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781062-4EF4-617F-A9DD-3794FA02EA4E}"/>
              </a:ext>
            </a:extLst>
          </p:cNvPr>
          <p:cNvSpPr>
            <a:spLocks noGrp="1"/>
          </p:cNvSpPr>
          <p:nvPr>
            <p:ph type="title" idx="4294967295"/>
          </p:nvPr>
        </p:nvSpPr>
        <p:spPr>
          <a:xfrm>
            <a:off x="582612" y="225425"/>
            <a:ext cx="8489951" cy="400050"/>
          </a:xfrm>
        </p:spPr>
        <p:txBody>
          <a:bodyPr>
            <a:noAutofit/>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2" name="Content Placeholder 1">
            <a:extLst>
              <a:ext uri="{FF2B5EF4-FFF2-40B4-BE49-F238E27FC236}">
                <a16:creationId xmlns:a16="http://schemas.microsoft.com/office/drawing/2014/main" id="{22B2D7E2-A6CB-0CA5-36FA-314AACCC3A5E}"/>
              </a:ext>
            </a:extLst>
          </p:cNvPr>
          <p:cNvPicPr>
            <a:picLocks noGrp="1" noChangeAspect="1"/>
          </p:cNvPicPr>
          <p:nvPr>
            <p:ph idx="4294967295"/>
          </p:nvPr>
        </p:nvPicPr>
        <p:blipFill rotWithShape="1">
          <a:blip r:embed="rId2"/>
          <a:srcRect b="5264"/>
          <a:stretch/>
        </p:blipFill>
        <p:spPr>
          <a:xfrm>
            <a:off x="696912" y="662371"/>
            <a:ext cx="8915400" cy="4267200"/>
          </a:xfrm>
          <a:prstGeom prst="rect">
            <a:avLst/>
          </a:prstGeom>
        </p:spPr>
      </p:pic>
    </p:spTree>
    <p:extLst>
      <p:ext uri="{BB962C8B-B14F-4D97-AF65-F5344CB8AC3E}">
        <p14:creationId xmlns:p14="http://schemas.microsoft.com/office/powerpoint/2010/main" val="15750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77EB-4137-F819-9AFF-4F1D41222F8D}"/>
              </a:ext>
            </a:extLst>
          </p:cNvPr>
          <p:cNvSpPr>
            <a:spLocks noGrp="1"/>
          </p:cNvSpPr>
          <p:nvPr>
            <p:ph type="title" idx="4294967295"/>
          </p:nvPr>
        </p:nvSpPr>
        <p:spPr>
          <a:xfrm>
            <a:off x="468312" y="168275"/>
            <a:ext cx="8604251" cy="381000"/>
          </a:xfrm>
        </p:spPr>
        <p:txBody>
          <a:bodyPr>
            <a:noAutofit/>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B74759D1-1B11-6015-27A5-598A9A70E4F5}"/>
              </a:ext>
            </a:extLst>
          </p:cNvPr>
          <p:cNvPicPr>
            <a:picLocks noChangeAspect="1"/>
          </p:cNvPicPr>
          <p:nvPr/>
        </p:nvPicPr>
        <p:blipFill rotWithShape="1">
          <a:blip r:embed="rId2"/>
          <a:srcRect b="4995"/>
          <a:stretch/>
        </p:blipFill>
        <p:spPr>
          <a:xfrm>
            <a:off x="696912" y="549275"/>
            <a:ext cx="8991601" cy="4381500"/>
          </a:xfrm>
          <a:prstGeom prst="rect">
            <a:avLst/>
          </a:prstGeom>
        </p:spPr>
      </p:pic>
    </p:spTree>
    <p:extLst>
      <p:ext uri="{BB962C8B-B14F-4D97-AF65-F5344CB8AC3E}">
        <p14:creationId xmlns:p14="http://schemas.microsoft.com/office/powerpoint/2010/main" val="347038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63E908-E0DD-70E9-E623-3B943ACAD19E}"/>
              </a:ext>
            </a:extLst>
          </p:cNvPr>
          <p:cNvSpPr>
            <a:spLocks noGrp="1"/>
          </p:cNvSpPr>
          <p:nvPr>
            <p:ph type="body" idx="4294967295"/>
          </p:nvPr>
        </p:nvSpPr>
        <p:spPr>
          <a:xfrm>
            <a:off x="1009650" y="1082675"/>
            <a:ext cx="9070975" cy="3898900"/>
          </a:xfrm>
        </p:spPr>
        <p:txBody>
          <a:bodyPr>
            <a:noAutofit/>
          </a:bodyPr>
          <a:lstStyle/>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Existing System </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Literature Survey</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Software And Hardware Requirements</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Module Design And Functionality</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Libraries</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Algorithms/ Coding Details</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Result &amp; Comparison</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v"/>
            </a:pPr>
            <a:r>
              <a:rPr lang="en-IN" sz="2000" dirty="0">
                <a:solidFill>
                  <a:schemeClr val="tx1"/>
                </a:solidFill>
                <a:effectLst/>
                <a:latin typeface="Times New Roman" panose="02020603050405020304" pitchFamily="18" charset="0"/>
                <a:cs typeface="Times New Roman" panose="02020603050405020304" pitchFamily="18" charset="0"/>
              </a:rPr>
              <a:t>Conclusion</a:t>
            </a:r>
          </a:p>
        </p:txBody>
      </p:sp>
      <p:sp>
        <p:nvSpPr>
          <p:cNvPr id="2" name="Title 1">
            <a:extLst>
              <a:ext uri="{FF2B5EF4-FFF2-40B4-BE49-F238E27FC236}">
                <a16:creationId xmlns:a16="http://schemas.microsoft.com/office/drawing/2014/main" id="{3B496031-B10F-124E-A920-D6042609F344}"/>
              </a:ext>
            </a:extLst>
          </p:cNvPr>
          <p:cNvSpPr>
            <a:spLocks noGrp="1"/>
          </p:cNvSpPr>
          <p:nvPr>
            <p:ph type="title" idx="4294967295"/>
          </p:nvPr>
        </p:nvSpPr>
        <p:spPr>
          <a:xfrm>
            <a:off x="773112" y="203200"/>
            <a:ext cx="8299451" cy="1108075"/>
          </a:xfrm>
        </p:spPr>
        <p:txBody>
          <a:bodyPr/>
          <a:lstStyle/>
          <a:p>
            <a:r>
              <a:rPr lang="en-IN" sz="2800" b="1" dirty="0">
                <a:solidFill>
                  <a:srgbClr val="240670"/>
                </a:solidFill>
                <a:effectLst/>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31114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E0E1-9209-7E6D-5B5E-32E63DD49C1B}"/>
              </a:ext>
            </a:extLst>
          </p:cNvPr>
          <p:cNvSpPr>
            <a:spLocks noGrp="1"/>
          </p:cNvSpPr>
          <p:nvPr>
            <p:ph type="title" idx="4294967295"/>
          </p:nvPr>
        </p:nvSpPr>
        <p:spPr>
          <a:xfrm>
            <a:off x="696912" y="225425"/>
            <a:ext cx="8375651" cy="400050"/>
          </a:xfrm>
        </p:spPr>
        <p:txBody>
          <a:bodyPr>
            <a:normAutofit fontScale="90000"/>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8437DA69-EDB5-419E-8D75-E619070311D8}"/>
              </a:ext>
            </a:extLst>
          </p:cNvPr>
          <p:cNvPicPr>
            <a:picLocks noChangeAspect="1"/>
          </p:cNvPicPr>
          <p:nvPr/>
        </p:nvPicPr>
        <p:blipFill rotWithShape="1">
          <a:blip r:embed="rId2"/>
          <a:srcRect b="5357"/>
          <a:stretch/>
        </p:blipFill>
        <p:spPr>
          <a:xfrm>
            <a:off x="696912" y="625475"/>
            <a:ext cx="8686801" cy="4419600"/>
          </a:xfrm>
          <a:prstGeom prst="rect">
            <a:avLst/>
          </a:prstGeom>
        </p:spPr>
      </p:pic>
    </p:spTree>
    <p:extLst>
      <p:ext uri="{BB962C8B-B14F-4D97-AF65-F5344CB8AC3E}">
        <p14:creationId xmlns:p14="http://schemas.microsoft.com/office/powerpoint/2010/main" val="318196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48F1-A8D7-BDFA-0CC3-B7174950C949}"/>
              </a:ext>
            </a:extLst>
          </p:cNvPr>
          <p:cNvSpPr>
            <a:spLocks noGrp="1"/>
          </p:cNvSpPr>
          <p:nvPr>
            <p:ph type="title" idx="4294967295"/>
          </p:nvPr>
        </p:nvSpPr>
        <p:spPr>
          <a:xfrm>
            <a:off x="620712" y="225425"/>
            <a:ext cx="8451851" cy="400050"/>
          </a:xfrm>
        </p:spPr>
        <p:txBody>
          <a:bodyPr>
            <a:normAutofit fontScale="90000"/>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624EA2D7-0281-C536-DFFB-8FBC39E51021}"/>
              </a:ext>
            </a:extLst>
          </p:cNvPr>
          <p:cNvPicPr>
            <a:picLocks noChangeAspect="1"/>
          </p:cNvPicPr>
          <p:nvPr/>
        </p:nvPicPr>
        <p:blipFill>
          <a:blip r:embed="rId2"/>
          <a:stretch>
            <a:fillRect/>
          </a:stretch>
        </p:blipFill>
        <p:spPr>
          <a:xfrm>
            <a:off x="620711" y="641350"/>
            <a:ext cx="8839202" cy="4343400"/>
          </a:xfrm>
          <a:prstGeom prst="rect">
            <a:avLst/>
          </a:prstGeom>
        </p:spPr>
      </p:pic>
    </p:spTree>
    <p:extLst>
      <p:ext uri="{BB962C8B-B14F-4D97-AF65-F5344CB8AC3E}">
        <p14:creationId xmlns:p14="http://schemas.microsoft.com/office/powerpoint/2010/main" val="12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ED22-4894-90E0-E699-8D556674B0F7}"/>
              </a:ext>
            </a:extLst>
          </p:cNvPr>
          <p:cNvSpPr>
            <a:spLocks noGrp="1"/>
          </p:cNvSpPr>
          <p:nvPr>
            <p:ph type="title" idx="4294967295"/>
          </p:nvPr>
        </p:nvSpPr>
        <p:spPr>
          <a:xfrm>
            <a:off x="544512" y="225425"/>
            <a:ext cx="8528051" cy="323850"/>
          </a:xfrm>
        </p:spPr>
        <p:txBody>
          <a:bodyPr>
            <a:normAutofit fontScale="90000"/>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E56231CB-40B6-0629-9D69-CA76F3E9DCDD}"/>
              </a:ext>
            </a:extLst>
          </p:cNvPr>
          <p:cNvPicPr>
            <a:picLocks noChangeAspect="1"/>
          </p:cNvPicPr>
          <p:nvPr/>
        </p:nvPicPr>
        <p:blipFill>
          <a:blip r:embed="rId2"/>
          <a:stretch>
            <a:fillRect/>
          </a:stretch>
        </p:blipFill>
        <p:spPr>
          <a:xfrm>
            <a:off x="735011" y="549275"/>
            <a:ext cx="8648701" cy="4572000"/>
          </a:xfrm>
          <a:prstGeom prst="rect">
            <a:avLst/>
          </a:prstGeom>
        </p:spPr>
      </p:pic>
    </p:spTree>
    <p:extLst>
      <p:ext uri="{BB962C8B-B14F-4D97-AF65-F5344CB8AC3E}">
        <p14:creationId xmlns:p14="http://schemas.microsoft.com/office/powerpoint/2010/main" val="1576426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C17C-B554-9632-E5E3-FE4EE8575FA3}"/>
              </a:ext>
            </a:extLst>
          </p:cNvPr>
          <p:cNvSpPr>
            <a:spLocks noGrp="1"/>
          </p:cNvSpPr>
          <p:nvPr>
            <p:ph type="title" idx="4294967295"/>
          </p:nvPr>
        </p:nvSpPr>
        <p:spPr>
          <a:xfrm>
            <a:off x="773112" y="225425"/>
            <a:ext cx="8299451" cy="400050"/>
          </a:xfrm>
        </p:spPr>
        <p:txBody>
          <a:bodyPr>
            <a:normAutofit fontScale="90000"/>
          </a:bodyPr>
          <a:lstStyle/>
          <a:p>
            <a:r>
              <a:rPr lang="en-IN" sz="2200" dirty="0">
                <a:solidFill>
                  <a:srgbClr val="002060"/>
                </a:solidFill>
                <a:effectLst/>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BD49F682-5299-A8FB-A5D9-6B56787F9DDB}"/>
              </a:ext>
            </a:extLst>
          </p:cNvPr>
          <p:cNvPicPr>
            <a:picLocks noChangeAspect="1"/>
          </p:cNvPicPr>
          <p:nvPr/>
        </p:nvPicPr>
        <p:blipFill>
          <a:blip r:embed="rId2"/>
          <a:stretch>
            <a:fillRect/>
          </a:stretch>
        </p:blipFill>
        <p:spPr>
          <a:xfrm>
            <a:off x="773111" y="625475"/>
            <a:ext cx="8610601" cy="4648200"/>
          </a:xfrm>
          <a:prstGeom prst="rect">
            <a:avLst/>
          </a:prstGeom>
        </p:spPr>
      </p:pic>
    </p:spTree>
    <p:extLst>
      <p:ext uri="{BB962C8B-B14F-4D97-AF65-F5344CB8AC3E}">
        <p14:creationId xmlns:p14="http://schemas.microsoft.com/office/powerpoint/2010/main" val="331759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2D2D4A-CBBB-378B-BB0F-0105A767CA98}"/>
              </a:ext>
            </a:extLst>
          </p:cNvPr>
          <p:cNvSpPr>
            <a:spLocks noGrp="1"/>
          </p:cNvSpPr>
          <p:nvPr>
            <p:ph idx="1"/>
          </p:nvPr>
        </p:nvSpPr>
        <p:spPr/>
        <p:txBody>
          <a:bodyPr anchor="t"/>
          <a:lstStyle/>
          <a:p>
            <a:pPr marL="342900" lvl="0" indent="-342900" algn="just">
              <a:buFont typeface="Symbol" panose="05050102010706020507" pitchFamily="18" charset="2"/>
              <a:buChar char=""/>
            </a:pPr>
            <a:r>
              <a:rPr lang="en-US" sz="1600" b="0" dirty="0">
                <a:solidFill>
                  <a:schemeClr val="tx1"/>
                </a:solidFill>
                <a:effectLst/>
                <a:latin typeface="Times New Roman" panose="02020603050405020304" pitchFamily="18" charset="0"/>
                <a:cs typeface="Times New Roman" panose="02020603050405020304" pitchFamily="18" charset="0"/>
              </a:rPr>
              <a:t>B. Erçahin, Ö. Aktaş, D. Kilinç, and C. Akyol, ‘‘Twitter fake account detection,’’ in Proc. Int. Conf. Comput. Sci. Eng. (UBMK), Oct. 2017, pp. 388–392.</a:t>
            </a:r>
          </a:p>
          <a:p>
            <a:pPr marL="342900" lvl="0" indent="-342900" algn="just">
              <a:buFont typeface="Symbol" panose="05050102010706020507" pitchFamily="18" charset="2"/>
              <a:buChar char=""/>
            </a:pPr>
            <a:r>
              <a:rPr lang="en-US" sz="1600" b="0" dirty="0">
                <a:solidFill>
                  <a:schemeClr val="tx1"/>
                </a:solidFill>
                <a:effectLst/>
                <a:latin typeface="Times New Roman" panose="02020603050405020304" pitchFamily="18" charset="0"/>
                <a:cs typeface="Times New Roman" panose="02020603050405020304" pitchFamily="18" charset="0"/>
              </a:rPr>
              <a:t>F.Benevenuto, G. Magno, T. Rodrigues, and V. Almeida, ‘‘Detecting spammersonTwitter,’’inProc.Collaboration,Electron.Messaging,AntiAbuse Spam Conf. (CEAS), vol. 6, Jul. 2010, p. 12.</a:t>
            </a:r>
          </a:p>
          <a:p>
            <a:pPr marL="342900" lvl="0" indent="-342900" algn="just">
              <a:buFont typeface="Symbol" panose="05050102010706020507" pitchFamily="18" charset="2"/>
              <a:buChar char=""/>
            </a:pPr>
            <a:r>
              <a:rPr lang="en-US" sz="1600" b="0" dirty="0">
                <a:solidFill>
                  <a:schemeClr val="tx1"/>
                </a:solidFill>
                <a:effectLst/>
                <a:latin typeface="Times New Roman" panose="02020603050405020304" pitchFamily="18" charset="0"/>
                <a:cs typeface="Times New Roman" panose="02020603050405020304" pitchFamily="18" charset="0"/>
              </a:rPr>
              <a:t>S. Gharge, and M. Chavan, ‘‘An integrated approach for malicious tweets detection using NLP,’’ in Proc. Int. Conf. Inventive Commun. Comput. Technol. (ICICCT), Mar. 2017, pp. 435–438.</a:t>
            </a:r>
          </a:p>
          <a:p>
            <a:pPr marL="342900" lvl="0" indent="-342900" algn="just">
              <a:buFont typeface="Symbol" panose="05050102010706020507" pitchFamily="18" charset="2"/>
              <a:buChar char=""/>
            </a:pPr>
            <a:r>
              <a:rPr lang="en-US" sz="1600" b="0" dirty="0">
                <a:solidFill>
                  <a:schemeClr val="tx1"/>
                </a:solidFill>
                <a:effectLst/>
                <a:latin typeface="Times New Roman" panose="02020603050405020304" pitchFamily="18" charset="0"/>
                <a:cs typeface="Times New Roman" panose="02020603050405020304" pitchFamily="18" charset="0"/>
              </a:rPr>
              <a:t>S. J. Soman, ‘‘A survey on behaviors exhibited by spammers in popular social media networks,’’ in Proc. Int. Conf. Circuit, Power Comput. Technol. (ICCPCT), Mar. 2016, pp. 1–6. </a:t>
            </a:r>
          </a:p>
        </p:txBody>
      </p:sp>
      <p:sp>
        <p:nvSpPr>
          <p:cNvPr id="2" name="Title 1">
            <a:extLst>
              <a:ext uri="{FF2B5EF4-FFF2-40B4-BE49-F238E27FC236}">
                <a16:creationId xmlns:a16="http://schemas.microsoft.com/office/drawing/2014/main" id="{B0DF56E6-FF9C-6EFE-B116-5F79B1F0B689}"/>
              </a:ext>
            </a:extLst>
          </p:cNvPr>
          <p:cNvSpPr>
            <a:spLocks noGrp="1"/>
          </p:cNvSpPr>
          <p:nvPr>
            <p:ph type="title"/>
          </p:nvPr>
        </p:nvSpPr>
        <p:spPr/>
        <p:txBody>
          <a:bodyPr/>
          <a:lstStyle/>
          <a:p>
            <a:r>
              <a:rPr lang="en-IN" sz="2400" b="1" dirty="0">
                <a:solidFill>
                  <a:srgbClr val="002060"/>
                </a:solidFill>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92384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B2DE-45BB-8169-B54B-C0D364B2DF02}"/>
              </a:ext>
            </a:extLst>
          </p:cNvPr>
          <p:cNvSpPr>
            <a:spLocks noGrp="1"/>
          </p:cNvSpPr>
          <p:nvPr>
            <p:ph type="title" idx="4294967295"/>
          </p:nvPr>
        </p:nvSpPr>
        <p:spPr>
          <a:xfrm>
            <a:off x="620713" y="225425"/>
            <a:ext cx="8451850" cy="947738"/>
          </a:xfrm>
        </p:spPr>
        <p:txBody>
          <a:bodyPr/>
          <a:lstStyle/>
          <a:p>
            <a:r>
              <a:rPr lang="en-IN" sz="2000" dirty="0">
                <a:solidFill>
                  <a:srgbClr val="002060"/>
                </a:solidFill>
                <a:effectLst/>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E547575-7567-1588-9151-9B6D84395AA4}"/>
              </a:ext>
            </a:extLst>
          </p:cNvPr>
          <p:cNvSpPr>
            <a:spLocks noGrp="1"/>
          </p:cNvSpPr>
          <p:nvPr>
            <p:ph type="body" idx="4294967295"/>
          </p:nvPr>
        </p:nvSpPr>
        <p:spPr>
          <a:xfrm>
            <a:off x="773112" y="1006475"/>
            <a:ext cx="8686800" cy="3608388"/>
          </a:xfrm>
        </p:spPr>
        <p:txBody>
          <a:bodyPr>
            <a:normAutofit/>
          </a:bodyPr>
          <a:lstStyle/>
          <a:p>
            <a:pPr marL="2857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cs typeface="Times New Roman" panose="02020603050405020304" pitchFamily="18" charset="0"/>
              </a:rPr>
              <a:t>In </a:t>
            </a:r>
            <a:r>
              <a:rPr lang="en-US" sz="1800" b="0">
                <a:solidFill>
                  <a:srgbClr val="000000"/>
                </a:solidFill>
                <a:effectLst/>
                <a:latin typeface="Times New Roman" panose="02020603050405020304" pitchFamily="18" charset="0"/>
                <a:cs typeface="Times New Roman" panose="02020603050405020304" pitchFamily="18" charset="0"/>
              </a:rPr>
              <a:t>this project, </a:t>
            </a:r>
            <a:r>
              <a:rPr lang="en-US" sz="1800" b="0" dirty="0">
                <a:solidFill>
                  <a:srgbClr val="000000"/>
                </a:solidFill>
                <a:effectLst/>
                <a:latin typeface="Times New Roman" panose="02020603050405020304" pitchFamily="18" charset="0"/>
                <a:cs typeface="Times New Roman" panose="02020603050405020304" pitchFamily="18" charset="0"/>
              </a:rPr>
              <a:t>we performed a review of techniques used for detecting spammers on Twitter. False news identification on social media networks is an issue that needs to be explored because of the serious repercussions of such news at individual as well as collective level . </a:t>
            </a:r>
          </a:p>
          <a:p>
            <a:pPr marL="2857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dataset has been collected and preprocessed. The preprocessing is carried out by the python libraries. The examination model is obtained from the preprocessing. The distinguish matrix is designed by using the examination model. </a:t>
            </a:r>
          </a:p>
          <a:p>
            <a:pPr marL="2857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machine learning algorithm includes Random Forest, Naïve Bayes are utilized for the identification of fake users. The results are recorded and analyzed. The presented method is yielded 92% accuracy in detecting the fake users for the defined environment.</a:t>
            </a:r>
            <a:endParaRPr lang="en-IN"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0734"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0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04000" y="226800"/>
            <a:ext cx="9071280" cy="94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endParaRPr lang="en-IN" sz="3400" b="0" strike="noStrike" spc="-1" dirty="0">
              <a:latin typeface="Arial"/>
            </a:endParaRPr>
          </a:p>
        </p:txBody>
      </p:sp>
      <p:sp>
        <p:nvSpPr>
          <p:cNvPr id="135" name="CustomShape 2"/>
          <p:cNvSpPr/>
          <p:nvPr/>
        </p:nvSpPr>
        <p:spPr>
          <a:xfrm>
            <a:off x="504000" y="1323000"/>
            <a:ext cx="9071280" cy="374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100000"/>
              </a:lnSpc>
              <a:spcBef>
                <a:spcPts val="479"/>
              </a:spcBef>
              <a:buClr>
                <a:srgbClr val="000000"/>
              </a:buClr>
            </a:pPr>
            <a:r>
              <a:rPr lang="en-US" sz="2400" b="0" strike="noStrike" spc="-1" dirty="0">
                <a:solidFill>
                  <a:srgbClr val="000000"/>
                </a:solidFill>
                <a:latin typeface="Times New Roman"/>
              </a:rPr>
              <a:t> </a:t>
            </a:r>
            <a:endParaRPr lang="en-IN" sz="2400" b="0" strike="noStrike" spc="-1" dirty="0">
              <a:latin typeface="Arial"/>
            </a:endParaRPr>
          </a:p>
        </p:txBody>
      </p:sp>
      <p:sp>
        <p:nvSpPr>
          <p:cNvPr id="2" name="Subtitle 1">
            <a:extLst>
              <a:ext uri="{FF2B5EF4-FFF2-40B4-BE49-F238E27FC236}">
                <a16:creationId xmlns:a16="http://schemas.microsoft.com/office/drawing/2014/main" id="{B77901AC-7A1B-2ED7-A0E3-5BE18DA2A38C}"/>
              </a:ext>
            </a:extLst>
          </p:cNvPr>
          <p:cNvSpPr>
            <a:spLocks noGrp="1"/>
          </p:cNvSpPr>
          <p:nvPr>
            <p:ph type="subTitle"/>
          </p:nvPr>
        </p:nvSpPr>
        <p:spPr/>
        <p:txBody>
          <a:bodyPr/>
          <a:lstStyle/>
          <a:p>
            <a:pPr marL="90734" indent="0">
              <a:buNone/>
            </a:pPr>
            <a:r>
              <a:rPr lang="en-IN" dirty="0"/>
              <a:t>                           </a:t>
            </a:r>
            <a:r>
              <a:rPr lang="en-IN" sz="5400" dirty="0">
                <a:solidFill>
                  <a:schemeClr val="accent4">
                    <a:lumMod val="75000"/>
                  </a:schemeClr>
                </a:solidFill>
                <a:effectLst>
                  <a:outerShdw blurRad="38100" dist="38100" dir="2700000" algn="tl">
                    <a:srgbClr val="000000">
                      <a:alpha val="43137"/>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001712" y="1235075"/>
            <a:ext cx="8382000" cy="3379788"/>
          </a:xfrm>
        </p:spPr>
        <p:txBody>
          <a:bodyPr>
            <a:noAutofit/>
          </a:bodyPr>
          <a:lstStyle/>
          <a:p>
            <a:pPr marL="395288" indent="-285750" algn="just">
              <a:lnSpc>
                <a:spcPct val="150000"/>
              </a:lnSpc>
              <a:buFont typeface="Arial" panose="020B0604020202020204" pitchFamily="34" charset="0"/>
              <a:buChar char="•"/>
              <a:tabLst>
                <a:tab pos="6973888" algn="l"/>
                <a:tab pos="7827963" algn="l"/>
              </a:tabLst>
            </a:pPr>
            <a:r>
              <a:rPr lang="en-US" sz="1400" b="0" dirty="0">
                <a:solidFill>
                  <a:schemeClr val="tx1"/>
                </a:solidFill>
                <a:effectLst/>
                <a:latin typeface="Times New Roman" panose="02020603050405020304" pitchFamily="18" charset="0"/>
                <a:cs typeface="Times New Roman" panose="02020603050405020304" pitchFamily="18" charset="0"/>
              </a:rPr>
              <a:t>Twitter has rapidly become an online source for acquiring real-time his/her information about users.</a:t>
            </a:r>
          </a:p>
          <a:p>
            <a:pPr marL="395288" indent="-285750" algn="just">
              <a:lnSpc>
                <a:spcPct val="150000"/>
              </a:lnSpc>
              <a:buFont typeface="Arial" panose="020B0604020202020204" pitchFamily="34" charset="0"/>
              <a:buChar char="•"/>
              <a:tabLst>
                <a:tab pos="6973888" algn="l"/>
                <a:tab pos="7827963" algn="l"/>
              </a:tabLst>
            </a:pPr>
            <a:r>
              <a:rPr lang="en-US" sz="1400" b="0" dirty="0">
                <a:solidFill>
                  <a:schemeClr val="tx1"/>
                </a:solidFill>
                <a:effectLst/>
                <a:latin typeface="Times New Roman" panose="02020603050405020304" pitchFamily="18" charset="0"/>
                <a:cs typeface="Times New Roman" panose="02020603050405020304" pitchFamily="18" charset="0"/>
              </a:rPr>
              <a:t> Twitter is an Online Social Network (OSN) where users can share anything and everything, such as news, opinions, and even their moods. Several arguments can be held over different topics, such as politics, Particular affairs, and important events. When a user tweets something, it is instantly conveyed to her followers, allowing them to outspread the received information at a much broader level.</a:t>
            </a:r>
          </a:p>
          <a:p>
            <a:pPr marL="395288" indent="-285750" algn="just">
              <a:lnSpc>
                <a:spcPct val="150000"/>
              </a:lnSpc>
              <a:buFont typeface="Arial" panose="020B0604020202020204" pitchFamily="34" charset="0"/>
              <a:buChar char="•"/>
              <a:tabLst>
                <a:tab pos="6973888" algn="l"/>
                <a:tab pos="7827963" algn="l"/>
              </a:tabLst>
            </a:pPr>
            <a:r>
              <a:rPr lang="en-US" sz="1400" b="0" dirty="0">
                <a:solidFill>
                  <a:schemeClr val="tx1"/>
                </a:solidFill>
                <a:effectLst/>
                <a:latin typeface="Times New Roman" panose="02020603050405020304" pitchFamily="18" charset="0"/>
                <a:cs typeface="Times New Roman" panose="02020603050405020304" pitchFamily="18" charset="0"/>
              </a:rPr>
              <a:t>With the evolution of OSNs, the need to study and analyze users' behaviors in online social platforms has intensity Spammers can be identified based on: (i) fake content, (ii) URL based spam detection, (iii) spam in trending topics, and (iv)fake user identification.</a:t>
            </a:r>
          </a:p>
          <a:p>
            <a:pPr marL="395288" indent="-285750" algn="just">
              <a:lnSpc>
                <a:spcPct val="150000"/>
              </a:lnSpc>
              <a:buFont typeface="Arial" panose="020B0604020202020204" pitchFamily="34" charset="0"/>
              <a:buChar char="•"/>
              <a:tabLst>
                <a:tab pos="6973888" algn="l"/>
                <a:tab pos="7827963" algn="l"/>
              </a:tabLst>
            </a:pPr>
            <a:r>
              <a:rPr lang="en-US" sz="1400" b="0" dirty="0">
                <a:solidFill>
                  <a:schemeClr val="tx1"/>
                </a:solidFill>
                <a:effectLst/>
                <a:latin typeface="Times New Roman" panose="02020603050405020304" pitchFamily="18" charset="0"/>
                <a:cs typeface="Times New Roman" panose="02020603050405020304" pitchFamily="18" charset="0"/>
              </a:rPr>
              <a:t>And with the help of machine learning algorithms we are going to identify the fake user and spammer in twitter.</a:t>
            </a:r>
          </a:p>
        </p:txBody>
      </p:sp>
      <p:sp>
        <p:nvSpPr>
          <p:cNvPr id="2" name="Title 1"/>
          <p:cNvSpPr>
            <a:spLocks noGrp="1"/>
          </p:cNvSpPr>
          <p:nvPr>
            <p:ph type="title" idx="4294967295"/>
          </p:nvPr>
        </p:nvSpPr>
        <p:spPr>
          <a:xfrm>
            <a:off x="690563" y="225425"/>
            <a:ext cx="8382000" cy="947738"/>
          </a:xfrm>
        </p:spPr>
        <p:txBody>
          <a:bodyPr/>
          <a:lstStyle/>
          <a:p>
            <a:r>
              <a:rPr lang="en-US" sz="2800" b="1" dirty="0">
                <a:solidFill>
                  <a:srgbClr val="002060"/>
                </a:solidFill>
                <a:effectLst/>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3112" y="225425"/>
            <a:ext cx="8299451" cy="947738"/>
          </a:xfrm>
        </p:spPr>
        <p:txBody>
          <a:bodyPr/>
          <a:lstStyle/>
          <a:p>
            <a:r>
              <a:rPr lang="en-US" sz="2800" b="1" dirty="0">
                <a:solidFill>
                  <a:srgbClr val="002060"/>
                </a:solidFill>
                <a:effectLst/>
                <a:latin typeface="Times New Roman" panose="02020603050405020304" pitchFamily="18" charset="0"/>
                <a:cs typeface="Times New Roman" panose="02020603050405020304" pitchFamily="18" charset="0"/>
              </a:rPr>
              <a:t>Existing</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a:solidFill>
                  <a:srgbClr val="002060"/>
                </a:solidFill>
                <a:effectLst/>
                <a:latin typeface="Times New Roman" panose="02020603050405020304" pitchFamily="18" charset="0"/>
                <a:cs typeface="Times New Roman" panose="02020603050405020304" pitchFamily="18" charset="0"/>
              </a:rPr>
              <a:t>System</a:t>
            </a:r>
          </a:p>
        </p:txBody>
      </p:sp>
      <p:sp>
        <p:nvSpPr>
          <p:cNvPr id="3" name="Subtitle 2"/>
          <p:cNvSpPr>
            <a:spLocks noGrp="1"/>
          </p:cNvSpPr>
          <p:nvPr>
            <p:ph type="subTitle" idx="4294967295"/>
          </p:nvPr>
        </p:nvSpPr>
        <p:spPr>
          <a:xfrm>
            <a:off x="849312" y="1173163"/>
            <a:ext cx="8610600" cy="3441700"/>
          </a:xfrm>
        </p:spPr>
        <p:txBody>
          <a:bodyPr/>
          <a:lstStyle/>
          <a:p>
            <a:pPr marL="285750" indent="-285750" algn="just">
              <a:buFont typeface="Arial" panose="020B0604020202020204" pitchFamily="34" charset="0"/>
              <a:buChar char="•"/>
            </a:pPr>
            <a:r>
              <a:rPr lang="en-US" sz="1500" b="0" dirty="0">
                <a:effectLst/>
                <a:latin typeface="Times New Roman" panose="02020603050405020304" pitchFamily="18" charset="0"/>
                <a:cs typeface="Times New Roman" panose="02020603050405020304" pitchFamily="18" charset="0"/>
              </a:rPr>
              <a:t>In the existing system the authors </a:t>
            </a:r>
            <a:r>
              <a:rPr lang="en-US" sz="1500" b="0" i="0" dirty="0">
                <a:effectLst/>
                <a:latin typeface="Times New Roman" panose="02020603050405020304" pitchFamily="18" charset="0"/>
                <a:cs typeface="Times New Roman" panose="02020603050405020304" pitchFamily="18" charset="0"/>
              </a:rPr>
              <a:t>conducted a survey on different behaviors exhibited by spammers on Twitter social network.</a:t>
            </a:r>
          </a:p>
          <a:p>
            <a:pPr marL="285750" indent="-285750" algn="jus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The study also provides a literature review that recognizes the existence of spammers on Twitter social network.</a:t>
            </a:r>
          </a:p>
          <a:p>
            <a:pPr marL="285750" indent="-285750" algn="jus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Despite all the existing studies, there is still a gap in the existing literature.</a:t>
            </a:r>
          </a:p>
          <a:p>
            <a:pPr marL="285750" indent="-285750" algn="just">
              <a:buFont typeface="Arial" panose="020B0604020202020204" pitchFamily="34" charset="0"/>
              <a:buChar char="•"/>
            </a:pPr>
            <a:r>
              <a:rPr lang="en-US" sz="1500" b="1" i="0" dirty="0">
                <a:effectLst/>
                <a:latin typeface="Times New Roman" panose="02020603050405020304" pitchFamily="18" charset="0"/>
                <a:cs typeface="Times New Roman" panose="02020603050405020304" pitchFamily="18" charset="0"/>
              </a:rPr>
              <a:t>Disadvantages of existing system:</a:t>
            </a:r>
            <a:endParaRPr lang="en-US" sz="1500" b="0" dirty="0">
              <a:effectLst/>
              <a:latin typeface="Times New Roman" panose="02020603050405020304" pitchFamily="18" charset="0"/>
              <a:cs typeface="Times New Roman" panose="02020603050405020304" pitchFamily="18" charset="0"/>
            </a:endParaRPr>
          </a:p>
          <a:p>
            <a:pPr marL="400050" indent="-400050" algn="just">
              <a:buFont typeface="+mj-lt"/>
              <a:buAutoNum type="romanLcPeriod"/>
            </a:pPr>
            <a:r>
              <a:rPr lang="en-US" sz="1500" b="0" i="0" dirty="0">
                <a:effectLst/>
                <a:latin typeface="Times New Roman" panose="02020603050405020304" pitchFamily="18" charset="0"/>
                <a:cs typeface="Times New Roman" panose="02020603050405020304" pitchFamily="18" charset="0"/>
              </a:rPr>
              <a:t>No efficient methods used.</a:t>
            </a:r>
          </a:p>
          <a:p>
            <a:pPr marL="400050" indent="-400050" algn="just">
              <a:buFont typeface="+mj-lt"/>
              <a:buAutoNum type="romanLcPeriod"/>
            </a:pPr>
            <a:r>
              <a:rPr lang="en-US" sz="1500" b="0" i="0" dirty="0">
                <a:effectLst/>
                <a:latin typeface="Times New Roman" panose="02020603050405020304" pitchFamily="18" charset="0"/>
                <a:cs typeface="Times New Roman" panose="02020603050405020304" pitchFamily="18" charset="0"/>
              </a:rPr>
              <a:t>No real time data's used.</a:t>
            </a:r>
          </a:p>
          <a:p>
            <a:pPr marL="400050" indent="-400050" algn="just">
              <a:buFont typeface="+mj-lt"/>
              <a:buAutoNum type="romanLcPeriod"/>
            </a:pPr>
            <a:r>
              <a:rPr lang="en-US" sz="1500" b="0" i="0" dirty="0">
                <a:effectLst/>
                <a:latin typeface="Times New Roman" panose="02020603050405020304" pitchFamily="18" charset="0"/>
                <a:cs typeface="Times New Roman" panose="02020603050405020304" pitchFamily="18" charset="0"/>
              </a:rPr>
              <a:t>More complex.</a:t>
            </a:r>
          </a:p>
          <a:p>
            <a:pPr marL="285750" indent="-285750" algn="jus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Therefore, to bridge the gap, we finding the spammer detection and fake user identification on Twitter by using four types: fake content, URL based spam detection , detecting spam in trending topics, and fake user identification.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7701-D997-C334-717D-8FDF7443B89F}"/>
              </a:ext>
            </a:extLst>
          </p:cNvPr>
          <p:cNvSpPr>
            <a:spLocks noGrp="1"/>
          </p:cNvSpPr>
          <p:nvPr>
            <p:ph type="title" idx="4294967295"/>
          </p:nvPr>
        </p:nvSpPr>
        <p:spPr>
          <a:xfrm>
            <a:off x="468312" y="225425"/>
            <a:ext cx="8604251" cy="947738"/>
          </a:xfrm>
        </p:spPr>
        <p:txBody>
          <a:bodyPr/>
          <a:lstStyle/>
          <a:p>
            <a:r>
              <a:rPr lang="en-IN" sz="2000" dirty="0">
                <a:solidFill>
                  <a:srgbClr val="002060"/>
                </a:solidFill>
                <a:effectLst/>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864BA49A-C9D1-1661-3890-B1A5E59302BB}"/>
              </a:ext>
            </a:extLst>
          </p:cNvPr>
          <p:cNvSpPr>
            <a:spLocks noGrp="1"/>
          </p:cNvSpPr>
          <p:nvPr>
            <p:ph type="body" idx="4294967295"/>
          </p:nvPr>
        </p:nvSpPr>
        <p:spPr>
          <a:xfrm>
            <a:off x="620712" y="1173163"/>
            <a:ext cx="8686800" cy="3795712"/>
          </a:xfrm>
        </p:spPr>
        <p:txBody>
          <a:bodyPr>
            <a:noAutofit/>
          </a:bodyPr>
          <a:lstStyle/>
          <a:p>
            <a:pPr marL="90734" indent="0">
              <a:buNone/>
            </a:pPr>
            <a:r>
              <a:rPr lang="en-US" sz="1400" b="1" dirty="0">
                <a:solidFill>
                  <a:srgbClr val="000000"/>
                </a:solidFill>
                <a:effectLst/>
                <a:latin typeface="Times New Roman" panose="02020603050405020304" pitchFamily="18" charset="0"/>
                <a:cs typeface="Times New Roman" panose="02020603050405020304" pitchFamily="18" charset="0"/>
              </a:rPr>
              <a:t>TITLE: Twitter fake account detection.</a:t>
            </a:r>
          </a:p>
          <a:p>
            <a:pPr marL="90734" indent="0">
              <a:buNone/>
            </a:pPr>
            <a:r>
              <a:rPr lang="en-US" sz="1400" b="1" dirty="0">
                <a:solidFill>
                  <a:srgbClr val="000000"/>
                </a:solidFill>
                <a:effectLst/>
                <a:latin typeface="Times New Roman" panose="02020603050405020304" pitchFamily="18" charset="0"/>
                <a:cs typeface="Times New Roman" panose="02020603050405020304" pitchFamily="18" charset="0"/>
              </a:rPr>
              <a:t>Authors</a:t>
            </a:r>
            <a:r>
              <a:rPr lang="en-US" sz="1400" b="0" dirty="0">
                <a:solidFill>
                  <a:srgbClr val="000000"/>
                </a:solidFill>
                <a:effectLst/>
                <a:latin typeface="Times New Roman" panose="02020603050405020304" pitchFamily="18" charset="0"/>
                <a:cs typeface="Times New Roman" panose="02020603050405020304" pitchFamily="18" charset="0"/>
              </a:rPr>
              <a:t>: B. Erçahin, Ö. Aktaş, D. Kilinç, and C. Akyol</a:t>
            </a:r>
          </a:p>
          <a:p>
            <a:pPr marL="90734" indent="0" algn="just">
              <a:buNone/>
            </a:pPr>
            <a:r>
              <a:rPr lang="en-US" sz="1400" b="0" dirty="0">
                <a:solidFill>
                  <a:srgbClr val="000000"/>
                </a:solidFill>
                <a:effectLst/>
                <a:latin typeface="Times New Roman" panose="02020603050405020304" pitchFamily="18" charset="0"/>
                <a:cs typeface="Times New Roman" panose="02020603050405020304" pitchFamily="18" charset="0"/>
              </a:rPr>
              <a:t>The popularity in social networking such as Twitter has led to different problems including the possibility of exposing incorrect information to their users through fake accounts which results to the spread of malicious content. This situation can result to a huge damage in the real world to the society.</a:t>
            </a:r>
          </a:p>
          <a:p>
            <a:pPr marL="90734" indent="0" algn="just">
              <a:buNone/>
            </a:pPr>
            <a:endParaRPr lang="en-US" sz="1400" b="0" dirty="0">
              <a:solidFill>
                <a:srgbClr val="000000"/>
              </a:solidFill>
              <a:effectLst/>
              <a:latin typeface="Times New Roman" panose="02020603050405020304" pitchFamily="18" charset="0"/>
              <a:cs typeface="Times New Roman" panose="02020603050405020304" pitchFamily="18" charset="0"/>
            </a:endParaRPr>
          </a:p>
          <a:p>
            <a:pPr marL="90734" indent="0">
              <a:buNone/>
            </a:pPr>
            <a:r>
              <a:rPr lang="en-US" sz="1400" b="1" dirty="0">
                <a:solidFill>
                  <a:srgbClr val="000000"/>
                </a:solidFill>
                <a:effectLst/>
                <a:latin typeface="Times New Roman" panose="02020603050405020304" pitchFamily="18" charset="0"/>
                <a:cs typeface="Times New Roman" panose="02020603050405020304" pitchFamily="18" charset="0"/>
              </a:rPr>
              <a:t>Title: Detecting spammers on Twitter.</a:t>
            </a:r>
          </a:p>
          <a:p>
            <a:pPr marL="90734" indent="0">
              <a:buNone/>
            </a:pPr>
            <a:r>
              <a:rPr lang="en-US" sz="1400" b="1" dirty="0">
                <a:solidFill>
                  <a:srgbClr val="000000"/>
                </a:solidFill>
                <a:effectLst/>
                <a:latin typeface="Times New Roman" panose="02020603050405020304" pitchFamily="18" charset="0"/>
                <a:cs typeface="Times New Roman" panose="02020603050405020304" pitchFamily="18" charset="0"/>
              </a:rPr>
              <a:t>Author</a:t>
            </a:r>
            <a:r>
              <a:rPr lang="en-US" sz="1400" b="0" dirty="0">
                <a:solidFill>
                  <a:srgbClr val="000000"/>
                </a:solidFill>
                <a:effectLst/>
                <a:latin typeface="Times New Roman" panose="02020603050405020304" pitchFamily="18" charset="0"/>
                <a:cs typeface="Times New Roman" panose="02020603050405020304" pitchFamily="18" charset="0"/>
              </a:rPr>
              <a:t>: F. Benevenuto, G. Magno, T. Rodrigues, and V. Almeida.</a:t>
            </a:r>
          </a:p>
          <a:p>
            <a:pPr marL="90734" indent="0" algn="just">
              <a:buNone/>
            </a:pPr>
            <a:r>
              <a:rPr lang="en-US" sz="1400" b="0" dirty="0">
                <a:solidFill>
                  <a:srgbClr val="000000"/>
                </a:solidFill>
                <a:effectLst/>
                <a:latin typeface="Times New Roman" panose="02020603050405020304" pitchFamily="18" charset="0"/>
                <a:cs typeface="Times New Roman" panose="02020603050405020304" pitchFamily="18" charset="0"/>
              </a:rPr>
              <a:t>With millions of users tweeting around the world, real time search systems and different types of mining tools are emerging to allow people tracking the repercussion of events and news on Twitter. However, although appealing as mechanisms to ease the spread of news and allow users to discuss events and post their status, these services open opportunities for new forms of spam. Trending topics, the most talked about items on Twitter at a given point in time, have been seen as an opportunity to generate traffic and revenue. Spammers post tweets containing typical words of a trending topic and URLs, usually obfuscated by URL shorteners, that lead users to completely unrelated websites. This kind of spam can contribute to de-value real time search services unless mechanisms to fight and stop spammers can be found.</a:t>
            </a:r>
            <a:endParaRPr lang="en-IN" sz="14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3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4EC7502-B204-26C3-D493-592FAC62001B}"/>
              </a:ext>
            </a:extLst>
          </p:cNvPr>
          <p:cNvSpPr>
            <a:spLocks noGrp="1"/>
          </p:cNvSpPr>
          <p:nvPr>
            <p:ph type="subTitle"/>
          </p:nvPr>
        </p:nvSpPr>
        <p:spPr>
          <a:xfrm>
            <a:off x="504000" y="226079"/>
            <a:ext cx="9072000" cy="4971395"/>
          </a:xfrm>
        </p:spPr>
        <p:txBody>
          <a:bodyPr/>
          <a:lstStyle/>
          <a:p>
            <a:pPr marL="90734" indent="0">
              <a:buNone/>
            </a:pPr>
            <a:r>
              <a:rPr lang="en-US" sz="1400" b="1" dirty="0">
                <a:latin typeface="Times New Roman" panose="02020603050405020304" pitchFamily="18" charset="0"/>
                <a:cs typeface="Times New Roman" panose="02020603050405020304" pitchFamily="18" charset="0"/>
              </a:rPr>
              <a:t>TITLE: An integrated approach for malicious tweets detection using NLP.</a:t>
            </a:r>
          </a:p>
          <a:p>
            <a:pPr marL="90734" indent="0">
              <a:buNone/>
            </a:pPr>
            <a:r>
              <a:rPr lang="en-US" sz="1400" b="1" dirty="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S. Gharge, and M. Chavan.</a:t>
            </a:r>
          </a:p>
          <a:p>
            <a:pPr marL="90734" indent="0" algn="just">
              <a:buNone/>
            </a:pPr>
            <a:r>
              <a:rPr lang="en-US" sz="1400" dirty="0">
                <a:latin typeface="Times New Roman" panose="02020603050405020304" pitchFamily="18" charset="0"/>
                <a:cs typeface="Times New Roman" panose="02020603050405020304" pitchFamily="18" charset="0"/>
              </a:rPr>
              <a:t>Many previous works have focused on detection of malicious user accounts. Detecting spams or spammers on Twitter has become a recent area of research in social network. However, we present a method based on two new aspects: the identification of spam tweets without knowing previous background of the user; and the other based on analysis of language for detecting spam on twitter in such topics that are in trending at that time. Our work tries to detect spam tweets in based on language tools. We first collected the tweets related to many trending topics, labelling them on the basis of their content which is either malicious or safe. </a:t>
            </a:r>
          </a:p>
          <a:p>
            <a:pPr marL="90734" indent="0" algn="just">
              <a:buNone/>
            </a:pPr>
            <a:endParaRPr lang="en-US" sz="1400" b="1" dirty="0">
              <a:latin typeface="Times New Roman" panose="02020603050405020304" pitchFamily="18" charset="0"/>
              <a:cs typeface="Times New Roman" panose="02020603050405020304" pitchFamily="18" charset="0"/>
            </a:endParaRPr>
          </a:p>
          <a:p>
            <a:pPr marL="90734" indent="0" algn="just">
              <a:buNone/>
            </a:pPr>
            <a:r>
              <a:rPr lang="en-US" sz="1400" b="1" dirty="0">
                <a:latin typeface="Times New Roman" panose="02020603050405020304" pitchFamily="18" charset="0"/>
                <a:cs typeface="Times New Roman" panose="02020603050405020304" pitchFamily="18" charset="0"/>
              </a:rPr>
              <a:t>TITLE: A survey on behaviors exhibited by spammers in popular social media networks.</a:t>
            </a:r>
          </a:p>
          <a:p>
            <a:pPr marL="90734" indent="0" algn="just">
              <a:buNone/>
            </a:pPr>
            <a:r>
              <a:rPr lang="en-US" sz="1400" b="1" dirty="0">
                <a:latin typeface="Times New Roman" panose="02020603050405020304" pitchFamily="18" charset="0"/>
                <a:cs typeface="Times New Roman" panose="02020603050405020304" pitchFamily="18" charset="0"/>
              </a:rPr>
              <a:t>AUTHOR: </a:t>
            </a:r>
            <a:r>
              <a:rPr lang="en-US" sz="1400" dirty="0">
                <a:latin typeface="Times New Roman" panose="02020603050405020304" pitchFamily="18" charset="0"/>
                <a:cs typeface="Times New Roman" panose="02020603050405020304" pitchFamily="18" charset="0"/>
              </a:rPr>
              <a:t>S. J. Soman.</a:t>
            </a:r>
          </a:p>
          <a:p>
            <a:pPr marL="90734" indent="0" algn="just">
              <a:buNone/>
            </a:pPr>
            <a:r>
              <a:rPr lang="en-US" sz="1400" dirty="0">
                <a:latin typeface="Times New Roman" panose="02020603050405020304" pitchFamily="18" charset="0"/>
                <a:cs typeface="Times New Roman" panose="02020603050405020304" pitchFamily="18" charset="0"/>
              </a:rPr>
              <a:t>Social networking sites have become a major factor of the Web and are playing an important role in the life of human being. People communicate with each other through social networking services (SNSs). Unfortunately, the Blogosphere has been infected by different forms of spam-like contents. The rise of social networking sites made them the targets of spammers as they lead the users to be fed up with irrelevant information while surfing. During early days, researchers were concentrating on the development of Honey pots for detecting spams. Twitter is a target platform for promoters and spammers. The authors survey the related literature that identifies the presence of spam as well as spammers in popular social media networks.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3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04000" y="226800"/>
            <a:ext cx="9071280" cy="94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800" b="1" strike="noStrike" spc="-1" dirty="0">
                <a:solidFill>
                  <a:srgbClr val="002060"/>
                </a:solidFill>
                <a:latin typeface="Times New Roman"/>
              </a:rPr>
              <a:t>Hardware And Software Requirements</a:t>
            </a:r>
            <a:endParaRPr lang="en-IN" sz="2800" b="0" strike="noStrike" spc="-1" dirty="0">
              <a:solidFill>
                <a:srgbClr val="002060"/>
              </a:solidFill>
              <a:latin typeface="Arial"/>
            </a:endParaRPr>
          </a:p>
        </p:txBody>
      </p:sp>
      <p:sp>
        <p:nvSpPr>
          <p:cNvPr id="133" name="CustomShape 2"/>
          <p:cNvSpPr/>
          <p:nvPr/>
        </p:nvSpPr>
        <p:spPr>
          <a:xfrm>
            <a:off x="504000" y="1323000"/>
            <a:ext cx="9071280" cy="374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720">
              <a:lnSpc>
                <a:spcPct val="100000"/>
              </a:lnSpc>
              <a:spcBef>
                <a:spcPts val="479"/>
              </a:spcBef>
              <a:buClr>
                <a:srgbClr val="000000"/>
              </a:buClr>
            </a:pPr>
            <a:r>
              <a:rPr lang="en-US" sz="2400" b="1" spc="-1" dirty="0">
                <a:solidFill>
                  <a:srgbClr val="000000"/>
                </a:solidFill>
                <a:latin typeface="Times New Roman"/>
              </a:rPr>
              <a:t>Hardware Requirements</a:t>
            </a:r>
            <a:endParaRPr lang="en-US" sz="2400" b="1" strike="noStrike" spc="-1" dirty="0">
              <a:solidFill>
                <a:srgbClr val="000000"/>
              </a:solidFill>
              <a:latin typeface="Times New Roman"/>
            </a:endParaRPr>
          </a:p>
          <a:p>
            <a:pPr marL="343080" indent="-342360" algn="just">
              <a:lnSpc>
                <a:spcPct val="100000"/>
              </a:lnSpc>
              <a:spcBef>
                <a:spcPts val="479"/>
              </a:spcBef>
              <a:buClr>
                <a:srgbClr val="000000"/>
              </a:buClr>
              <a:buFont typeface="Arial"/>
              <a:buChar char="•"/>
            </a:pPr>
            <a:r>
              <a:rPr lang="en-GB" sz="2000" b="0" strike="noStrike" spc="-1" dirty="0">
                <a:solidFill>
                  <a:srgbClr val="000000"/>
                </a:solidFill>
                <a:latin typeface="Times New Roman"/>
              </a:rPr>
              <a:t>System	 	: </a:t>
            </a:r>
            <a:r>
              <a:rPr lang="en-GB" sz="2000" spc="-1" dirty="0">
                <a:solidFill>
                  <a:srgbClr val="000000"/>
                </a:solidFill>
                <a:latin typeface="Times New Roman"/>
              </a:rPr>
              <a:t>i</a:t>
            </a:r>
            <a:r>
              <a:rPr lang="en-GB" sz="2000" b="0" strike="noStrike" spc="-1" dirty="0">
                <a:solidFill>
                  <a:srgbClr val="000000"/>
                </a:solidFill>
                <a:latin typeface="Times New Roman"/>
              </a:rPr>
              <a:t>ntel core i5</a:t>
            </a:r>
            <a:endParaRPr lang="en-IN" sz="2000" b="0" strike="noStrike" spc="-1" dirty="0">
              <a:latin typeface="Arial"/>
            </a:endParaRPr>
          </a:p>
          <a:p>
            <a:pPr marL="343080" indent="-342360" algn="just">
              <a:lnSpc>
                <a:spcPct val="100000"/>
              </a:lnSpc>
              <a:spcBef>
                <a:spcPts val="479"/>
              </a:spcBef>
              <a:buClr>
                <a:srgbClr val="000000"/>
              </a:buClr>
              <a:buFont typeface="Arial"/>
              <a:buChar char="•"/>
            </a:pPr>
            <a:r>
              <a:rPr lang="en-GB" sz="2000" b="0" strike="noStrike" spc="-1" dirty="0">
                <a:solidFill>
                  <a:srgbClr val="000000"/>
                </a:solidFill>
                <a:latin typeface="Times New Roman"/>
              </a:rPr>
              <a:t>Hard Disk           </a:t>
            </a:r>
            <a:r>
              <a:rPr lang="en-GB" sz="2000" spc="-1" dirty="0">
                <a:solidFill>
                  <a:srgbClr val="000000"/>
                </a:solidFill>
                <a:latin typeface="Times New Roman"/>
              </a:rPr>
              <a:t>     </a:t>
            </a:r>
            <a:r>
              <a:rPr lang="en-GB" sz="2000" b="0" strike="noStrike" spc="-1" dirty="0">
                <a:solidFill>
                  <a:srgbClr val="000000"/>
                </a:solidFill>
                <a:latin typeface="Times New Roman"/>
              </a:rPr>
              <a:t>     : 1</a:t>
            </a:r>
            <a:r>
              <a:rPr lang="en-GB" sz="2000" spc="-1" dirty="0">
                <a:solidFill>
                  <a:srgbClr val="000000"/>
                </a:solidFill>
                <a:latin typeface="Times New Roman"/>
              </a:rPr>
              <a:t>28</a:t>
            </a:r>
            <a:r>
              <a:rPr lang="en-GB" sz="2000" b="0" strike="noStrike" spc="-1" dirty="0">
                <a:solidFill>
                  <a:srgbClr val="000000"/>
                </a:solidFill>
                <a:latin typeface="Times New Roman"/>
              </a:rPr>
              <a:t> GB (min).</a:t>
            </a:r>
            <a:endParaRPr lang="en-IN" sz="2000" b="0" strike="noStrike" spc="-1" dirty="0">
              <a:latin typeface="Arial"/>
            </a:endParaRPr>
          </a:p>
          <a:p>
            <a:pPr marL="343080" indent="-342360" algn="just">
              <a:lnSpc>
                <a:spcPct val="100000"/>
              </a:lnSpc>
              <a:spcBef>
                <a:spcPts val="479"/>
              </a:spcBef>
              <a:buClr>
                <a:srgbClr val="000000"/>
              </a:buClr>
              <a:buFont typeface="Arial"/>
              <a:buChar char="•"/>
            </a:pPr>
            <a:r>
              <a:rPr lang="en-GB" sz="2000" b="0" strike="noStrike" spc="-1" dirty="0">
                <a:solidFill>
                  <a:srgbClr val="000000"/>
                </a:solidFill>
                <a:latin typeface="Times New Roman"/>
              </a:rPr>
              <a:t>Ram			: </a:t>
            </a:r>
            <a:r>
              <a:rPr lang="en-GB" sz="2000" spc="-1" dirty="0">
                <a:solidFill>
                  <a:srgbClr val="000000"/>
                </a:solidFill>
                <a:latin typeface="Times New Roman"/>
              </a:rPr>
              <a:t>4</a:t>
            </a:r>
            <a:r>
              <a:rPr lang="en-GB" sz="2000" b="0" strike="noStrike" spc="-1" dirty="0">
                <a:solidFill>
                  <a:srgbClr val="000000"/>
                </a:solidFill>
                <a:latin typeface="Times New Roman"/>
              </a:rPr>
              <a:t> GB (min).</a:t>
            </a:r>
          </a:p>
          <a:p>
            <a:pPr marL="720" algn="just">
              <a:lnSpc>
                <a:spcPct val="100000"/>
              </a:lnSpc>
              <a:spcBef>
                <a:spcPts val="479"/>
              </a:spcBef>
              <a:buClr>
                <a:srgbClr val="000000"/>
              </a:buClr>
            </a:pPr>
            <a:endParaRPr lang="en-IN" sz="2000" b="0" strike="noStrike" spc="-1" dirty="0">
              <a:latin typeface="Arial"/>
            </a:endParaRPr>
          </a:p>
          <a:p>
            <a:pPr>
              <a:lnSpc>
                <a:spcPct val="100000"/>
              </a:lnSpc>
              <a:spcBef>
                <a:spcPts val="479"/>
              </a:spcBef>
            </a:pPr>
            <a:r>
              <a:rPr lang="en-US" sz="2400" b="1" spc="-1" dirty="0">
                <a:solidFill>
                  <a:srgbClr val="000000"/>
                </a:solidFill>
                <a:latin typeface="Times New Roman"/>
              </a:rPr>
              <a:t>Software Requirements </a:t>
            </a:r>
          </a:p>
          <a:p>
            <a:pPr marL="342900" indent="-342900" algn="just">
              <a:lnSpc>
                <a:spcPct val="100000"/>
              </a:lnSpc>
              <a:spcBef>
                <a:spcPts val="479"/>
              </a:spcBef>
              <a:buFont typeface="Arial" panose="020B0604020202020204" pitchFamily="34" charset="0"/>
              <a:buChar char="•"/>
            </a:pPr>
            <a:r>
              <a:rPr lang="en-US" sz="2000" b="0" strike="noStrike" spc="-1" dirty="0">
                <a:solidFill>
                  <a:srgbClr val="000000"/>
                </a:solidFill>
                <a:latin typeface="Times New Roman"/>
              </a:rPr>
              <a:t>Operating system 	: 	Windows Family </a:t>
            </a:r>
            <a:endParaRPr lang="en-IN" sz="2000" b="0" strike="noStrike" spc="-1" dirty="0">
              <a:latin typeface="Arial"/>
            </a:endParaRPr>
          </a:p>
          <a:p>
            <a:pPr marL="343080" indent="-342360" algn="just">
              <a:lnSpc>
                <a:spcPct val="100000"/>
              </a:lnSpc>
              <a:spcBef>
                <a:spcPts val="479"/>
              </a:spcBef>
              <a:buClr>
                <a:srgbClr val="000000"/>
              </a:buClr>
              <a:buFont typeface="Arial"/>
              <a:buChar char="•"/>
            </a:pPr>
            <a:r>
              <a:rPr lang="en-US" sz="2000" b="0" strike="noStrike" spc="-1" dirty="0">
                <a:solidFill>
                  <a:srgbClr val="000000"/>
                </a:solidFill>
                <a:latin typeface="Times New Roman"/>
              </a:rPr>
              <a:t>Coding Language	: 	Python</a:t>
            </a:r>
          </a:p>
          <a:p>
            <a:pPr marL="343080" indent="-342360" algn="just">
              <a:lnSpc>
                <a:spcPct val="100000"/>
              </a:lnSpc>
              <a:spcBef>
                <a:spcPts val="479"/>
              </a:spcBef>
              <a:buClr>
                <a:srgbClr val="000000"/>
              </a:buClr>
              <a:buFont typeface="Arial"/>
              <a:buChar char="•"/>
            </a:pPr>
            <a:r>
              <a:rPr lang="en-US" sz="2000" spc="-1" dirty="0">
                <a:solidFill>
                  <a:srgbClr val="000000"/>
                </a:solidFill>
                <a:latin typeface="Times New Roman"/>
              </a:rPr>
              <a:t>IDE			:  	Python IDE</a:t>
            </a:r>
          </a:p>
          <a:p>
            <a:pPr marL="343080" indent="-342360" algn="just">
              <a:lnSpc>
                <a:spcPct val="100000"/>
              </a:lnSpc>
              <a:spcBef>
                <a:spcPts val="479"/>
              </a:spcBef>
              <a:buClr>
                <a:srgbClr val="000000"/>
              </a:buClr>
              <a:buFont typeface="Arial"/>
              <a:buChar char="•"/>
            </a:pPr>
            <a:r>
              <a:rPr lang="en-US" sz="2000" b="0" strike="noStrike" spc="-1" dirty="0">
                <a:solidFill>
                  <a:srgbClr val="000000"/>
                </a:solidFill>
                <a:latin typeface="Times New Roman"/>
              </a:rPr>
              <a:t>Version		: 	Python 3.7</a:t>
            </a:r>
            <a:endParaRPr lang="en-IN" sz="2000" b="0" strike="noStrike" spc="-1" dirty="0">
              <a:latin typeface="Arial"/>
            </a:endParaRPr>
          </a:p>
          <a:p>
            <a:pPr>
              <a:lnSpc>
                <a:spcPct val="100000"/>
              </a:lnSpc>
              <a:spcBef>
                <a:spcPts val="479"/>
              </a:spcBef>
            </a:pPr>
            <a:endParaRPr lang="en-IN"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1F366-B1A2-7FA3-D270-225C9D18B8AC}"/>
              </a:ext>
            </a:extLst>
          </p:cNvPr>
          <p:cNvSpPr>
            <a:spLocks noGrp="1"/>
          </p:cNvSpPr>
          <p:nvPr>
            <p:ph type="title" idx="4294967295"/>
          </p:nvPr>
        </p:nvSpPr>
        <p:spPr>
          <a:xfrm>
            <a:off x="620712" y="225425"/>
            <a:ext cx="8451851" cy="400050"/>
          </a:xfrm>
        </p:spPr>
        <p:txBody>
          <a:bodyPr>
            <a:normAutofit fontScale="90000"/>
          </a:bodyPr>
          <a:lstStyle/>
          <a:p>
            <a:r>
              <a:rPr lang="en-IN" sz="2600" dirty="0">
                <a:solidFill>
                  <a:srgbClr val="002060"/>
                </a:solidFill>
                <a:effectLst/>
                <a:latin typeface="Times New Roman" panose="02020603050405020304" pitchFamily="18" charset="0"/>
                <a:cs typeface="Times New Roman" panose="02020603050405020304" pitchFamily="18" charset="0"/>
              </a:rPr>
              <a:t>Proposed system</a:t>
            </a:r>
            <a:endParaRPr lang="en-IN" sz="2600" dirty="0">
              <a:effectLst/>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D6B7AA6-7388-C567-97F1-65E5090B4A0E}"/>
              </a:ext>
            </a:extLst>
          </p:cNvPr>
          <p:cNvSpPr>
            <a:spLocks noGrp="1"/>
          </p:cNvSpPr>
          <p:nvPr>
            <p:ph type="body" idx="4294967295"/>
          </p:nvPr>
        </p:nvSpPr>
        <p:spPr>
          <a:xfrm>
            <a:off x="773112" y="701675"/>
            <a:ext cx="8610600" cy="4876800"/>
          </a:xfrm>
        </p:spPr>
        <p:txBody>
          <a:bodyPr>
            <a:noAutofit/>
          </a:bodyPr>
          <a:lstStyle/>
          <a:p>
            <a:pPr marL="342900" indent="-342900" algn="just">
              <a:buFont typeface="Arial" panose="020B0604020202020204" pitchFamily="34" charset="0"/>
              <a:buChar char="•"/>
            </a:pPr>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With the help of Machine learning algorithms like Random forest, k-Means and naïve bayes algorithms in different stages to identify the fake users and spammer on twitter.</a:t>
            </a:r>
          </a:p>
          <a:p>
            <a:pPr marL="342900" indent="-342900" algn="just">
              <a:buFont typeface="Arial" panose="020B0604020202020204" pitchFamily="34" charset="0"/>
              <a:buChar char="•"/>
            </a:pPr>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In this proposed system we are going to divide the fake users into four types they are </a:t>
            </a:r>
          </a:p>
          <a:p>
            <a:pPr marL="90734" indent="0" algn="just">
              <a:buNone/>
            </a:pPr>
            <a:r>
              <a:rPr lang="en-US" sz="1350" b="1" dirty="0">
                <a:latin typeface="Times New Roman" panose="02020603050405020304" pitchFamily="18" charset="0"/>
                <a:ea typeface="Tahoma" panose="020B0604030504040204" pitchFamily="34" charset="0"/>
                <a:cs typeface="Times New Roman" panose="02020603050405020304" pitchFamily="18" charset="0"/>
              </a:rPr>
              <a:t>    </a:t>
            </a:r>
            <a:r>
              <a:rPr lang="en-US" sz="135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 fake content:</a:t>
            </a:r>
          </a:p>
          <a:p>
            <a:pPr algn="just"/>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Fake content contains the fake information which is posted by user. Based on the user likes or dislikes and the user comments admin going to decide that the user posted tweet are fake or not.</a:t>
            </a:r>
          </a:p>
          <a:p>
            <a:pPr algn="just"/>
            <a:endPar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90734" indent="0" algn="just">
              <a:buNone/>
            </a:pPr>
            <a:r>
              <a:rPr lang="en-US" sz="135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(ii) URL based spam detection:</a:t>
            </a:r>
          </a:p>
          <a:p>
            <a:pPr algn="just"/>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User going to post the tweets in tweeter and also they can post the URLs. Some users going to post the fake URLs, spammers or fake users can going to post the fake URLs to get the user personal information or they can also access the bank details if the user give permission to access the data.</a:t>
            </a:r>
          </a:p>
          <a:p>
            <a:pPr algn="just"/>
            <a:endPar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90734" indent="0" algn="just">
              <a:buNone/>
            </a:pPr>
            <a:r>
              <a:rPr lang="en-US" sz="135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(iii) detecting spam in trending topics:</a:t>
            </a:r>
          </a:p>
          <a:p>
            <a:pPr algn="just"/>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User going to trend the posts. Based on that, the spam detection uses the classiﬁcation technique to accept tweets as the input and classify the spam and non-spam</a:t>
            </a:r>
          </a:p>
          <a:p>
            <a:pPr marL="90734" indent="0" algn="just">
              <a:buNone/>
            </a:pPr>
            <a:endPar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90734" indent="0" algn="just">
              <a:buNone/>
            </a:pPr>
            <a:r>
              <a:rPr lang="en-US" sz="135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(iv)fake user identification:</a:t>
            </a:r>
          </a:p>
          <a:p>
            <a:pPr algn="just"/>
            <a:r>
              <a:rPr lang="en-US" sz="1350" b="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By using Naïve Bayes, the accounts were identiﬁed by estimating the possibility of certain account as the 	spammer or non-spammer. In clustering-based algorithm, the entire set of accounts is classiﬁed into two 	classes as the spam and non-spam.</a:t>
            </a:r>
          </a:p>
          <a:p>
            <a:pPr marL="90734" indent="0" algn="just">
              <a:buNone/>
            </a:pPr>
            <a:r>
              <a:rPr lang="en-IN"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06500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20FA-C19A-AD42-DEC6-4C47A3EB2CD3}"/>
              </a:ext>
            </a:extLst>
          </p:cNvPr>
          <p:cNvSpPr>
            <a:spLocks noGrp="1"/>
          </p:cNvSpPr>
          <p:nvPr>
            <p:ph type="title"/>
          </p:nvPr>
        </p:nvSpPr>
        <p:spPr>
          <a:xfrm>
            <a:off x="504000" y="226080"/>
            <a:ext cx="9072000" cy="551795"/>
          </a:xfrm>
        </p:spPr>
        <p:txBody>
          <a:bodyPr/>
          <a:lstStyle/>
          <a:p>
            <a:r>
              <a:rPr lang="en-IN" sz="2200" dirty="0">
                <a:solidFill>
                  <a:srgbClr val="002060"/>
                </a:solidFill>
                <a:effectLst/>
                <a:latin typeface="Times New Roman" panose="02020603050405020304" pitchFamily="18" charset="0"/>
                <a:cs typeface="Times New Roman" panose="02020603050405020304" pitchFamily="18" charset="0"/>
              </a:rPr>
              <a:t>Module Design And Functionality</a:t>
            </a:r>
          </a:p>
        </p:txBody>
      </p:sp>
      <p:graphicFrame>
        <p:nvGraphicFramePr>
          <p:cNvPr id="4" name="Diagram 3">
            <a:extLst>
              <a:ext uri="{FF2B5EF4-FFF2-40B4-BE49-F238E27FC236}">
                <a16:creationId xmlns:a16="http://schemas.microsoft.com/office/drawing/2014/main" id="{DC8E3E9A-B898-9B2F-7E94-2717088F3A85}"/>
              </a:ext>
            </a:extLst>
          </p:cNvPr>
          <p:cNvGraphicFramePr/>
          <p:nvPr>
            <p:extLst>
              <p:ext uri="{D42A27DB-BD31-4B8C-83A1-F6EECF244321}">
                <p14:modId xmlns:p14="http://schemas.microsoft.com/office/powerpoint/2010/main" val="1705141730"/>
              </p:ext>
            </p:extLst>
          </p:nvPr>
        </p:nvGraphicFramePr>
        <p:xfrm>
          <a:off x="504000" y="854075"/>
          <a:ext cx="9072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B2F7C1E4-3267-3C35-06E9-07C8B94505C9}"/>
              </a:ext>
            </a:extLst>
          </p:cNvPr>
          <p:cNvPicPr>
            <a:picLocks noChangeAspect="1"/>
          </p:cNvPicPr>
          <p:nvPr/>
        </p:nvPicPr>
        <p:blipFill rotWithShape="1">
          <a:blip r:embed="rId7"/>
          <a:srcRect b="16667"/>
          <a:stretch/>
        </p:blipFill>
        <p:spPr>
          <a:xfrm>
            <a:off x="2601912" y="930275"/>
            <a:ext cx="5791200" cy="4267200"/>
          </a:xfrm>
          <a:prstGeom prst="rect">
            <a:avLst/>
          </a:prstGeom>
        </p:spPr>
      </p:pic>
    </p:spTree>
    <p:extLst>
      <p:ext uri="{BB962C8B-B14F-4D97-AF65-F5344CB8AC3E}">
        <p14:creationId xmlns:p14="http://schemas.microsoft.com/office/powerpoint/2010/main" val="1714595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 ppt</Template>
  <TotalTime>3019</TotalTime>
  <Words>1826</Words>
  <Application>Microsoft Office PowerPoint</Application>
  <PresentationFormat>Custom</PresentationFormat>
  <Paragraphs>165</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Lucida Sans Unicode</vt:lpstr>
      <vt:lpstr>Symbol</vt:lpstr>
      <vt:lpstr>Times New Roman</vt:lpstr>
      <vt:lpstr>Verdana</vt:lpstr>
      <vt:lpstr>Wingdings</vt:lpstr>
      <vt:lpstr>Wingdings 2</vt:lpstr>
      <vt:lpstr>Wingdings 3</vt:lpstr>
      <vt:lpstr>Concourse</vt:lpstr>
      <vt:lpstr>Spammer Detection And Fake User Identification On Social Networks </vt:lpstr>
      <vt:lpstr>Contents</vt:lpstr>
      <vt:lpstr>Abstract</vt:lpstr>
      <vt:lpstr>Existing System</vt:lpstr>
      <vt:lpstr>Literature Survey</vt:lpstr>
      <vt:lpstr>PowerPoint Presentation</vt:lpstr>
      <vt:lpstr>PowerPoint Presentation</vt:lpstr>
      <vt:lpstr>Proposed system</vt:lpstr>
      <vt:lpstr>Module Design And Functionality</vt:lpstr>
      <vt:lpstr>Libraries</vt:lpstr>
      <vt:lpstr>Dataset</vt:lpstr>
      <vt:lpstr>PowerPoint Presentation</vt:lpstr>
      <vt:lpstr>PowerPoint Presentation</vt:lpstr>
      <vt:lpstr>PowerPoint Presentation</vt:lpstr>
      <vt:lpstr>Naïve Bayes algorithm</vt:lpstr>
      <vt:lpstr>Random Forest Algorithm</vt:lpstr>
      <vt:lpstr>PowerPoint Presentation</vt:lpstr>
      <vt:lpstr>Result</vt:lpstr>
      <vt:lpstr>Result</vt:lpstr>
      <vt:lpstr>Result</vt:lpstr>
      <vt:lpstr>Result</vt:lpstr>
      <vt:lpstr>Result</vt:lpstr>
      <vt:lpstr>Result</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devanandini bolagani</cp:lastModifiedBy>
  <cp:revision>34</cp:revision>
  <cp:lastPrinted>2023-03-22T06:12:17Z</cp:lastPrinted>
  <dcterms:created xsi:type="dcterms:W3CDTF">2022-03-27T08:50:05Z</dcterms:created>
  <dcterms:modified xsi:type="dcterms:W3CDTF">2023-04-11T03:41:12Z</dcterms:modified>
  <dc:language>en-IN</dc:language>
</cp:coreProperties>
</file>