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64" r:id="rId4"/>
    <p:sldId id="263" r:id="rId5"/>
    <p:sldId id="273" r:id="rId6"/>
    <p:sldId id="262" r:id="rId7"/>
    <p:sldId id="261" r:id="rId8"/>
    <p:sldId id="260" r:id="rId9"/>
    <p:sldId id="259" r:id="rId10"/>
    <p:sldId id="266" r:id="rId11"/>
    <p:sldId id="275" r:id="rId12"/>
    <p:sldId id="274" r:id="rId13"/>
    <p:sldId id="267" r:id="rId14"/>
    <p:sldId id="278" r:id="rId15"/>
    <p:sldId id="277" r:id="rId16"/>
    <p:sldId id="276" r:id="rId17"/>
    <p:sldId id="287" r:id="rId18"/>
    <p:sldId id="268" r:id="rId19"/>
    <p:sldId id="280" r:id="rId20"/>
    <p:sldId id="269" r:id="rId21"/>
    <p:sldId id="281" r:id="rId22"/>
    <p:sldId id="270" r:id="rId23"/>
    <p:sldId id="284" r:id="rId24"/>
    <p:sldId id="265" r:id="rId25"/>
    <p:sldId id="271" r:id="rId26"/>
    <p:sldId id="285"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5922" autoAdjust="0"/>
  </p:normalViewPr>
  <p:slideViewPr>
    <p:cSldViewPr snapToGrid="0">
      <p:cViewPr varScale="1">
        <p:scale>
          <a:sx n="76" d="100"/>
          <a:sy n="76" d="100"/>
        </p:scale>
        <p:origin x="171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12-04-2023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12-04-2023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ieeexplore.ieee.org/document/8759397"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ubmed.ncbi.nlm.nih.gov/?term=Fan+Y&amp;cauthor_id=31803346" TargetMode="External"/><Relationship Id="rId2" Type="http://schemas.openxmlformats.org/officeDocument/2006/relationships/hyperlink" Target="https://pubmed.ncbi.nlm.nih.gov/?term=Li+H&amp;cauthor_id=31803346" TargetMode="External"/><Relationship Id="rId1" Type="http://schemas.openxmlformats.org/officeDocument/2006/relationships/slideLayout" Target="../slideLayouts/slideLayout2.xml"/><Relationship Id="rId4" Type="http://schemas.openxmlformats.org/officeDocument/2006/relationships/hyperlink" Target="https://pubmed.ncbi.nlm.nih.gov/?term=Alzheimer%E2%80%99s+Disease+Neuroimaging+Initiative%5BCorporate+Author%5D"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author/38234986100" TargetMode="External"/><Relationship Id="rId2" Type="http://schemas.openxmlformats.org/officeDocument/2006/relationships/hyperlink" Target="https://ieeexplore.ieee.org/author/37089347614" TargetMode="External"/><Relationship Id="rId1" Type="http://schemas.openxmlformats.org/officeDocument/2006/relationships/slideLayout" Target="../slideLayouts/slideLayout7.xml"/><Relationship Id="rId4" Type="http://schemas.openxmlformats.org/officeDocument/2006/relationships/hyperlink" Target="https://doi.org/10.1109/ICAIS53314.2022.974313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08244" y="128368"/>
            <a:ext cx="1452640"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3116" y="19604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246551" y="1800692"/>
            <a:ext cx="6650898" cy="430887"/>
          </a:xfrm>
          <a:prstGeom prst="rect">
            <a:avLst/>
          </a:prstGeom>
          <a:noFill/>
        </p:spPr>
        <p:txBody>
          <a:bodyPr wrap="square">
            <a:spAutoFit/>
          </a:bodyPr>
          <a:lstStyle/>
          <a:p>
            <a:r>
              <a:rPr lang="en-US" sz="2200" b="1" dirty="0">
                <a:solidFill>
                  <a:srgbClr val="C00000"/>
                </a:solidFill>
                <a:latin typeface="Times New Roman" panose="02020603050405020304" pitchFamily="18" charset="0"/>
              </a:rPr>
              <a:t>Department of Computer Science and Engineering </a:t>
            </a:r>
            <a:endParaRPr lang="en-IN" sz="2200" b="1" dirty="0">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684000" y="2293474"/>
            <a:ext cx="7776000"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DEMENTIA PREDICTION USING SUPERVISED MACHINE LEARNING</a:t>
            </a:r>
          </a:p>
          <a:p>
            <a:pPr algn="ct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266218" y="5463912"/>
            <a:ext cx="3923817"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a:t>
            </a:r>
          </a:p>
          <a:p>
            <a:r>
              <a:rPr lang="en-US" b="1" dirty="0" err="1">
                <a:latin typeface="Times New Roman" panose="02020603050405020304" pitchFamily="18" charset="0"/>
                <a:cs typeface="Times New Roman" panose="02020603050405020304" pitchFamily="18" charset="0"/>
              </a:rPr>
              <a:t>Mr.THYAGARAJAN.C</a:t>
            </a:r>
            <a:r>
              <a:rPr lang="en-US" b="1" dirty="0">
                <a:latin typeface="Times New Roman" panose="02020603050405020304" pitchFamily="18" charset="0"/>
                <a:cs typeface="Times New Roman" panose="02020603050405020304" pitchFamily="18" charset="0"/>
              </a:rPr>
              <a:t> M.E.,(Ph.D.)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548802" y="3775851"/>
            <a:ext cx="4802820"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DEVANATHAN A  	[211419104054]</a:t>
            </a:r>
          </a:p>
          <a:p>
            <a:r>
              <a:rPr lang="en-IN" dirty="0">
                <a:latin typeface="Times New Roman" panose="02020603050405020304" pitchFamily="18" charset="0"/>
                <a:cs typeface="Times New Roman" panose="02020603050405020304" pitchFamily="18" charset="0"/>
              </a:rPr>
              <a:t>DHARNISELVAN H 	[211419104061]</a:t>
            </a:r>
          </a:p>
          <a:p>
            <a:r>
              <a:rPr lang="en-IN" dirty="0">
                <a:latin typeface="Times New Roman" panose="02020603050405020304" pitchFamily="18" charset="0"/>
                <a:cs typeface="Times New Roman" panose="02020603050405020304" pitchFamily="18" charset="0"/>
              </a:rPr>
              <a:t>ARAVIND S           	[211419104015]</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BATCH:E19</a:t>
            </a:r>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347810" y="5462722"/>
            <a:ext cx="354219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COORDINATOR:</a:t>
            </a:r>
          </a:p>
          <a:p>
            <a:r>
              <a:rPr lang="en-IN" b="1" dirty="0" err="1">
                <a:latin typeface="Times New Roman" panose="02020603050405020304" pitchFamily="18" charset="0"/>
                <a:cs typeface="Times New Roman" panose="02020603050405020304" pitchFamily="18" charset="0"/>
              </a:rPr>
              <a:t>Dr.N.PUGHAZENDI</a:t>
            </a:r>
            <a:r>
              <a:rPr lang="en-IN" b="1" dirty="0">
                <a:latin typeface="Times New Roman" panose="02020603050405020304" pitchFamily="18" charset="0"/>
                <a:cs typeface="Times New Roman" panose="02020603050405020304" pitchFamily="18" charset="0"/>
              </a:rPr>
              <a:t> M.E., Ph.D.</a:t>
            </a: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297351" y="128368"/>
            <a:ext cx="6285765" cy="1522578"/>
          </a:xfrm>
          <a:prstGeom prst="rect">
            <a:avLst/>
          </a:prstGeom>
        </p:spPr>
      </p:pic>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800" b="1" smtClean="0">
                <a:solidFill>
                  <a:schemeClr val="tx1"/>
                </a:solidFill>
              </a:rPr>
              <a:t>1</a:t>
            </a:fld>
            <a:endParaRPr lang="en-IN" sz="1800" b="1" dirty="0">
              <a:solidFill>
                <a:schemeClr val="tx1"/>
              </a:solidFill>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Design-Use case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10</a:t>
            </a:fld>
            <a:endParaRPr lang="en-IN"/>
          </a:p>
        </p:txBody>
      </p:sp>
      <p:pic>
        <p:nvPicPr>
          <p:cNvPr id="3" name="Picture 2">
            <a:extLst>
              <a:ext uri="{FF2B5EF4-FFF2-40B4-BE49-F238E27FC236}">
                <a16:creationId xmlns:a16="http://schemas.microsoft.com/office/drawing/2014/main" id="{9BB42E8F-399F-C6D7-1B7A-915D12284C58}"/>
              </a:ext>
            </a:extLst>
          </p:cNvPr>
          <p:cNvPicPr>
            <a:picLocks/>
          </p:cNvPicPr>
          <p:nvPr/>
        </p:nvPicPr>
        <p:blipFill>
          <a:blip r:embed="rId2"/>
          <a:stretch>
            <a:fillRect/>
          </a:stretch>
        </p:blipFill>
        <p:spPr>
          <a:xfrm>
            <a:off x="2652764" y="1416817"/>
            <a:ext cx="4715660" cy="4491614"/>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Design-Sequence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11</a:t>
            </a:fld>
            <a:endParaRPr lang="en-IN"/>
          </a:p>
        </p:txBody>
      </p:sp>
      <p:pic>
        <p:nvPicPr>
          <p:cNvPr id="3" name="Picture 2">
            <a:extLst>
              <a:ext uri="{FF2B5EF4-FFF2-40B4-BE49-F238E27FC236}">
                <a16:creationId xmlns:a16="http://schemas.microsoft.com/office/drawing/2014/main" id="{BAE7F07A-610B-1B0D-B1F4-FA2A5CD0EA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7156" y="1105318"/>
            <a:ext cx="6423406" cy="4983983"/>
          </a:xfrm>
          <a:prstGeom prst="rect">
            <a:avLst/>
          </a:prstGeom>
          <a:noFill/>
          <a:ln>
            <a:noFill/>
          </a:ln>
        </p:spPr>
      </p:pic>
    </p:spTree>
    <p:extLst>
      <p:ext uri="{BB962C8B-B14F-4D97-AF65-F5344CB8AC3E}">
        <p14:creationId xmlns:p14="http://schemas.microsoft.com/office/powerpoint/2010/main" val="362709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12</a:t>
            </a:fld>
            <a:endParaRPr lang="en-IN"/>
          </a:p>
        </p:txBody>
      </p:sp>
      <p:pic>
        <p:nvPicPr>
          <p:cNvPr id="3" name="Picture 2">
            <a:extLst>
              <a:ext uri="{FF2B5EF4-FFF2-40B4-BE49-F238E27FC236}">
                <a16:creationId xmlns:a16="http://schemas.microsoft.com/office/drawing/2014/main" id="{A8FC0995-F27C-148D-104E-D8B2C273A2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3723" y="1786572"/>
            <a:ext cx="7741627" cy="4071617"/>
          </a:xfrm>
          <a:prstGeom prst="rect">
            <a:avLst/>
          </a:prstGeom>
          <a:noFill/>
          <a:ln>
            <a:noFill/>
          </a:ln>
        </p:spPr>
      </p:pic>
    </p:spTree>
    <p:extLst>
      <p:ext uri="{BB962C8B-B14F-4D97-AF65-F5344CB8AC3E}">
        <p14:creationId xmlns:p14="http://schemas.microsoft.com/office/powerpoint/2010/main" val="972360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6" name="Rectangle 5"/>
          <p:cNvSpPr/>
          <p:nvPr/>
        </p:nvSpPr>
        <p:spPr>
          <a:xfrm>
            <a:off x="1657350" y="1679333"/>
            <a:ext cx="6360289" cy="2447914"/>
          </a:xfrm>
          <a:prstGeom prst="rect">
            <a:avLst/>
          </a:prstGeom>
        </p:spPr>
        <p:txBody>
          <a:bodyPr wrap="square">
            <a:spAutoFit/>
          </a:bodyPr>
          <a:lstStyle/>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The system is made up of 7 Modules</a:t>
            </a:r>
          </a:p>
          <a:p>
            <a:pPr marL="342900" lvl="0" indent="-342900" algn="just">
              <a:lnSpc>
                <a:spcPct val="150000"/>
              </a:lnSpc>
              <a:spcAft>
                <a:spcPts val="0"/>
              </a:spcAft>
              <a:buFont typeface="Symbol" panose="05050102010706020507" pitchFamily="18" charset="2"/>
              <a:buChar char=""/>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Data visualizing</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4 Different Trained ML models( Module 3-6)</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14</a:t>
            </a:fld>
            <a:endParaRPr lang="en-IN"/>
          </a:p>
        </p:txBody>
      </p:sp>
      <p:sp>
        <p:nvSpPr>
          <p:cNvPr id="6" name="Rectangle 5"/>
          <p:cNvSpPr/>
          <p:nvPr/>
        </p:nvSpPr>
        <p:spPr>
          <a:xfrm>
            <a:off x="897399" y="1563828"/>
            <a:ext cx="7349201" cy="3990836"/>
          </a:xfrm>
          <a:prstGeom prst="rect">
            <a:avLst/>
          </a:prstGeom>
        </p:spPr>
        <p:txBody>
          <a:bodyPr wrap="square">
            <a:spAutoFit/>
          </a:bodyPr>
          <a:lstStyle/>
          <a:p>
            <a:pPr algn="just">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MODULE 1:</a:t>
            </a:r>
          </a:p>
          <a:p>
            <a:pPr algn="just">
              <a:spcAft>
                <a:spcPts val="800"/>
              </a:spcAft>
            </a:pPr>
            <a:endPar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 Module: </a:t>
            </a:r>
            <a:r>
              <a:rPr lang="en-US" sz="2000" dirty="0">
                <a:solidFill>
                  <a:srgbClr val="000000"/>
                </a:solidFill>
                <a:effectLst/>
                <a:latin typeface="Times New Roman" panose="02020603050405020304" pitchFamily="18" charset="0"/>
                <a:ea typeface="Calibri" panose="020F0502020204030204" pitchFamily="34" charset="0"/>
              </a:rPr>
              <a:t>Loading the supplied dataset and importing library packages to investigate variable’s identity by data type and shape and to assess duplicated and values that are missing. The provided dataset must be renamed, columns must be deleted, and other data cleaning and preparation steps must be completed in order to analyze the </a:t>
            </a:r>
            <a:r>
              <a:rPr lang="en-US" sz="2000" dirty="0" err="1">
                <a:solidFill>
                  <a:srgbClr val="000000"/>
                </a:solidFill>
                <a:effectLst/>
                <a:latin typeface="Times New Roman" panose="02020603050405020304" pitchFamily="18" charset="0"/>
                <a:ea typeface="Calibri" panose="020F0502020204030204" pitchFamily="34" charset="0"/>
              </a:rPr>
              <a:t>uni</a:t>
            </a:r>
            <a:r>
              <a:rPr lang="en-US" sz="2000" dirty="0">
                <a:solidFill>
                  <a:srgbClr val="000000"/>
                </a:solidFill>
                <a:effectLst/>
                <a:latin typeface="Times New Roman" panose="02020603050405020304" pitchFamily="18" charset="0"/>
                <a:ea typeface="Calibri" panose="020F0502020204030204" pitchFamily="34" charset="0"/>
              </a:rPr>
              <a:t>-variate, bi-variate, and multi-variate processes depending on the dataset, several procedures and techniques will be used to clean the data. To boost the worth of datasets for analysis and decision-making, data cleaning aims to find and remove mistakes and anomalies.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430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4" name="Rectangle 3"/>
          <p:cNvSpPr/>
          <p:nvPr/>
        </p:nvSpPr>
        <p:spPr>
          <a:xfrm>
            <a:off x="538413" y="1618085"/>
            <a:ext cx="7976937" cy="3785652"/>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MODULE 2:</a:t>
            </a:r>
          </a:p>
          <a:p>
            <a:pPr algn="just"/>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Data Visualization Module: </a:t>
            </a:r>
          </a:p>
          <a:p>
            <a:pPr algn="just"/>
            <a:endPar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visualizations can be used to convey and demonstrate important relationships using plots and graphs that are more visceral and attractive to stakeholders than measures of association or significance. </a:t>
            </a:r>
          </a:p>
          <a:p>
            <a:pPr marL="342900" indent="-342900" algn="jus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Unless data is graphically represented, such as via charts and graphs, it might not always make sense. Fast visualization of samples of data and other objects is valuable in both statistical applications and applied machine learning.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6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16</a:t>
            </a:fld>
            <a:endParaRPr lang="en-IN" dirty="0"/>
          </a:p>
        </p:txBody>
      </p:sp>
      <p:sp>
        <p:nvSpPr>
          <p:cNvPr id="6" name="Rectangle 5"/>
          <p:cNvSpPr/>
          <p:nvPr/>
        </p:nvSpPr>
        <p:spPr>
          <a:xfrm>
            <a:off x="348916" y="1191024"/>
            <a:ext cx="8446168" cy="5406095"/>
          </a:xfrm>
          <a:prstGeom prst="rect">
            <a:avLst/>
          </a:prstGeom>
        </p:spPr>
        <p:txBody>
          <a:bodyPr wrap="square">
            <a:spAutoFit/>
          </a:bodyPr>
          <a:lstStyle/>
          <a:p>
            <a:pPr algn="just">
              <a:lnSpc>
                <a:spcPct val="150000"/>
              </a:lnSpc>
              <a:spcAft>
                <a:spcPts val="800"/>
              </a:spcAft>
            </a:pPr>
            <a:r>
              <a:rPr lang="en-IN" sz="2800" b="1" dirty="0">
                <a:latin typeface="Times New Roman" panose="02020603050405020304" pitchFamily="18" charset="0"/>
                <a:cs typeface="Times New Roman" panose="02020603050405020304" pitchFamily="18" charset="0"/>
              </a:rPr>
              <a:t>ML Models(3-6 modules)</a:t>
            </a:r>
          </a:p>
          <a:p>
            <a:pPr marR="128270" algn="just">
              <a:lnSpc>
                <a:spcPct val="95000"/>
              </a:lnSpc>
              <a:spcBef>
                <a:spcPts val="50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ensure the system produces the best results and is as accurate as possible, 4 distinct machine learning algorithms have been used in its implementation.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28270" lvl="0" indent="-342900" algn="just">
              <a:lnSpc>
                <a:spcPct val="95000"/>
              </a:lnSpc>
              <a:spcBef>
                <a:spcPts val="50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Decision tree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28270" lvl="0" indent="-342900" algn="just">
              <a:lnSpc>
                <a:spcPct val="95000"/>
              </a:lnSpc>
              <a:spcBef>
                <a:spcPts val="50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Gradient Boosting Classifier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28270" lvl="0" indent="-342900" algn="just">
              <a:lnSpc>
                <a:spcPct val="95000"/>
              </a:lnSpc>
              <a:spcBef>
                <a:spcPts val="50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XGB classifier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28270" lvl="0" indent="-342900" algn="just">
              <a:lnSpc>
                <a:spcPct val="95000"/>
              </a:lnSpc>
              <a:spcBef>
                <a:spcPts val="500"/>
              </a:spcBef>
              <a:spcAft>
                <a:spcPts val="0"/>
              </a:spcAf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Gaussian NB   </a:t>
            </a:r>
          </a:p>
          <a:p>
            <a:pPr marR="128270" lvl="0" algn="just">
              <a:lnSpc>
                <a:spcPct val="95000"/>
              </a:lnSpc>
              <a:spcBef>
                <a:spcPts val="500"/>
              </a:spcBef>
              <a:spcAft>
                <a:spcPts val="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R="128270" algn="just">
              <a:lnSpc>
                <a:spcPct val="95000"/>
              </a:lnSpc>
              <a:spcBef>
                <a:spcPts val="500"/>
              </a:spcBef>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training all the model a live website is created which predicts the possibilities of dementia. For this the machine learning model which gave high accuracy is used by accessing its as a model file in our python program. The tools used in this deployment model are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128270" lvl="0" algn="just">
              <a:lnSpc>
                <a:spcPct val="95000"/>
              </a:lnSpc>
              <a:spcBef>
                <a:spcPts val="500"/>
              </a:spcBef>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28270" lvl="0" algn="just">
              <a:lnSpc>
                <a:spcPct val="95000"/>
              </a:lnSpc>
              <a:spcBef>
                <a:spcPts val="500"/>
              </a:spcBef>
              <a:spcAft>
                <a:spcPts val="0"/>
              </a:spcAft>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0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12-04-2023</a:t>
            </a:fld>
            <a:endParaRPr lang="en-IN"/>
          </a:p>
        </p:txBody>
      </p:sp>
      <p:sp>
        <p:nvSpPr>
          <p:cNvPr id="3" name="Slide Number Placeholder 2"/>
          <p:cNvSpPr>
            <a:spLocks noGrp="1"/>
          </p:cNvSpPr>
          <p:nvPr>
            <p:ph type="sldNum" sz="quarter" idx="12"/>
          </p:nvPr>
        </p:nvSpPr>
        <p:spPr/>
        <p:txBody>
          <a:bodyPr/>
          <a:lstStyle/>
          <a:p>
            <a:fld id="{9D3FF152-60F5-4862-82F9-1190556AA56F}" type="slidenum">
              <a:rPr lang="en-IN" smtClean="0"/>
              <a:t>17</a:t>
            </a:fld>
            <a:endParaRPr lang="en-IN"/>
          </a:p>
        </p:txBody>
      </p:sp>
      <p:sp>
        <p:nvSpPr>
          <p:cNvPr id="4" name="Title 1">
            <a:extLst>
              <a:ext uri="{FF2B5EF4-FFF2-40B4-BE49-F238E27FC236}">
                <a16:creationId xmlns:a16="http://schemas.microsoft.com/office/drawing/2014/main" id="{7513A726-45BD-4B17-BF54-42F7352C7AE4}"/>
              </a:ext>
            </a:extLst>
          </p:cNvPr>
          <p:cNvSpPr txBox="1">
            <a:spLocks/>
          </p:cNvSpPr>
          <p:nvPr/>
        </p:nvSpPr>
        <p:spPr>
          <a:xfrm>
            <a:off x="628650" y="165991"/>
            <a:ext cx="7886700" cy="53025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5" name="Rectangle 4"/>
          <p:cNvSpPr/>
          <p:nvPr/>
        </p:nvSpPr>
        <p:spPr>
          <a:xfrm>
            <a:off x="628650" y="1237468"/>
            <a:ext cx="7880686" cy="3888244"/>
          </a:xfrm>
          <a:prstGeom prst="rect">
            <a:avLst/>
          </a:prstGeom>
        </p:spPr>
        <p:txBody>
          <a:bodyPr wrap="square">
            <a:spAutoFit/>
          </a:bodyPr>
          <a:lstStyle/>
          <a:p>
            <a:pPr algn="just"/>
            <a:r>
              <a:rPr lang="en-IN" sz="2000" b="1" dirty="0">
                <a:latin typeface="Times New Roman" panose="02020603050405020304" pitchFamily="18" charset="0"/>
                <a:ea typeface="Calibri" panose="020F0502020204030204" pitchFamily="34" charset="0"/>
                <a:cs typeface="Times New Roman" panose="02020603050405020304" pitchFamily="18" charset="0"/>
              </a:rPr>
              <a:t>Deployment module:</a:t>
            </a:r>
          </a:p>
          <a:p>
            <a:pPr algn="just"/>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342900" marR="128270" indent="-342900" algn="just">
              <a:lnSpc>
                <a:spcPct val="95000"/>
              </a:lnSpc>
              <a:spcBef>
                <a:spcPts val="500"/>
              </a:spcBef>
              <a:spcAft>
                <a:spcPts val="10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last stage will be to use our web application to deliver exact and accurate results to the user, allowing them to proceed as needed in accordance with the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128270" indent="-342900" algn="just">
              <a:lnSpc>
                <a:spcPct val="95000"/>
              </a:lnSpc>
              <a:spcBef>
                <a:spcPts val="500"/>
              </a:spcBef>
              <a:spcAft>
                <a:spcPts val="10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system will finally produce the desired result after the approach, modules, algorithms, and codes have been implemented. The homepage will assist users in entering the information needed for the Dementia prediction system, and the GUI portion is designed to be user-friendly for regular people. The system has been developed utilizing four distinct ML algorithms, as specified in the Implementation, to obtain the best accuracy while using the dataset.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009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6" name="Content Placeholder 2">
            <a:extLst>
              <a:ext uri="{FF2B5EF4-FFF2-40B4-BE49-F238E27FC236}">
                <a16:creationId xmlns:a16="http://schemas.microsoft.com/office/drawing/2014/main" id="{7DFF382A-0342-7303-3C4C-2025ED124CB2}"/>
              </a:ext>
            </a:extLst>
          </p:cNvPr>
          <p:cNvSpPr>
            <a:spLocks noGrp="1"/>
          </p:cNvSpPr>
          <p:nvPr>
            <p:ph idx="1"/>
          </p:nvPr>
        </p:nvSpPr>
        <p:spPr>
          <a:xfrm>
            <a:off x="318122" y="813916"/>
            <a:ext cx="11527368" cy="6133940"/>
          </a:xfrm>
        </p:spPr>
        <p:txBody>
          <a:bodyPr>
            <a:normAutofit/>
          </a:bodyPr>
          <a:lstStyle/>
          <a:p>
            <a:pPr marL="0" marR="97155" indent="0" algn="just">
              <a:lnSpc>
                <a:spcPct val="115000"/>
              </a:lnSpc>
              <a:spcAft>
                <a:spcPts val="685"/>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PRODUCT:</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 required inputs for prediction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USECASE: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Values</a:t>
            </a:r>
          </a:p>
          <a:p>
            <a:pPr algn="just">
              <a:lnSpc>
                <a:spcPct val="115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0B661CA4-E9BA-D26D-E7E6-C4625466C041}"/>
              </a:ext>
            </a:extLst>
          </p:cNvPr>
          <p:cNvGraphicFramePr>
            <a:graphicFrameLocks noGrp="1"/>
          </p:cNvGraphicFramePr>
          <p:nvPr>
            <p:extLst>
              <p:ext uri="{D42A27DB-BD31-4B8C-83A1-F6EECF244321}">
                <p14:modId xmlns:p14="http://schemas.microsoft.com/office/powerpoint/2010/main" val="2659426341"/>
              </p:ext>
            </p:extLst>
          </p:nvPr>
        </p:nvGraphicFramePr>
        <p:xfrm>
          <a:off x="318122" y="2003824"/>
          <a:ext cx="8082380" cy="3633674"/>
        </p:xfrm>
        <a:graphic>
          <a:graphicData uri="http://schemas.openxmlformats.org/drawingml/2006/table">
            <a:tbl>
              <a:tblPr firstRow="1" firstCol="1" bandRow="1">
                <a:tableStyleId>{5C22544A-7EE6-4342-B048-85BDC9FD1C3A}</a:tableStyleId>
              </a:tblPr>
              <a:tblGrid>
                <a:gridCol w="2364788">
                  <a:extLst>
                    <a:ext uri="{9D8B030D-6E8A-4147-A177-3AD203B41FA5}">
                      <a16:colId xmlns:a16="http://schemas.microsoft.com/office/drawing/2014/main" val="1734528861"/>
                    </a:ext>
                  </a:extLst>
                </a:gridCol>
                <a:gridCol w="2035194">
                  <a:extLst>
                    <a:ext uri="{9D8B030D-6E8A-4147-A177-3AD203B41FA5}">
                      <a16:colId xmlns:a16="http://schemas.microsoft.com/office/drawing/2014/main" val="3288854771"/>
                    </a:ext>
                  </a:extLst>
                </a:gridCol>
                <a:gridCol w="1467216">
                  <a:extLst>
                    <a:ext uri="{9D8B030D-6E8A-4147-A177-3AD203B41FA5}">
                      <a16:colId xmlns:a16="http://schemas.microsoft.com/office/drawing/2014/main" val="2739516211"/>
                    </a:ext>
                  </a:extLst>
                </a:gridCol>
                <a:gridCol w="1060318">
                  <a:extLst>
                    <a:ext uri="{9D8B030D-6E8A-4147-A177-3AD203B41FA5}">
                      <a16:colId xmlns:a16="http://schemas.microsoft.com/office/drawing/2014/main" val="3652726559"/>
                    </a:ext>
                  </a:extLst>
                </a:gridCol>
                <a:gridCol w="1154864">
                  <a:extLst>
                    <a:ext uri="{9D8B030D-6E8A-4147-A177-3AD203B41FA5}">
                      <a16:colId xmlns:a16="http://schemas.microsoft.com/office/drawing/2014/main" val="3411642986"/>
                    </a:ext>
                  </a:extLst>
                </a:gridCol>
              </a:tblGrid>
              <a:tr h="801138">
                <a:tc>
                  <a:txBody>
                    <a:bodyPr/>
                    <a:lstStyle/>
                    <a:p>
                      <a:pPr marL="1270">
                        <a:lnSpc>
                          <a:spcPct val="107000"/>
                        </a:lnSpc>
                        <a:spcAft>
                          <a:spcPts val="665"/>
                        </a:spcAft>
                      </a:pPr>
                      <a:r>
                        <a:rPr lang="en-IN" sz="1400" dirty="0">
                          <a:effectLst/>
                          <a:latin typeface="Times New Roman" panose="02020603050405020304" pitchFamily="18" charset="0"/>
                          <a:cs typeface="Times New Roman" panose="02020603050405020304" pitchFamily="18" charset="0"/>
                        </a:rPr>
                        <a:t>TEST </a:t>
                      </a:r>
                    </a:p>
                    <a:p>
                      <a:pPr marL="1270">
                        <a:lnSpc>
                          <a:spcPct val="107000"/>
                        </a:lnSpc>
                        <a:spcAft>
                          <a:spcPts val="675"/>
                        </a:spcAft>
                      </a:pPr>
                      <a:r>
                        <a:rPr lang="en-IN" sz="1400" dirty="0">
                          <a:effectLst/>
                          <a:latin typeface="Times New Roman" panose="02020603050405020304" pitchFamily="18" charset="0"/>
                          <a:cs typeface="Times New Roman" panose="02020603050405020304" pitchFamily="18" charset="0"/>
                        </a:rPr>
                        <a:t>CASE </a:t>
                      </a:r>
                    </a:p>
                    <a:p>
                      <a:pPr marL="1270">
                        <a:lnSpc>
                          <a:spcPct val="107000"/>
                        </a:lnSpc>
                        <a:spcAft>
                          <a:spcPts val="800"/>
                        </a:spcAft>
                      </a:pPr>
                      <a:r>
                        <a:rPr lang="en-IN" sz="1400" dirty="0">
                          <a:effectLst/>
                          <a:latin typeface="Times New Roman" panose="02020603050405020304" pitchFamily="18" charset="0"/>
                          <a:cs typeface="Times New Roman" panose="02020603050405020304" pitchFamily="18" charset="0"/>
                        </a:rPr>
                        <a:t>ID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7" marR="19687" marT="39374" marB="0"/>
                </a:tc>
                <a:tc>
                  <a:txBody>
                    <a:bodyPr/>
                    <a:lstStyle/>
                    <a:p>
                      <a:pPr marL="95250" algn="just">
                        <a:spcBef>
                          <a:spcPts val="385"/>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TESTCASE</a:t>
                      </a:r>
                      <a:r>
                        <a:rPr lang="en-US" sz="1400" b="1"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ACTION TO </a:t>
                      </a:r>
                      <a:r>
                        <a:rPr lang="en-US" sz="1400" b="1" spc="-15" dirty="0">
                          <a:effectLst/>
                          <a:latin typeface="Times New Roman" panose="02020603050405020304" pitchFamily="18" charset="0"/>
                          <a:ea typeface="Calibri" panose="020F0502020204030204" pitchFamily="34" charset="0"/>
                          <a:cs typeface="Times New Roman" panose="02020603050405020304" pitchFamily="18" charset="0"/>
                        </a:rPr>
                        <a:t>BE</a:t>
                      </a:r>
                      <a:r>
                        <a:rPr lang="en-US" sz="1400" b="1"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PERFORMED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b="1" spc="-5" dirty="0">
                          <a:effectLst/>
                          <a:latin typeface="Times New Roman" panose="02020603050405020304" pitchFamily="18" charset="0"/>
                          <a:ea typeface="Calibri" panose="020F0502020204030204" pitchFamily="34" charset="0"/>
                          <a:cs typeface="Times New Roman" panose="02020603050405020304" pitchFamily="18" charset="0"/>
                        </a:rPr>
                        <a:t> EXPECTED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b="1"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ACTUAL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PASS/ FAIL</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8890190"/>
                  </a:ext>
                </a:extLst>
              </a:tr>
              <a:tr h="801138">
                <a:tc>
                  <a:txBody>
                    <a:bodyPr/>
                    <a:lstStyle/>
                    <a:p>
                      <a:pPr marL="127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7" marR="19687" marT="39374"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 Input Values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Dementia is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Dementia is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6135870"/>
                  </a:ext>
                </a:extLst>
              </a:tr>
              <a:tr h="896988">
                <a:tc>
                  <a:txBody>
                    <a:bodyPr/>
                    <a:lstStyle/>
                    <a:p>
                      <a:pPr marL="1270">
                        <a:lnSpc>
                          <a:spcPct val="107000"/>
                        </a:lnSpc>
                        <a:spcAft>
                          <a:spcPts val="800"/>
                        </a:spcAft>
                      </a:pPr>
                      <a:r>
                        <a:rPr lang="en-IN" sz="1400" dirty="0">
                          <a:effectLst/>
                          <a:latin typeface="Times New Roman" panose="02020603050405020304" pitchFamily="18" charset="0"/>
                          <a:cs typeface="Times New Roman" panose="02020603050405020304" pitchFamily="18" charset="0"/>
                        </a:rPr>
                        <a:t>2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7" marR="19687" marT="39374" marB="0"/>
                </a:tc>
                <a:tc>
                  <a:txBody>
                    <a:bodyPr/>
                    <a:lstStyle/>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 Input Values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Dementia is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Non-demented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Dementia is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Non-demented</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1916250"/>
                  </a:ext>
                </a:extLst>
              </a:tr>
              <a:tr h="896988">
                <a:tc>
                  <a:txBody>
                    <a:bodyPr/>
                    <a:lstStyle/>
                    <a:p>
                      <a:pPr marL="1270">
                        <a:lnSpc>
                          <a:spcPct val="107000"/>
                        </a:lnSpc>
                        <a:spcAft>
                          <a:spcPts val="800"/>
                        </a:spcAft>
                      </a:pPr>
                      <a:r>
                        <a:rPr lang="en-US" sz="1400" dirty="0">
                          <a:effectLst/>
                          <a:latin typeface="Times New Roman" panose="02020603050405020304" pitchFamily="18" charset="0"/>
                          <a:ea typeface="+mn-ea"/>
                          <a:cs typeface="Times New Roman" panose="02020603050405020304" pitchFamily="18" charset="0"/>
                        </a:rPr>
                        <a:t>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7" marR="19687" marT="39374"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 Input Values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Dementia is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converted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Dementia is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converted</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9314946"/>
                  </a:ext>
                </a:extLst>
              </a:tr>
            </a:tbl>
          </a:graphicData>
        </a:graphic>
      </p:graphicFrame>
    </p:spTree>
    <p:extLst>
      <p:ext uri="{BB962C8B-B14F-4D97-AF65-F5344CB8AC3E}">
        <p14:creationId xmlns:p14="http://schemas.microsoft.com/office/powerpoint/2010/main" val="357643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19</a:t>
            </a:fld>
            <a:endParaRPr lang="en-IN"/>
          </a:p>
        </p:txBody>
      </p:sp>
      <p:pic>
        <p:nvPicPr>
          <p:cNvPr id="8" name="Content Placeholder 7">
            <a:extLst>
              <a:ext uri="{FF2B5EF4-FFF2-40B4-BE49-F238E27FC236}">
                <a16:creationId xmlns:a16="http://schemas.microsoft.com/office/drawing/2014/main" id="{C798D597-EEBE-A66F-96C2-77465107B99E}"/>
              </a:ext>
            </a:extLst>
          </p:cNvPr>
          <p:cNvPicPr>
            <a:picLocks noGrp="1" noChangeAspect="1"/>
          </p:cNvPicPr>
          <p:nvPr>
            <p:ph idx="1"/>
          </p:nvPr>
        </p:nvPicPr>
        <p:blipFill>
          <a:blip r:embed="rId2"/>
          <a:stretch>
            <a:fillRect/>
          </a:stretch>
        </p:blipFill>
        <p:spPr>
          <a:xfrm>
            <a:off x="1225899" y="1195754"/>
            <a:ext cx="6692202" cy="4799105"/>
          </a:xfrm>
          <a:prstGeom prst="rect">
            <a:avLst/>
          </a:prstGeom>
        </p:spPr>
      </p:pic>
    </p:spTree>
    <p:extLst>
      <p:ext uri="{BB962C8B-B14F-4D97-AF65-F5344CB8AC3E}">
        <p14:creationId xmlns:p14="http://schemas.microsoft.com/office/powerpoint/2010/main" val="201808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mtClean="0"/>
              <a:t>2</a:t>
            </a:fld>
            <a:endParaRPr lang="en-IN"/>
          </a:p>
        </p:txBody>
      </p:sp>
      <p:sp>
        <p:nvSpPr>
          <p:cNvPr id="6" name="Content Placeholder 2"/>
          <p:cNvSpPr>
            <a:spLocks noGrp="1"/>
          </p:cNvSpPr>
          <p:nvPr>
            <p:ph idx="1"/>
          </p:nvPr>
        </p:nvSpPr>
        <p:spPr>
          <a:xfrm>
            <a:off x="628650" y="1166065"/>
            <a:ext cx="8127161" cy="5555411"/>
          </a:xfrm>
        </p:spPr>
        <p:txBody>
          <a:bodyPr>
            <a:noAutofit/>
          </a:bodyPr>
          <a:lstStyle/>
          <a:p>
            <a:pPr algn="just"/>
            <a:r>
              <a:rPr lang="en-US" sz="2000" dirty="0">
                <a:latin typeface="Times New Roman" panose="02020603050405020304" pitchFamily="18" charset="0"/>
                <a:cs typeface="Times New Roman" panose="02020603050405020304" pitchFamily="18" charset="0"/>
              </a:rPr>
              <a:t>Dementia is a medical disorder in which the blood arteries in the brain are ruptured, causing damage to the brain. When the supply of blood and other nutrients to the brain is interrupted, symptoms might develop. According to the World Health Organization (WHO), Dementia is the greatest cause of death and disability globally.</a:t>
            </a:r>
          </a:p>
          <a:p>
            <a:pPr algn="just"/>
            <a:r>
              <a:rPr lang="en-US" sz="2000" dirty="0">
                <a:latin typeface="Times New Roman" panose="02020603050405020304" pitchFamily="18" charset="0"/>
                <a:cs typeface="Times New Roman" panose="02020603050405020304" pitchFamily="18" charset="0"/>
              </a:rPr>
              <a:t>Early recognition of the various warning signs of a Dementia can help to reduce the severity of the Dementia. Different machine learning (ML) models have been developed to predict the likelihood of a Dementia occurring in the brain. </a:t>
            </a:r>
          </a:p>
          <a:p>
            <a:pPr algn="just"/>
            <a:r>
              <a:rPr lang="en-US" sz="2000" dirty="0">
                <a:latin typeface="Times New Roman" panose="02020603050405020304" pitchFamily="18" charset="0"/>
                <a:cs typeface="Times New Roman" panose="02020603050405020304" pitchFamily="18" charset="0"/>
              </a:rPr>
              <a:t>Additionally, to compare and discuss the performance of various machine learning algorithms from the given hospital dataset with an evaluation classification report, identify the confusion matrix and to categorizing data from priority and the result shows that the effectiveness of the proposed machine learning algorithm technique can be compared with the best accuracy with precision, Recall and F1 Score.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20</a:t>
            </a:fld>
            <a:endParaRPr lang="en-IN"/>
          </a:p>
        </p:txBody>
      </p:sp>
      <p:pic>
        <p:nvPicPr>
          <p:cNvPr id="3" name="Picture 2">
            <a:extLst>
              <a:ext uri="{FF2B5EF4-FFF2-40B4-BE49-F238E27FC236}">
                <a16:creationId xmlns:a16="http://schemas.microsoft.com/office/drawing/2014/main" id="{4830D7CA-A61B-A2EC-B339-FA93D09BA3E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5674" y="1657978"/>
            <a:ext cx="6577540" cy="3878663"/>
          </a:xfrm>
          <a:prstGeom prst="rect">
            <a:avLst/>
          </a:prstGeom>
          <a:noFill/>
          <a:ln>
            <a:noFill/>
          </a:ln>
        </p:spPr>
      </p:pic>
    </p:spTree>
    <p:extLst>
      <p:ext uri="{BB962C8B-B14F-4D97-AF65-F5344CB8AC3E}">
        <p14:creationId xmlns:p14="http://schemas.microsoft.com/office/powerpoint/2010/main" val="112652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21</a:t>
            </a:fld>
            <a:endParaRPr lang="en-IN"/>
          </a:p>
        </p:txBody>
      </p:sp>
      <p:pic>
        <p:nvPicPr>
          <p:cNvPr id="7" name="Content Placeholder 6">
            <a:extLst>
              <a:ext uri="{FF2B5EF4-FFF2-40B4-BE49-F238E27FC236}">
                <a16:creationId xmlns:a16="http://schemas.microsoft.com/office/drawing/2014/main" id="{345AF64C-2C17-F894-0CAD-467FE09F8CD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96237" y="1969477"/>
            <a:ext cx="6722348" cy="3396343"/>
          </a:xfrm>
          <a:prstGeom prst="rect">
            <a:avLst/>
          </a:prstGeom>
          <a:noFill/>
          <a:ln>
            <a:noFill/>
          </a:ln>
        </p:spPr>
      </p:pic>
    </p:spTree>
    <p:extLst>
      <p:ext uri="{BB962C8B-B14F-4D97-AF65-F5344CB8AC3E}">
        <p14:creationId xmlns:p14="http://schemas.microsoft.com/office/powerpoint/2010/main" val="2479289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7" name="Content Placeholder 2">
            <a:extLst>
              <a:ext uri="{FF2B5EF4-FFF2-40B4-BE49-F238E27FC236}">
                <a16:creationId xmlns:a16="http://schemas.microsoft.com/office/drawing/2014/main" id="{40BCA648-0A52-2A60-23AA-73DBCBFA73AD}"/>
              </a:ext>
            </a:extLst>
          </p:cNvPr>
          <p:cNvSpPr>
            <a:spLocks noGrp="1"/>
          </p:cNvSpPr>
          <p:nvPr>
            <p:ph idx="1"/>
          </p:nvPr>
        </p:nvSpPr>
        <p:spPr>
          <a:xfrm>
            <a:off x="178468" y="381837"/>
            <a:ext cx="8787063" cy="6339639"/>
          </a:xfrm>
        </p:spPr>
        <p:txBody>
          <a:bodyPr>
            <a:normAutofit/>
          </a:bodyPr>
          <a:lstStyle/>
          <a:p>
            <a:pPr algn="just">
              <a:lnSpc>
                <a:spcPct val="100000"/>
              </a:lnSpc>
            </a:pPr>
            <a:endParaRPr lang="en-US" sz="2000" dirty="0">
              <a:effectLst/>
              <a:latin typeface="Times New Roman" panose="02020603050405020304" pitchFamily="18" charset="0"/>
              <a:ea typeface="Calibri" panose="020F0502020204030204" pitchFamily="34" charset="0"/>
            </a:endParaRPr>
          </a:p>
          <a:p>
            <a:pPr algn="just">
              <a:lnSpc>
                <a:spcPct val="100000"/>
              </a:lnSpc>
            </a:pPr>
            <a:endParaRPr lang="en-US" sz="2000" dirty="0">
              <a:latin typeface="Times New Roman" panose="02020603050405020304" pitchFamily="18" charset="0"/>
              <a:ea typeface="Calibri" panose="020F0502020204030204" pitchFamily="34" charset="0"/>
            </a:endParaRPr>
          </a:p>
          <a:p>
            <a:pPr algn="just">
              <a:lnSpc>
                <a:spcPct val="100000"/>
              </a:lnSpc>
            </a:pPr>
            <a:r>
              <a:rPr lang="en-US" sz="2000" dirty="0">
                <a:effectLst/>
                <a:latin typeface="Times New Roman" panose="02020603050405020304" pitchFamily="18" charset="0"/>
                <a:ea typeface="Calibri" panose="020F0502020204030204" pitchFamily="34" charset="0"/>
              </a:rPr>
              <a:t>After conducting a literature review, we learned about the various benefits and drawbacks of various research papers and proposed a system that predicts Dementia in a cost-effective and efficient manner by requiring few inputs from the user and predicting accurate results using trained Machine Learning algorithms. Thus, the Dementia Prediction was constructed employing four Machine Learning algorithms with the greatest accuracy of 94.36. </a:t>
            </a:r>
            <a:endParaRPr lang="en-US" sz="2000" dirty="0">
              <a:latin typeface="Times New Roman" panose="02020603050405020304" pitchFamily="18" charset="0"/>
              <a:ea typeface="Calibri" panose="020F0502020204030204" pitchFamily="34" charset="0"/>
            </a:endParaRPr>
          </a:p>
          <a:p>
            <a:pPr algn="just">
              <a:lnSpc>
                <a:spcPct val="100000"/>
              </a:lnSpc>
            </a:pPr>
            <a:r>
              <a:rPr lang="en-US" sz="2000" dirty="0">
                <a:effectLst/>
                <a:latin typeface="Times New Roman" panose="02020603050405020304" pitchFamily="18" charset="0"/>
                <a:ea typeface="Calibri" panose="020F0502020204030204" pitchFamily="34" charset="0"/>
              </a:rPr>
              <a:t>Consequently, the system is intended to offer a straightforward yet effective Design of user interfaces with a sympathetic viewpoint towards its clients and patients. The system has room for growth in the future, which can lead to greater results and improved customer service. This will assist the user in saving precious time and empower them to take appropriate action based on the results provided.</a:t>
            </a:r>
            <a:endParaRPr lang="en-US" sz="20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t>23</a:t>
            </a:fld>
            <a:endParaRPr lang="en-IN"/>
          </a:p>
        </p:txBody>
      </p:sp>
      <p:sp>
        <p:nvSpPr>
          <p:cNvPr id="4" name="Title 1">
            <a:extLst>
              <a:ext uri="{FF2B5EF4-FFF2-40B4-BE49-F238E27FC236}">
                <a16:creationId xmlns:a16="http://schemas.microsoft.com/office/drawing/2014/main" id="{7513A726-45BD-4B17-BF54-42F7352C7AE4}"/>
              </a:ext>
            </a:extLst>
          </p:cNvPr>
          <p:cNvSpPr txBox="1">
            <a:spLocks/>
          </p:cNvSpPr>
          <p:nvPr/>
        </p:nvSpPr>
        <p:spPr>
          <a:xfrm>
            <a:off x="628650" y="165991"/>
            <a:ext cx="7886700" cy="53025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Future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F31BC6A-3213-BAB6-0267-007EED359071}"/>
              </a:ext>
            </a:extLst>
          </p:cNvPr>
          <p:cNvSpPr txBox="1">
            <a:spLocks/>
          </p:cNvSpPr>
          <p:nvPr/>
        </p:nvSpPr>
        <p:spPr>
          <a:xfrm>
            <a:off x="256673" y="994611"/>
            <a:ext cx="8491087" cy="518235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order to improve the performance of a dementia prediction model, you could collect more data from a larger and more diverse population, including individuals from different ethnic groups, socioeconomic backgrounds, and age ranges. </a:t>
            </a:r>
          </a:p>
          <a:p>
            <a:pPr algn="just">
              <a:lnSpc>
                <a:spcPct val="100000"/>
              </a:lnSpc>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healthcare providers, patients, and caregivers to effectively use a dementia prediction model, it needs to have a user-friendly interface. </a:t>
            </a:r>
          </a:p>
          <a:p>
            <a:pPr algn="just">
              <a:lnSpc>
                <a:spcPct val="100000"/>
              </a:lnSpc>
              <a:spcAft>
                <a:spcPts val="10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Integrating the dementia prediction model with electronic health records could allow healthcare providers to automatically screen patients for dementia risk during routine check-ups and provide targeted interventions when necessary.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Adding genetic data to a machine learning model could improve its accuracy and help identify individuals who are at higher risk for developing the disease.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49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628650" y="1694578"/>
            <a:ext cx="7778207" cy="530258"/>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hlinkClick r:id="rId2"/>
              </a:rPr>
              <a:t>https://ieeexplore.ieee.org/document/8759397</a:t>
            </a:r>
            <a:endParaRPr lang="en-US" dirty="0"/>
          </a:p>
          <a:p>
            <a:endParaRPr lang="en-IN" dirty="0">
              <a:solidFill>
                <a:srgbClr val="7030A0"/>
              </a:solidFill>
              <a:latin typeface="+mn-lt"/>
            </a:endParaRP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24</a:t>
            </a:fld>
            <a:endParaRPr lang="en-IN"/>
          </a:p>
        </p:txBody>
      </p:sp>
    </p:spTree>
    <p:extLst>
      <p:ext uri="{BB962C8B-B14F-4D97-AF65-F5344CB8AC3E}">
        <p14:creationId xmlns:p14="http://schemas.microsoft.com/office/powerpoint/2010/main" val="3554452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REFERENCES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6" name="Content Placeholder 2">
            <a:extLst>
              <a:ext uri="{FF2B5EF4-FFF2-40B4-BE49-F238E27FC236}">
                <a16:creationId xmlns:a16="http://schemas.microsoft.com/office/drawing/2014/main" id="{BA3F040C-59BD-8809-A0C0-2C25C1182B05}"/>
              </a:ext>
            </a:extLst>
          </p:cNvPr>
          <p:cNvSpPr>
            <a:spLocks noGrp="1"/>
          </p:cNvSpPr>
          <p:nvPr>
            <p:ph idx="1"/>
          </p:nvPr>
        </p:nvSpPr>
        <p:spPr>
          <a:xfrm>
            <a:off x="263490" y="1155559"/>
            <a:ext cx="8640000" cy="5137427"/>
          </a:xfrm>
        </p:spPr>
        <p:txBody>
          <a:bodyPr>
            <a:noAutofit/>
          </a:bodyPr>
          <a:lstStyle/>
          <a:p>
            <a:pPr algn="just">
              <a:lnSpc>
                <a:spcPct val="100000"/>
              </a:lnSpc>
              <a:spcAft>
                <a:spcPts val="1000"/>
              </a:spcAft>
            </a:pPr>
            <a:r>
              <a:rPr lang="en-US" sz="2000"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[1]   </a:t>
            </a:r>
            <a:r>
              <a:rPr lang="en-US" sz="2000" strike="noStrike" dirty="0" err="1">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Hongming</a:t>
            </a:r>
            <a:r>
              <a:rPr lang="en-US" sz="2000"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Li</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Yong Fan</a:t>
            </a:r>
            <a:r>
              <a:rPr lang="en-US" sz="2000" baseline="30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trike="noStrike"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Alzheimer’s Disease Neuroimaging Initiative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“EARLY PREDICTION OF ALZHEIMER'S DISEASE DEMENTIA BASED ON BASELINE HIPPOCAMPAL MRI AND 1-YEAR FOLLOW-UP COGNITIVE MEASURES USING DEEP RECURRENT NEURAL NETWORKS”, Proc IEEE Int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Symp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Biomed Imaging, 2019,Apr;2019:368-371,doi:10.1109/ISBI.2019.8759397.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Epub</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2019 Jul 11.</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[2]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Priyanka Agarwal ; Mudit Khandelwal ; Nishtha ; Dr. Amol K. Kadam, </a:t>
            </a: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“Brain Stroke Prediction using Machine Learning Approach”, 2022,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Published In: Iconic Research And Engineering Journals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Paper ID: 1703646.</a:t>
            </a:r>
          </a:p>
          <a:p>
            <a:pPr algn="just">
              <a:lnSpc>
                <a:spcPct val="100000"/>
              </a:lnSpc>
              <a:spcAft>
                <a:spcPts val="10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[3]   P. Govindarajan, R. K.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Soundarapandian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 H.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Gandomi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 Patan, P. Jayaraman, and R. Manikandan, stroke disease classification using machine learning algorithms,” Neural Computing and Applications in 2019.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12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t>26</a:t>
            </a:fld>
            <a:endParaRPr lang="en-IN"/>
          </a:p>
        </p:txBody>
      </p:sp>
      <p:sp>
        <p:nvSpPr>
          <p:cNvPr id="4" name="Title 1">
            <a:extLst>
              <a:ext uri="{FF2B5EF4-FFF2-40B4-BE49-F238E27FC236}">
                <a16:creationId xmlns:a16="http://schemas.microsoft.com/office/drawing/2014/main" id="{7513A726-45BD-4B17-BF54-42F7352C7AE4}"/>
              </a:ext>
            </a:extLst>
          </p:cNvPr>
          <p:cNvSpPr txBox="1">
            <a:spLocks/>
          </p:cNvSpPr>
          <p:nvPr/>
        </p:nvSpPr>
        <p:spPr>
          <a:xfrm>
            <a:off x="628650" y="165991"/>
            <a:ext cx="7886700" cy="53025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7030A0"/>
                </a:solidFill>
                <a:latin typeface="Times New Roman" panose="02020603050405020304" pitchFamily="18" charset="0"/>
                <a:cs typeface="Times New Roman" panose="02020603050405020304" pitchFamily="18" charset="0"/>
              </a:rPr>
              <a:t>REFERENCES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80B76650-84CD-5866-AFC6-E8D6C051BA64}"/>
              </a:ext>
            </a:extLst>
          </p:cNvPr>
          <p:cNvSpPr txBox="1">
            <a:spLocks/>
          </p:cNvSpPr>
          <p:nvPr/>
        </p:nvSpPr>
        <p:spPr>
          <a:xfrm>
            <a:off x="252000" y="956351"/>
            <a:ext cx="8640000" cy="5400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IN" sz="2000" b="0" spc="35" dirty="0">
              <a:solidFill>
                <a:srgbClr val="000000"/>
              </a:solidFill>
              <a:effectLst/>
              <a:latin typeface="Times New Roman" panose="02020603050405020304" pitchFamily="18" charset="0"/>
              <a:ea typeface="Times New Roman" panose="02020603050405020304" pitchFamily="18" charset="0"/>
            </a:endParaRPr>
          </a:p>
          <a:p>
            <a:pPr algn="just">
              <a:lnSpc>
                <a:spcPct val="100000"/>
              </a:lnSpc>
            </a:pPr>
            <a:r>
              <a:rPr lang="en-IN" sz="2000" b="0" spc="35" dirty="0">
                <a:solidFill>
                  <a:srgbClr val="000000"/>
                </a:solidFill>
                <a:effectLst/>
                <a:latin typeface="Times New Roman" panose="02020603050405020304" pitchFamily="18" charset="0"/>
                <a:ea typeface="Times New Roman" panose="02020603050405020304" pitchFamily="18" charset="0"/>
              </a:rPr>
              <a:t> </a:t>
            </a:r>
            <a:r>
              <a:rPr lang="en-IN" sz="2000" b="0" spc="35" dirty="0">
                <a:effectLst/>
                <a:latin typeface="Times New Roman" panose="02020603050405020304" pitchFamily="18" charset="0"/>
                <a:ea typeface="Times New Roman" panose="02020603050405020304" pitchFamily="18" charset="0"/>
              </a:rPr>
              <a:t>[4]</a:t>
            </a:r>
            <a:r>
              <a:rPr lang="en-IN" sz="2000" b="1" spc="35" dirty="0">
                <a:effectLst/>
                <a:latin typeface="Times New Roman" panose="02020603050405020304" pitchFamily="18" charset="0"/>
                <a:ea typeface="Times New Roman" panose="02020603050405020304" pitchFamily="18" charset="0"/>
              </a:rPr>
              <a:t>   </a:t>
            </a:r>
            <a:r>
              <a:rPr lang="en-IN" sz="2000" b="0" dirty="0" err="1">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Dharvi</a:t>
            </a:r>
            <a:r>
              <a:rPr lang="en-IN" sz="2000" b="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Soni</a:t>
            </a:r>
            <a:r>
              <a:rPr lang="en-IN" sz="2000" b="0" dirty="0">
                <a:effectLst/>
                <a:latin typeface="Times New Roman" panose="02020603050405020304" pitchFamily="18" charset="0"/>
                <a:ea typeface="Times New Roman" panose="02020603050405020304" pitchFamily="18" charset="0"/>
              </a:rPr>
              <a:t>; </a:t>
            </a:r>
            <a:r>
              <a:rPr lang="en-IN" sz="2000" b="0"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Safvan</a:t>
            </a:r>
            <a:r>
              <a:rPr lang="en-IN" sz="2000" b="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IN" sz="2000" b="0" dirty="0" err="1">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Vahora</a:t>
            </a:r>
            <a:r>
              <a:rPr lang="en-IN" sz="2000" b="0" dirty="0">
                <a:effectLst/>
                <a:latin typeface="Times New Roman" panose="02020603050405020304" pitchFamily="18" charset="0"/>
                <a:ea typeface="Times New Roman" panose="02020603050405020304" pitchFamily="18" charset="0"/>
              </a:rPr>
              <a:t> , “A Review On Alzheimer Disease Prediction Methodology” 2022, </a:t>
            </a:r>
            <a:r>
              <a:rPr lang="en-IN" sz="2000" b="0" dirty="0" err="1">
                <a:effectLst/>
                <a:latin typeface="Times New Roman" panose="02020603050405020304" pitchFamily="18" charset="0"/>
                <a:ea typeface="Times New Roman" panose="02020603050405020304" pitchFamily="18" charset="0"/>
              </a:rPr>
              <a:t>doi</a:t>
            </a:r>
            <a:r>
              <a:rPr lang="en-IN" sz="2000" b="0" dirty="0">
                <a:effectLst/>
                <a:latin typeface="Times New Roman" panose="02020603050405020304" pitchFamily="18" charset="0"/>
                <a:ea typeface="Times New Roman" panose="02020603050405020304" pitchFamily="18" charset="0"/>
              </a:rPr>
              <a:t>: </a:t>
            </a:r>
            <a:r>
              <a:rPr lang="en-IN" sz="2000" b="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10.1109/ICAIS53314.2022.9743137</a:t>
            </a:r>
            <a:r>
              <a:rPr lang="en-IN" sz="2000" b="0" dirty="0">
                <a:effectLst/>
                <a:latin typeface="Times New Roman" panose="02020603050405020304" pitchFamily="18" charset="0"/>
                <a:ea typeface="Times New Roman" panose="02020603050405020304" pitchFamily="18" charset="0"/>
              </a:rPr>
              <a:t>.</a:t>
            </a:r>
            <a:r>
              <a:rPr lang="en-IN" sz="2000" dirty="0">
                <a:latin typeface="Times New Roman" panose="02020603050405020304" pitchFamily="18" charset="0"/>
                <a:ea typeface="Calibri" panose="020F0502020204030204" pitchFamily="34" charset="0"/>
              </a:rPr>
              <a:t>[6] </a:t>
            </a:r>
            <a:r>
              <a:rPr lang="en-IN" sz="2000" dirty="0" err="1">
                <a:latin typeface="Times New Roman" panose="02020603050405020304" pitchFamily="18" charset="0"/>
                <a:ea typeface="Calibri" panose="020F0502020204030204" pitchFamily="34" charset="0"/>
              </a:rPr>
              <a:t>Xiaoling</a:t>
            </a:r>
            <a:r>
              <a:rPr lang="en-IN" sz="2000" dirty="0">
                <a:latin typeface="Times New Roman" panose="02020603050405020304" pitchFamily="18" charset="0"/>
                <a:ea typeface="Calibri" panose="020F0502020204030204" pitchFamily="34" charset="0"/>
              </a:rPr>
              <a:t> Wang “A Video-based Traffic Violation Detection System”, https://www.researchgate.net/publication/271545712, December 2013 DOI: 10.1109/MEC.2013.6885246</a:t>
            </a:r>
          </a:p>
          <a:p>
            <a:pPr algn="just">
              <a:lnSpc>
                <a:spcPct val="100000"/>
              </a:lnSpc>
            </a:pPr>
            <a:r>
              <a:rPr lang="en-IN" sz="2000" b="0" dirty="0">
                <a:solidFill>
                  <a:srgbClr val="000000"/>
                </a:solidFill>
                <a:effectLst/>
                <a:latin typeface="Times New Roman" panose="02020603050405020304" pitchFamily="18" charset="0"/>
                <a:ea typeface="Times New Roman" panose="02020603050405020304" pitchFamily="18" charset="0"/>
              </a:rPr>
              <a:t>[5]   </a:t>
            </a:r>
            <a:r>
              <a:rPr lang="en-IN" sz="2000" b="0" dirty="0">
                <a:solidFill>
                  <a:srgbClr val="202124"/>
                </a:solidFill>
                <a:effectLst/>
                <a:latin typeface="Times New Roman" panose="02020603050405020304" pitchFamily="18" charset="0"/>
                <a:ea typeface="Times New Roman" panose="02020603050405020304" pitchFamily="18" charset="0"/>
              </a:rPr>
              <a:t>Dementia Prediction w/ Tree-based Models. Kaggle.com, 2018,https://www.kaggle.com/code/ruslankl/dementia-prediction-w-tree-based-models/report</a:t>
            </a:r>
            <a:endParaRPr lang="en-IN" sz="2000" b="1"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IN" sz="2000" dirty="0"/>
          </a:p>
        </p:txBody>
      </p:sp>
    </p:spTree>
    <p:extLst>
      <p:ext uri="{BB962C8B-B14F-4D97-AF65-F5344CB8AC3E}">
        <p14:creationId xmlns:p14="http://schemas.microsoft.com/office/powerpoint/2010/main" val="1163655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D3FF152-60F5-4862-82F9-1190556AA56F}" type="slidenum">
              <a:rPr lang="en-IN" smtClean="0"/>
              <a:t>27</a:t>
            </a:fld>
            <a:endParaRPr lang="en-IN"/>
          </a:p>
        </p:txBody>
      </p:sp>
      <p:sp>
        <p:nvSpPr>
          <p:cNvPr id="4" name="Rectangle 3"/>
          <p:cNvSpPr/>
          <p:nvPr/>
        </p:nvSpPr>
        <p:spPr>
          <a:xfrm>
            <a:off x="2272413" y="2860655"/>
            <a:ext cx="458324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22098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p:txBody>
          <a:bodyPr/>
          <a:lstStyle/>
          <a:p>
            <a:fld id="{9D3FF152-60F5-4862-82F9-1190556AA56F}" type="slidenum">
              <a:rPr lang="en-IN" smtClean="0"/>
              <a:t>3</a:t>
            </a:fld>
            <a:endParaRPr lang="en-IN"/>
          </a:p>
        </p:txBody>
      </p:sp>
      <p:sp>
        <p:nvSpPr>
          <p:cNvPr id="5" name="Content Placeholder 2"/>
          <p:cNvSpPr>
            <a:spLocks noGrp="1"/>
          </p:cNvSpPr>
          <p:nvPr>
            <p:ph idx="1"/>
          </p:nvPr>
        </p:nvSpPr>
        <p:spPr>
          <a:xfrm>
            <a:off x="534838" y="1365813"/>
            <a:ext cx="7980512" cy="5052240"/>
          </a:xfrm>
        </p:spPr>
        <p:txBody>
          <a:bodyPr>
            <a:noAutofit/>
          </a:bodyPr>
          <a:lstStyle/>
          <a:p>
            <a:pPr algn="just">
              <a:lnSpc>
                <a:spcPct val="100000"/>
              </a:lnSpc>
            </a:pPr>
            <a:r>
              <a:rPr lang="en-US" sz="2000" i="0" dirty="0">
                <a:effectLst/>
                <a:latin typeface="Times New Roman" panose="02020603050405020304" pitchFamily="18" charset="0"/>
                <a:cs typeface="Times New Roman" panose="02020603050405020304" pitchFamily="18" charset="0"/>
              </a:rPr>
              <a:t>"Dementia Prediction using Supervised Machine Learning" is to develop a model that can accurately predict the onset of dementia in individuals using supervised machine learning techniques. The model will be trained on a dataset containing various features such as age, gender, cognitive test scores, and other relevant health information.</a:t>
            </a:r>
          </a:p>
          <a:p>
            <a:pPr algn="just">
              <a:lnSpc>
                <a:spcPct val="100000"/>
              </a:lnSpc>
            </a:pPr>
            <a:r>
              <a:rPr lang="en-US" sz="2000" i="0" dirty="0">
                <a:effectLst/>
                <a:latin typeface="Times New Roman" panose="02020603050405020304" pitchFamily="18" charset="0"/>
                <a:cs typeface="Times New Roman" panose="02020603050405020304" pitchFamily="18" charset="0"/>
              </a:rPr>
              <a:t> The primary goal of this project is to create a reliable and accurate prediction model that can assist healthcare professionals in identifying individuals who are at risk of developing dementia, enabling them to provide targeted interventions and support to delay or prevent the onset of the disease. </a:t>
            </a:r>
          </a:p>
          <a:p>
            <a:pPr algn="just">
              <a:lnSpc>
                <a:spcPct val="100000"/>
              </a:lnSpc>
            </a:pPr>
            <a:r>
              <a:rPr lang="en-US" sz="2000" i="0" dirty="0">
                <a:effectLst/>
                <a:latin typeface="Times New Roman" panose="02020603050405020304" pitchFamily="18" charset="0"/>
                <a:cs typeface="Times New Roman" panose="02020603050405020304" pitchFamily="18" charset="0"/>
              </a:rPr>
              <a:t>Additionally, the project aims to contribute to the field of machine learning and healthcare by exploring the potential of predictive models in identifying and treating cognitive impairments such as dementia.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4</a:t>
            </a:fld>
            <a:endParaRPr lang="en-IN"/>
          </a:p>
        </p:txBody>
      </p:sp>
      <p:graphicFrame>
        <p:nvGraphicFramePr>
          <p:cNvPr id="8" name="Table 5">
            <a:extLst>
              <a:ext uri="{FF2B5EF4-FFF2-40B4-BE49-F238E27FC236}">
                <a16:creationId xmlns:a16="http://schemas.microsoft.com/office/drawing/2014/main" id="{165B1093-68B4-3128-EC16-B14696B8D7CA}"/>
              </a:ext>
            </a:extLst>
          </p:cNvPr>
          <p:cNvGraphicFramePr>
            <a:graphicFrameLocks noGrp="1"/>
          </p:cNvGraphicFramePr>
          <p:nvPr>
            <p:ph idx="1"/>
            <p:extLst>
              <p:ext uri="{D42A27DB-BD31-4B8C-83A1-F6EECF244321}">
                <p14:modId xmlns:p14="http://schemas.microsoft.com/office/powerpoint/2010/main" val="2806134552"/>
              </p:ext>
            </p:extLst>
          </p:nvPr>
        </p:nvGraphicFramePr>
        <p:xfrm>
          <a:off x="838200" y="1521034"/>
          <a:ext cx="7784939" cy="3578536"/>
        </p:xfrm>
        <a:graphic>
          <a:graphicData uri="http://schemas.openxmlformats.org/drawingml/2006/table">
            <a:tbl>
              <a:tblPr firstRow="1" bandRow="1">
                <a:tableStyleId>{5C22544A-7EE6-4342-B048-85BDC9FD1C3A}</a:tableStyleId>
              </a:tblPr>
              <a:tblGrid>
                <a:gridCol w="770681">
                  <a:extLst>
                    <a:ext uri="{9D8B030D-6E8A-4147-A177-3AD203B41FA5}">
                      <a16:colId xmlns:a16="http://schemas.microsoft.com/office/drawing/2014/main" val="950002883"/>
                    </a:ext>
                  </a:extLst>
                </a:gridCol>
                <a:gridCol w="2150304">
                  <a:extLst>
                    <a:ext uri="{9D8B030D-6E8A-4147-A177-3AD203B41FA5}">
                      <a16:colId xmlns:a16="http://schemas.microsoft.com/office/drawing/2014/main" val="404814740"/>
                    </a:ext>
                  </a:extLst>
                </a:gridCol>
                <a:gridCol w="2917719">
                  <a:extLst>
                    <a:ext uri="{9D8B030D-6E8A-4147-A177-3AD203B41FA5}">
                      <a16:colId xmlns:a16="http://schemas.microsoft.com/office/drawing/2014/main" val="1352523954"/>
                    </a:ext>
                  </a:extLst>
                </a:gridCol>
                <a:gridCol w="1946235">
                  <a:extLst>
                    <a:ext uri="{9D8B030D-6E8A-4147-A177-3AD203B41FA5}">
                      <a16:colId xmlns:a16="http://schemas.microsoft.com/office/drawing/2014/main" val="1053582025"/>
                    </a:ext>
                  </a:extLst>
                </a:gridCol>
              </a:tblGrid>
              <a:tr h="743896">
                <a:tc>
                  <a:txBody>
                    <a:bodyPr/>
                    <a:lstStyle/>
                    <a:p>
                      <a:r>
                        <a:rPr lang="en-IN" sz="2000" dirty="0">
                          <a:latin typeface="Times New Roman" panose="02020603050405020304" pitchFamily="18" charset="0"/>
                          <a:cs typeface="Times New Roman" panose="02020603050405020304" pitchFamily="18" charset="0"/>
                        </a:rPr>
                        <a:t>S.NO</a:t>
                      </a:r>
                    </a:p>
                  </a:txBody>
                  <a:tcPr/>
                </a:tc>
                <a:tc>
                  <a:txBody>
                    <a:bodyPr/>
                    <a:lstStyle/>
                    <a:p>
                      <a:r>
                        <a:rPr lang="en-IN" sz="2000" dirty="0">
                          <a:latin typeface="Times New Roman" panose="02020603050405020304" pitchFamily="18" charset="0"/>
                          <a:cs typeface="Times New Roman" panose="02020603050405020304" pitchFamily="18" charset="0"/>
                        </a:rPr>
                        <a:t>PAPER TITLE</a:t>
                      </a:r>
                    </a:p>
                  </a:txBody>
                  <a:tcPr/>
                </a:tc>
                <a:tc>
                  <a:txBody>
                    <a:bodyPr/>
                    <a:lstStyle/>
                    <a:p>
                      <a:r>
                        <a:rPr lang="en-IN" sz="2000" dirty="0">
                          <a:latin typeface="Times New Roman" panose="02020603050405020304" pitchFamily="18" charset="0"/>
                          <a:cs typeface="Times New Roman" panose="02020603050405020304" pitchFamily="18" charset="0"/>
                        </a:rPr>
                        <a:t>OBJECTIVE</a:t>
                      </a:r>
                    </a:p>
                  </a:txBody>
                  <a:tcPr/>
                </a:tc>
                <a:tc>
                  <a:txBody>
                    <a:bodyPr/>
                    <a:lstStyle/>
                    <a:p>
                      <a:r>
                        <a:rPr lang="en-IN" sz="2000" dirty="0">
                          <a:latin typeface="Times New Roman" panose="02020603050405020304" pitchFamily="18" charset="0"/>
                          <a:cs typeface="Times New Roman" panose="02020603050405020304" pitchFamily="18" charset="0"/>
                        </a:rPr>
                        <a:t>AUTHOR NAME</a:t>
                      </a:r>
                    </a:p>
                  </a:txBody>
                  <a:tcPr/>
                </a:tc>
                <a:extLst>
                  <a:ext uri="{0D108BD9-81ED-4DB2-BD59-A6C34878D82A}">
                    <a16:rowId xmlns:a16="http://schemas.microsoft.com/office/drawing/2014/main" val="1069352877"/>
                  </a:ext>
                </a:extLst>
              </a:tr>
              <a:tr h="2632296">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Brain Dementia Prediction Using Machine Learning Approach</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The research has taken numerous factors and utilized ML calculations like Logistic Regression, Decision Tree Classification, Random Forest Classification, KNN, and SVM for accurate prediction</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DR. AMOL K. KADAM , PRIYANKA AGARWAL</a:t>
                      </a:r>
                    </a:p>
                  </a:txBody>
                  <a:tcPr/>
                </a:tc>
                <a:extLst>
                  <a:ext uri="{0D108BD9-81ED-4DB2-BD59-A6C34878D82A}">
                    <a16:rowId xmlns:a16="http://schemas.microsoft.com/office/drawing/2014/main" val="3419682087"/>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mtClean="0"/>
              <a:t>5</a:t>
            </a:fld>
            <a:endParaRPr lang="en-IN"/>
          </a:p>
        </p:txBody>
      </p:sp>
      <p:graphicFrame>
        <p:nvGraphicFramePr>
          <p:cNvPr id="7" name="Table 5">
            <a:extLst>
              <a:ext uri="{FF2B5EF4-FFF2-40B4-BE49-F238E27FC236}">
                <a16:creationId xmlns:a16="http://schemas.microsoft.com/office/drawing/2014/main" id="{01322B7E-62C5-957F-0257-06341E82D4B2}"/>
              </a:ext>
            </a:extLst>
          </p:cNvPr>
          <p:cNvGraphicFramePr>
            <a:graphicFrameLocks noGrp="1"/>
          </p:cNvGraphicFramePr>
          <p:nvPr>
            <p:ph idx="1"/>
            <p:extLst>
              <p:ext uri="{D42A27DB-BD31-4B8C-83A1-F6EECF244321}">
                <p14:modId xmlns:p14="http://schemas.microsoft.com/office/powerpoint/2010/main" val="1177193744"/>
              </p:ext>
            </p:extLst>
          </p:nvPr>
        </p:nvGraphicFramePr>
        <p:xfrm>
          <a:off x="628649" y="233265"/>
          <a:ext cx="7886701" cy="6471451"/>
        </p:xfrm>
        <a:graphic>
          <a:graphicData uri="http://schemas.openxmlformats.org/drawingml/2006/table">
            <a:tbl>
              <a:tblPr firstRow="1" bandRow="1">
                <a:tableStyleId>{5C22544A-7EE6-4342-B048-85BDC9FD1C3A}</a:tableStyleId>
              </a:tblPr>
              <a:tblGrid>
                <a:gridCol w="715593">
                  <a:extLst>
                    <a:ext uri="{9D8B030D-6E8A-4147-A177-3AD203B41FA5}">
                      <a16:colId xmlns:a16="http://schemas.microsoft.com/office/drawing/2014/main" val="869420009"/>
                    </a:ext>
                  </a:extLst>
                </a:gridCol>
                <a:gridCol w="3140202">
                  <a:extLst>
                    <a:ext uri="{9D8B030D-6E8A-4147-A177-3AD203B41FA5}">
                      <a16:colId xmlns:a16="http://schemas.microsoft.com/office/drawing/2014/main" val="4015989973"/>
                    </a:ext>
                  </a:extLst>
                </a:gridCol>
                <a:gridCol w="2795030">
                  <a:extLst>
                    <a:ext uri="{9D8B030D-6E8A-4147-A177-3AD203B41FA5}">
                      <a16:colId xmlns:a16="http://schemas.microsoft.com/office/drawing/2014/main" val="2699220802"/>
                    </a:ext>
                  </a:extLst>
                </a:gridCol>
                <a:gridCol w="1235876">
                  <a:extLst>
                    <a:ext uri="{9D8B030D-6E8A-4147-A177-3AD203B41FA5}">
                      <a16:colId xmlns:a16="http://schemas.microsoft.com/office/drawing/2014/main" val="4167809965"/>
                    </a:ext>
                  </a:extLst>
                </a:gridCol>
              </a:tblGrid>
              <a:tr h="572434">
                <a:tc>
                  <a:txBody>
                    <a:bodyPr/>
                    <a:lstStyle/>
                    <a:p>
                      <a:r>
                        <a:rPr lang="en-IN" dirty="0">
                          <a:latin typeface="Times New Roman" panose="02020603050405020304" pitchFamily="18" charset="0"/>
                          <a:cs typeface="Times New Roman" panose="02020603050405020304" pitchFamily="18" charset="0"/>
                        </a:rPr>
                        <a:t>S.NO</a:t>
                      </a:r>
                    </a:p>
                  </a:txBody>
                  <a:tcPr/>
                </a:tc>
                <a:tc>
                  <a:txBody>
                    <a:bodyPr/>
                    <a:lstStyle/>
                    <a:p>
                      <a:r>
                        <a:rPr lang="en-IN" dirty="0">
                          <a:latin typeface="Times New Roman" panose="02020603050405020304" pitchFamily="18" charset="0"/>
                          <a:cs typeface="Times New Roman" panose="02020603050405020304" pitchFamily="18" charset="0"/>
                        </a:rPr>
                        <a:t>PAPER TITLE </a:t>
                      </a:r>
                    </a:p>
                  </a:txBody>
                  <a:tcPr/>
                </a:tc>
                <a:tc>
                  <a:txBody>
                    <a:bodyPr/>
                    <a:lstStyle/>
                    <a:p>
                      <a:r>
                        <a:rPr lang="en-IN" dirty="0">
                          <a:latin typeface="Times New Roman" panose="02020603050405020304" pitchFamily="18" charset="0"/>
                          <a:cs typeface="Times New Roman" panose="02020603050405020304" pitchFamily="18" charset="0"/>
                        </a:rPr>
                        <a:t>OBJECTIVE</a:t>
                      </a:r>
                    </a:p>
                  </a:txBody>
                  <a:tcPr/>
                </a:tc>
                <a:tc>
                  <a:txBody>
                    <a:bodyPr/>
                    <a:lstStyle/>
                    <a:p>
                      <a:r>
                        <a:rPr lang="en-IN" dirty="0">
                          <a:latin typeface="Times New Roman" panose="02020603050405020304" pitchFamily="18" charset="0"/>
                          <a:cs typeface="Times New Roman" panose="02020603050405020304" pitchFamily="18" charset="0"/>
                        </a:rPr>
                        <a:t>AUTHOR NAME</a:t>
                      </a:r>
                    </a:p>
                  </a:txBody>
                  <a:tcPr/>
                </a:tc>
                <a:extLst>
                  <a:ext uri="{0D108BD9-81ED-4DB2-BD59-A6C34878D82A}">
                    <a16:rowId xmlns:a16="http://schemas.microsoft.com/office/drawing/2014/main" val="963593384"/>
                  </a:ext>
                </a:extLst>
              </a:tr>
              <a:tr h="2535065">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pPr algn="l"/>
                      <a:r>
                        <a:rPr lang="en-US" dirty="0">
                          <a:latin typeface="Times New Roman" panose="02020603050405020304" pitchFamily="18" charset="0"/>
                          <a:cs typeface="Times New Roman" panose="02020603050405020304" pitchFamily="18" charset="0"/>
                        </a:rPr>
                        <a:t>Machine Learning for Brain Dementia: A Review</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Besides, maximum studies are found in Dementia diagnosis although number for Dementia treatment is least thus, it identifies a research gap for further investigation. Similarly, CT images are a frequently used dataset in Dementia.</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Manisha Sanjay </a:t>
                      </a:r>
                      <a:r>
                        <a:rPr lang="en-IN" dirty="0" err="1">
                          <a:latin typeface="Times New Roman" panose="02020603050405020304" pitchFamily="18" charset="0"/>
                          <a:cs typeface="Times New Roman" panose="02020603050405020304" pitchFamily="18" charset="0"/>
                        </a:rPr>
                        <a:t>Sirsat</a:t>
                      </a:r>
                      <a:r>
                        <a:rPr lang="en-IN" dirty="0">
                          <a:latin typeface="Times New Roman" panose="02020603050405020304" pitchFamily="18" charset="0"/>
                          <a:cs typeface="Times New Roman" panose="02020603050405020304" pitchFamily="18" charset="0"/>
                        </a:rPr>
                        <a:t>, Eduardo </a:t>
                      </a:r>
                      <a:r>
                        <a:rPr lang="en-IN" dirty="0" err="1">
                          <a:latin typeface="Times New Roman" panose="02020603050405020304" pitchFamily="18" charset="0"/>
                          <a:cs typeface="Times New Roman" panose="02020603050405020304" pitchFamily="18" charset="0"/>
                        </a:rPr>
                        <a:t>Ferme</a:t>
                      </a:r>
                      <a:r>
                        <a:rPr lang="en-IN" dirty="0">
                          <a:latin typeface="Times New Roman" panose="02020603050405020304" pitchFamily="18" charset="0"/>
                          <a:cs typeface="Times New Roman" panose="02020603050405020304" pitchFamily="18" charset="0"/>
                        </a:rPr>
                        <a:t> , and Joana Camara</a:t>
                      </a:r>
                    </a:p>
                  </a:txBody>
                  <a:tcPr/>
                </a:tc>
                <a:extLst>
                  <a:ext uri="{0D108BD9-81ED-4DB2-BD59-A6C34878D82A}">
                    <a16:rowId xmlns:a16="http://schemas.microsoft.com/office/drawing/2014/main" val="1925501014"/>
                  </a:ext>
                </a:extLst>
              </a:tr>
              <a:tr h="3271051">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Towards Dementia prediction using electronic health records </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They designed and incorporated regularization terms into the standard cross-entropy loss function. These terms penalized false positive and false negative predictions. We evaluated the performance of our trained models using Receiver Operating Characteristic.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Douglas Teoh</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4943876"/>
                  </a:ext>
                </a:extLst>
              </a:tr>
            </a:tbl>
          </a:graphicData>
        </a:graphic>
      </p:graphicFrame>
    </p:spTree>
    <p:extLst>
      <p:ext uri="{BB962C8B-B14F-4D97-AF65-F5344CB8AC3E}">
        <p14:creationId xmlns:p14="http://schemas.microsoft.com/office/powerpoint/2010/main" val="3295057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mtClean="0"/>
              <a:t>6</a:t>
            </a:fld>
            <a:endParaRPr lang="en-IN"/>
          </a:p>
        </p:txBody>
      </p:sp>
      <p:sp>
        <p:nvSpPr>
          <p:cNvPr id="6" name="Rectangle 5"/>
          <p:cNvSpPr/>
          <p:nvPr/>
        </p:nvSpPr>
        <p:spPr>
          <a:xfrm>
            <a:off x="628650" y="1755417"/>
            <a:ext cx="8143588" cy="3990836"/>
          </a:xfrm>
          <a:prstGeom prst="rect">
            <a:avLst/>
          </a:prstGeom>
        </p:spPr>
        <p:txBody>
          <a:bodyPr wrap="square">
            <a:spAutoFit/>
          </a:bodyPr>
          <a:lstStyle/>
          <a:p>
            <a:pPr marL="342900" indent="-342900" algn="just">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Dementia is a progressive neurological disorder that impairs cognitive functions such as memory, communication, and reasoning. Early detection and diagnosis of dementia are critical for providing effective treatment and improving patient outcomes. </a:t>
            </a:r>
          </a:p>
          <a:p>
            <a:pPr marL="342900" indent="-342900" algn="just">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use of supervised machine learning algorithms to predict dementia risk based on clinical and demographic data has shown promising results. However, the development of accurate and reliable prediction models requires further investigation and optimization. </a:t>
            </a:r>
          </a:p>
          <a:p>
            <a:pPr marL="342900" indent="-342900" algn="just">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Therefore, this project aims to explore the feasibility of using supervised machine learning to predict dementia risk and develop an accurate prediction model that can aid in the early detection and management of dementia.</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mtClean="0"/>
              <a:t>7</a:t>
            </a:fld>
            <a:endParaRPr lang="en-IN"/>
          </a:p>
        </p:txBody>
      </p:sp>
      <p:sp>
        <p:nvSpPr>
          <p:cNvPr id="5" name="Rectangle 4"/>
          <p:cNvSpPr/>
          <p:nvPr/>
        </p:nvSpPr>
        <p:spPr>
          <a:xfrm>
            <a:off x="457200" y="1536174"/>
            <a:ext cx="8229600"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proposed method is to build a machine learning model for the classification of brain Dementia. The process carries from data collection where past data related to brain Dementia are collected.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brain Dementia if found before proper treatment can save lives. Machine learning is now applied and mostly used in health care where it reduces the manual effort and a better model makes error less which leads to saving the life.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analysis is done on the dataset proper variable identification is done that is both the dependent variables and independent variables are found. The proper machine learning algorithms are applied to the dataset where the pattern of data is learned. After applying different algorithms a better algorithm is used for the prediction of the outcome.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mtClean="0"/>
              <a:t>8</a:t>
            </a:fld>
            <a:endParaRPr lang="en-IN"/>
          </a:p>
        </p:txBody>
      </p:sp>
      <p:sp>
        <p:nvSpPr>
          <p:cNvPr id="5" name="Content Placeholder 2">
            <a:extLst>
              <a:ext uri="{FF2B5EF4-FFF2-40B4-BE49-F238E27FC236}">
                <a16:creationId xmlns:a16="http://schemas.microsoft.com/office/drawing/2014/main" id="{4805FB8D-6802-E12C-FDFB-A1EA36ABE3B1}"/>
              </a:ext>
            </a:extLst>
          </p:cNvPr>
          <p:cNvSpPr>
            <a:spLocks noGrp="1"/>
          </p:cNvSpPr>
          <p:nvPr>
            <p:ph idx="1"/>
          </p:nvPr>
        </p:nvSpPr>
        <p:spPr>
          <a:xfrm>
            <a:off x="810735" y="1829417"/>
            <a:ext cx="8946215" cy="5309936"/>
          </a:xfrm>
        </p:spPr>
        <p:txBody>
          <a:bodyPr>
            <a:normAutofit/>
          </a:bodyPr>
          <a:lstStyle/>
          <a:p>
            <a:pPr lvl="0" algn="just"/>
            <a:r>
              <a:rPr lang="en-US" sz="2000" dirty="0">
                <a:solidFill>
                  <a:schemeClr val="tx1"/>
                </a:solidFill>
                <a:latin typeface="Times New Roman" pitchFamily="18" charset="0"/>
                <a:cs typeface="Times New Roman" pitchFamily="18" charset="0"/>
              </a:rPr>
              <a:t>OPERATING SYSTEM	:	WINDOWS  10 (64 BIT)</a:t>
            </a:r>
          </a:p>
          <a:p>
            <a:pPr lvl="0" algn="just"/>
            <a:r>
              <a:rPr lang="en-US" sz="2000" dirty="0">
                <a:solidFill>
                  <a:schemeClr val="tx1"/>
                </a:solidFill>
                <a:latin typeface="Times New Roman" pitchFamily="18" charset="0"/>
                <a:cs typeface="Times New Roman" pitchFamily="18" charset="0"/>
              </a:rPr>
              <a:t>RAM				:	4GB AND ABOVE</a:t>
            </a:r>
          </a:p>
          <a:p>
            <a:pPr lvl="0" algn="just"/>
            <a:r>
              <a:rPr lang="en-US" sz="2000" dirty="0">
                <a:solidFill>
                  <a:schemeClr val="tx1"/>
                </a:solidFill>
                <a:latin typeface="Times New Roman" pitchFamily="18" charset="0"/>
                <a:cs typeface="Times New Roman" pitchFamily="18" charset="0"/>
              </a:rPr>
              <a:t>SOFTWARE			: 	PYTHON AND ANACONDA</a:t>
            </a:r>
          </a:p>
          <a:p>
            <a:pPr lvl="0" algn="just"/>
            <a:r>
              <a:rPr lang="en-US" sz="2000" dirty="0">
                <a:solidFill>
                  <a:schemeClr val="tx1"/>
                </a:solidFill>
                <a:latin typeface="Times New Roman" pitchFamily="18" charset="0"/>
                <a:cs typeface="Times New Roman" pitchFamily="18" charset="0"/>
              </a:rPr>
              <a:t>TOOLS 			:	JUPYTER NOTE BOOK </a:t>
            </a:r>
          </a:p>
          <a:p>
            <a:r>
              <a:rPr lang="en-US" sz="2000" dirty="0">
                <a:solidFill>
                  <a:schemeClr val="tx1"/>
                </a:solidFill>
                <a:latin typeface="Times New Roman" pitchFamily="18" charset="0"/>
                <a:cs typeface="Times New Roman" pitchFamily="18" charset="0"/>
              </a:rPr>
              <a:t>PROCESSOR			:	I3 AND ABOVE</a:t>
            </a:r>
          </a:p>
          <a:p>
            <a:r>
              <a:rPr lang="en-US" sz="2000" dirty="0">
                <a:solidFill>
                  <a:schemeClr val="tx1"/>
                </a:solidFill>
                <a:latin typeface="Times New Roman" pitchFamily="18" charset="0"/>
                <a:cs typeface="Times New Roman" pitchFamily="18" charset="0"/>
              </a:rPr>
              <a:t>HARD DISK			: 	500GB AND ABOVE</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07026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mtClean="0"/>
              <a:t>9</a:t>
            </a:fld>
            <a:endParaRPr lang="en-IN"/>
          </a:p>
        </p:txBody>
      </p:sp>
      <p:pic>
        <p:nvPicPr>
          <p:cNvPr id="8" name="Content Placeholder 7">
            <a:extLst>
              <a:ext uri="{FF2B5EF4-FFF2-40B4-BE49-F238E27FC236}">
                <a16:creationId xmlns:a16="http://schemas.microsoft.com/office/drawing/2014/main" id="{56EEFB9C-837C-2F03-AAE5-8B148F163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5947" y="886671"/>
            <a:ext cx="6863024" cy="5290292"/>
          </a:xfrm>
        </p:spPr>
      </p:pic>
    </p:spTree>
    <p:extLst>
      <p:ext uri="{BB962C8B-B14F-4D97-AF65-F5344CB8AC3E}">
        <p14:creationId xmlns:p14="http://schemas.microsoft.com/office/powerpoint/2010/main" val="32640712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530</TotalTime>
  <Words>1929</Words>
  <Application>Microsoft Office PowerPoint</Application>
  <PresentationFormat>On-screen Show (4:3)</PresentationFormat>
  <Paragraphs>185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Times New Roman</vt:lpstr>
      <vt:lpstr>Office Theme</vt:lpstr>
      <vt:lpstr>PowerPoint Presentation</vt:lpstr>
      <vt:lpstr>Introduction</vt:lpstr>
      <vt:lpstr>Objective of the Project</vt:lpstr>
      <vt:lpstr>Literature Survey</vt:lpstr>
      <vt:lpstr>PowerPoint Presentation</vt:lpstr>
      <vt:lpstr>Problem Statement</vt:lpstr>
      <vt:lpstr>Proposed System</vt:lpstr>
      <vt:lpstr>Software / Hardware used</vt:lpstr>
      <vt:lpstr>Architecture / Methodology used</vt:lpstr>
      <vt:lpstr>System Design-Use case Diagram  </vt:lpstr>
      <vt:lpstr>System Design-Sequence diagram </vt:lpstr>
      <vt:lpstr>System Design – Activity diagram</vt:lpstr>
      <vt:lpstr>Module Description</vt:lpstr>
      <vt:lpstr>Module Description</vt:lpstr>
      <vt:lpstr>Module Description</vt:lpstr>
      <vt:lpstr>Module Description</vt:lpstr>
      <vt:lpstr>PowerPoint Presentation</vt:lpstr>
      <vt:lpstr>Testing /Performance Evaluation / Results</vt:lpstr>
      <vt:lpstr>Screen Shots</vt:lpstr>
      <vt:lpstr>Screen Shots</vt:lpstr>
      <vt:lpstr>Screen Shots</vt:lpstr>
      <vt:lpstr>Conclusion </vt:lpstr>
      <vt:lpstr>PowerPoint Presentation</vt:lpstr>
      <vt:lpstr>Reference Paper/ URL</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Devanathan Arul</cp:lastModifiedBy>
  <cp:revision>51</cp:revision>
  <dcterms:created xsi:type="dcterms:W3CDTF">2020-12-27T14:21:20Z</dcterms:created>
  <dcterms:modified xsi:type="dcterms:W3CDTF">2023-04-12T09:02:05Z</dcterms:modified>
</cp:coreProperties>
</file>