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873375" y="2653030"/>
            <a:ext cx="644461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00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Hannotate SC" panose="03000500000000000000" charset="-122"/>
                <a:cs typeface="+mj-ea"/>
              </a:rPr>
              <a:t>qiankun</a:t>
            </a:r>
            <a:r>
              <a:rPr lang="zh-CN" altLang="en-US" sz="6000">
                <a:solidFill>
                  <a:schemeClr val="bg1"/>
                </a:solidFill>
                <a:latin typeface="+mj-ea"/>
                <a:ea typeface="Hannotate SC" panose="03000500000000000000" charset="-122"/>
                <a:cs typeface="+mj-ea"/>
              </a:rPr>
              <a:t>介绍与实践</a:t>
            </a:r>
            <a:endParaRPr lang="zh-CN" altLang="en-US" sz="6000">
              <a:solidFill>
                <a:schemeClr val="bg1"/>
              </a:solidFill>
              <a:latin typeface="+mj-ea"/>
              <a:ea typeface="Hannotate SC" panose="03000500000000000000" charset="-122"/>
              <a:cs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791075" y="1489710"/>
            <a:ext cx="26104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01.</a:t>
            </a:r>
            <a:r>
              <a:rPr lang="en-US" altLang="zh-CN" sz="2000"/>
              <a:t> </a:t>
            </a:r>
            <a:r>
              <a:rPr lang="zh-CN" altLang="en-US" sz="2000">
                <a:solidFill>
                  <a:schemeClr val="bg1"/>
                </a:solidFill>
              </a:rPr>
              <a:t>微前端介绍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790440" y="2488565"/>
            <a:ext cx="26104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02.</a:t>
            </a:r>
            <a:r>
              <a:rPr lang="en-US" altLang="zh-CN" sz="2000"/>
              <a:t> </a:t>
            </a:r>
            <a:r>
              <a:rPr lang="en-US" altLang="zh-CN" sz="2000">
                <a:solidFill>
                  <a:schemeClr val="bg1"/>
                </a:solidFill>
              </a:rPr>
              <a:t>qiankun</a:t>
            </a:r>
            <a:r>
              <a:rPr lang="zh-CN" altLang="en-US" sz="2000">
                <a:solidFill>
                  <a:schemeClr val="bg1"/>
                </a:solidFill>
              </a:rPr>
              <a:t>介绍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794250" y="3487420"/>
            <a:ext cx="26104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02.</a:t>
            </a:r>
            <a:r>
              <a:rPr lang="en-US" altLang="zh-CN" sz="2000"/>
              <a:t> </a:t>
            </a:r>
            <a:r>
              <a:rPr lang="en-US" altLang="zh-CN" sz="2000">
                <a:solidFill>
                  <a:schemeClr val="bg1"/>
                </a:solidFill>
              </a:rPr>
              <a:t>qiankun</a:t>
            </a:r>
            <a:r>
              <a:rPr lang="zh-CN" altLang="en-US" sz="2000">
                <a:solidFill>
                  <a:schemeClr val="bg1"/>
                </a:solidFill>
              </a:rPr>
              <a:t>实践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842135" y="358775"/>
            <a:ext cx="26104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01.</a:t>
            </a:r>
            <a:r>
              <a:rPr lang="en-US" altLang="zh-CN" sz="1400"/>
              <a:t> </a:t>
            </a:r>
            <a:r>
              <a:rPr lang="zh-CN" altLang="en-US" sz="1400">
                <a:solidFill>
                  <a:schemeClr val="bg1"/>
                </a:solidFill>
              </a:rPr>
              <a:t>微前端介绍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50920" y="1625600"/>
            <a:ext cx="4719320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550920" y="1641475"/>
            <a:ext cx="4719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基座应用区域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50920" y="2157095"/>
            <a:ext cx="688340" cy="2458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53255" y="2157730"/>
            <a:ext cx="3816985" cy="2457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zh-CN" altLang="en-US"/>
              <a:t>应用主体区域</a:t>
            </a:r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3616960" y="2551430"/>
            <a:ext cx="556895" cy="1797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 fontScale="30000"/>
          </a:bodyPr>
          <a:p>
            <a:pPr algn="ctr"/>
            <a:r>
              <a:rPr lang="zh-CN" altLang="en-US"/>
              <a:t>应用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6" name="Rectangle 15"/>
          <p:cNvSpPr/>
          <p:nvPr/>
        </p:nvSpPr>
        <p:spPr>
          <a:xfrm>
            <a:off x="3616960" y="2891790"/>
            <a:ext cx="556895" cy="1797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 fontScale="30000"/>
          </a:bodyPr>
          <a:p>
            <a:pPr algn="ctr"/>
            <a:r>
              <a:rPr lang="zh-CN" altLang="en-US"/>
              <a:t>应用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7" name="Rectangle 16"/>
          <p:cNvSpPr/>
          <p:nvPr/>
        </p:nvSpPr>
        <p:spPr>
          <a:xfrm>
            <a:off x="3616960" y="3231515"/>
            <a:ext cx="556895" cy="1797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 fontScale="30000"/>
          </a:bodyPr>
          <a:p>
            <a:pPr algn="ctr"/>
            <a:r>
              <a:rPr lang="zh-CN" altLang="en-US"/>
              <a:t>应用</a:t>
            </a:r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8" name="Rectangle 17"/>
          <p:cNvSpPr/>
          <p:nvPr/>
        </p:nvSpPr>
        <p:spPr>
          <a:xfrm>
            <a:off x="3616960" y="3571240"/>
            <a:ext cx="556895" cy="1797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 fontScale="30000"/>
          </a:bodyPr>
          <a:p>
            <a:pPr algn="ctr"/>
            <a:r>
              <a:rPr lang="zh-CN" altLang="en-US"/>
              <a:t>。。。</a:t>
            </a:r>
            <a:endParaRPr lang="zh-CN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2579370" y="2157095"/>
            <a:ext cx="828675" cy="24587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dist">
              <a:lnSpc>
                <a:spcPct val="100000"/>
              </a:lnSpc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基座应用菜单区域</a:t>
            </a:r>
            <a:endParaRPr lang="zh-CN" altLang="en-US" sz="2000"/>
          </a:p>
          <a:p>
            <a:pPr algn="ctr">
              <a:lnSpc>
                <a:spcPct val="110000"/>
              </a:lnSpc>
            </a:pP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685800" y="186055"/>
            <a:ext cx="26104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02.</a:t>
            </a:r>
            <a:r>
              <a:rPr lang="en-US" altLang="zh-CN" sz="1600"/>
              <a:t> </a:t>
            </a:r>
            <a:r>
              <a:rPr lang="en-US" altLang="zh-CN" sz="1600">
                <a:solidFill>
                  <a:schemeClr val="bg1"/>
                </a:solidFill>
              </a:rPr>
              <a:t>qiankun</a:t>
            </a:r>
            <a:r>
              <a:rPr lang="zh-CN" altLang="en-US" sz="1600">
                <a:solidFill>
                  <a:schemeClr val="bg1"/>
                </a:solidFill>
              </a:rPr>
              <a:t>介绍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648960" y="846455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solidFill>
                  <a:schemeClr val="bg1"/>
                </a:solidFill>
              </a:rPr>
              <a:t>特性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86535" y="1982470"/>
            <a:ext cx="921893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📦 基于 single-spa 封装，提供了更加开箱即用的 API。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📱 技术栈无关，任意技术栈的应用均可 使用/接入。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💪 HTML Entry 接入方式，让你接入微应用像使用 iframe 一样简单。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🛡​ 样式隔离，确保微应用之间样式互相不干扰。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🧳 JS 沙箱，确保微应用之间 全局变量/事件 不冲突。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⚡️ 资源预加载，在浏览器空闲时间预加载未打开的微应用资源，加速微应用打开速度。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177790" y="835660"/>
            <a:ext cx="2719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bg1"/>
                </a:solidFill>
              </a:rPr>
              <a:t>HTML loader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637030" y="1654810"/>
            <a:ext cx="8776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HTML Entry 接入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实际上指的是加载子应用的方式，社区现在有两种方式，各有利弊：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743075" y="2531110"/>
            <a:ext cx="81051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构建时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>
                <a:solidFill>
                  <a:schemeClr val="bg1"/>
                </a:solidFill>
              </a:rPr>
              <a:t>     </a:t>
            </a:r>
            <a:r>
              <a:rPr lang="zh-CN" altLang="en-US">
                <a:solidFill>
                  <a:schemeClr val="bg1"/>
                </a:solidFill>
              </a:rPr>
              <a:t>主应用和子应用同一个工程，子应用单独打包成一个</a:t>
            </a:r>
            <a:r>
              <a:rPr lang="en-US" altLang="zh-CN">
                <a:solidFill>
                  <a:schemeClr val="bg1"/>
                </a:solidFill>
              </a:rPr>
              <a:t>bundle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Arial" panose="020B0604020202090204" pitchFamily="34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运行时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>
                <a:solidFill>
                  <a:schemeClr val="bg1"/>
                </a:solidFill>
              </a:rPr>
              <a:t>     主应用获取子应用</a:t>
            </a:r>
            <a:r>
              <a:rPr lang="en-US" altLang="zh-CN">
                <a:solidFill>
                  <a:schemeClr val="bg1"/>
                </a:solidFill>
              </a:rPr>
              <a:t>HTML</a:t>
            </a:r>
            <a:r>
              <a:rPr lang="zh-CN" altLang="en-US">
                <a:solidFill>
                  <a:schemeClr val="bg1"/>
                </a:solidFill>
              </a:rPr>
              <a:t>文件入口进行解析获取子应用所有资源信息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236845" y="1305560"/>
            <a:ext cx="17183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bg1"/>
                </a:solidFill>
              </a:rPr>
              <a:t>JS</a:t>
            </a:r>
            <a:r>
              <a:rPr lang="zh-CN" altLang="en-US" sz="2800">
                <a:solidFill>
                  <a:schemeClr val="bg1"/>
                </a:solidFill>
              </a:rPr>
              <a:t>沙箱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421255" y="2379345"/>
            <a:ext cx="6848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快照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>
                <a:solidFill>
                  <a:schemeClr val="bg1"/>
                </a:solidFill>
              </a:rPr>
              <a:t>     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687955" y="2768600"/>
            <a:ext cx="61677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简单来说就是在子应用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mount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时对当前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window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的属性做一层拷贝，然后在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unmount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时 对每个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window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属性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diff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运算，如果有修改就恢复原来状态，并记录修改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2421255" y="3948430"/>
            <a:ext cx="1596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Proxy</a:t>
            </a:r>
            <a:r>
              <a:rPr lang="zh-CN" altLang="en-US">
                <a:solidFill>
                  <a:schemeClr val="bg1"/>
                </a:solidFill>
              </a:rPr>
              <a:t>代理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687955" y="4374515"/>
            <a:ext cx="90938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每个子应用</a:t>
            </a:r>
            <a:r>
              <a:rPr lang="en-US" altLang="zh-CN">
                <a:solidFill>
                  <a:schemeClr val="bg1"/>
                </a:solidFill>
              </a:rPr>
              <a:t>window</a:t>
            </a:r>
            <a:r>
              <a:rPr lang="zh-CN" altLang="en-US">
                <a:solidFill>
                  <a:schemeClr val="bg1"/>
                </a:solidFill>
              </a:rPr>
              <a:t>变量是一个假的对象，通过</a:t>
            </a:r>
            <a:r>
              <a:rPr lang="en-US" altLang="zh-CN">
                <a:solidFill>
                  <a:schemeClr val="bg1"/>
                </a:solidFill>
              </a:rPr>
              <a:t>Proxy API</a:t>
            </a:r>
            <a:r>
              <a:rPr lang="zh-CN" altLang="en-US">
                <a:solidFill>
                  <a:schemeClr val="bg1"/>
                </a:solidFill>
              </a:rPr>
              <a:t>劫持用户对该变量的操作，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比如对</a:t>
            </a:r>
            <a:r>
              <a:rPr lang="en-US" altLang="zh-CN">
                <a:solidFill>
                  <a:schemeClr val="bg1"/>
                </a:solidFill>
              </a:rPr>
              <a:t>window</a:t>
            </a:r>
            <a:r>
              <a:rPr lang="zh-CN" altLang="en-US">
                <a:solidFill>
                  <a:schemeClr val="bg1"/>
                </a:solidFill>
              </a:rPr>
              <a:t>对象上添加、修改、删除等属性操作，然后在 </a:t>
            </a:r>
            <a:r>
              <a:rPr lang="en-US" altLang="zh-CN">
                <a:solidFill>
                  <a:schemeClr val="bg1"/>
                </a:solidFill>
              </a:rPr>
              <a:t>unmount </a:t>
            </a:r>
            <a:r>
              <a:rPr lang="zh-CN" altLang="en-US">
                <a:solidFill>
                  <a:schemeClr val="bg1"/>
                </a:solidFill>
              </a:rPr>
              <a:t>的时候做一下方向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处理即可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478780" y="838835"/>
            <a:ext cx="1235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闭包</a:t>
            </a:r>
            <a:endParaRPr lang="zh-CN" altLang="en-US" sz="2800">
              <a:solidFill>
                <a:schemeClr val="bg1"/>
              </a:solidFill>
            </a:endParaRPr>
          </a:p>
        </p:txBody>
      </p:sp>
      <p:pic>
        <p:nvPicPr>
          <p:cNvPr id="2" name="Picture 1" descr="202101271539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435" y="3061970"/>
            <a:ext cx="10058400" cy="11430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120775" y="2136140"/>
            <a:ext cx="60471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accent2"/>
                </a:solidFill>
              </a:rPr>
              <a:t>使用创建的</a:t>
            </a:r>
            <a:r>
              <a:rPr lang="en-US" altLang="zh-CN" sz="2000">
                <a:solidFill>
                  <a:schemeClr val="accent2"/>
                </a:solidFill>
              </a:rPr>
              <a:t>fake window</a:t>
            </a:r>
            <a:r>
              <a:rPr lang="zh-CN" altLang="en-US" sz="2000">
                <a:solidFill>
                  <a:schemeClr val="accent2"/>
                </a:solidFill>
              </a:rPr>
              <a:t>对象作为子应用</a:t>
            </a:r>
            <a:r>
              <a:rPr lang="en-US" altLang="zh-CN" sz="2000">
                <a:solidFill>
                  <a:schemeClr val="accent2"/>
                </a:solidFill>
              </a:rPr>
              <a:t>window</a:t>
            </a:r>
            <a:r>
              <a:rPr lang="zh-CN" altLang="en-US" sz="2000">
                <a:solidFill>
                  <a:schemeClr val="accent2"/>
                </a:solidFill>
              </a:rPr>
              <a:t>对象</a:t>
            </a:r>
            <a:endParaRPr lang="zh-CN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200015" y="949325"/>
            <a:ext cx="1791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样式隔离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781935" y="2154555"/>
            <a:ext cx="1840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默认处理方式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060065" y="2522855"/>
            <a:ext cx="52685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在动态获取到样式资源之后把原来的</a:t>
            </a:r>
            <a:r>
              <a:rPr lang="en-US" altLang="zh-CN">
                <a:solidFill>
                  <a:schemeClr val="bg1"/>
                </a:solidFill>
              </a:rPr>
              <a:t>html text</a:t>
            </a:r>
            <a:r>
              <a:rPr lang="zh-CN" altLang="en-US">
                <a:solidFill>
                  <a:schemeClr val="bg1"/>
                </a:solidFill>
              </a:rPr>
              <a:t>利用正则做一个</a:t>
            </a:r>
            <a:r>
              <a:rPr lang="en-US" altLang="zh-CN">
                <a:solidFill>
                  <a:schemeClr val="bg1"/>
                </a:solidFill>
              </a:rPr>
              <a:t>replace</a:t>
            </a:r>
            <a:r>
              <a:rPr lang="zh-CN" altLang="en-US">
                <a:solidFill>
                  <a:schemeClr val="bg1"/>
                </a:solidFill>
              </a:rPr>
              <a:t>，这样子应用的样式信息会随着子应用一起挂载和卸载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781935" y="3760470"/>
            <a:ext cx="4306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Shadow DOM</a:t>
            </a:r>
            <a:r>
              <a:rPr lang="zh-CN" altLang="en-US">
                <a:solidFill>
                  <a:schemeClr val="bg1"/>
                </a:solidFill>
              </a:rPr>
              <a:t>方式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060700" y="4128770"/>
            <a:ext cx="52679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创建一个</a:t>
            </a:r>
            <a:r>
              <a:rPr lang="en-US" altLang="zh-CN">
                <a:solidFill>
                  <a:schemeClr val="bg1"/>
                </a:solidFill>
              </a:rPr>
              <a:t>Shadow host</a:t>
            </a:r>
            <a:r>
              <a:rPr lang="zh-CN" altLang="en-US">
                <a:solidFill>
                  <a:schemeClr val="bg1"/>
                </a:solidFill>
              </a:rPr>
              <a:t>，并把子应用作为该</a:t>
            </a:r>
            <a:r>
              <a:rPr lang="en-US" altLang="zh-CN">
                <a:solidFill>
                  <a:schemeClr val="bg1"/>
                </a:solidFill>
              </a:rPr>
              <a:t>Shadow Tree</a:t>
            </a:r>
            <a:r>
              <a:rPr lang="zh-CN" altLang="en-US">
                <a:solidFill>
                  <a:schemeClr val="bg1"/>
                </a:solidFill>
              </a:rPr>
              <a:t>，这种方式做到了真正的隔离但也有一些隐患，比如子应用内部在</a:t>
            </a:r>
            <a:r>
              <a:rPr lang="en-US" altLang="zh-CN">
                <a:solidFill>
                  <a:schemeClr val="bg1"/>
                </a:solidFill>
              </a:rPr>
              <a:t>body</a:t>
            </a:r>
            <a:r>
              <a:rPr lang="zh-CN" altLang="en-US">
                <a:solidFill>
                  <a:schemeClr val="bg1"/>
                </a:solidFill>
              </a:rPr>
              <a:t>下动态创建</a:t>
            </a:r>
            <a:r>
              <a:rPr lang="en-US" altLang="zh-CN">
                <a:solidFill>
                  <a:schemeClr val="bg1"/>
                </a:solidFill>
              </a:rPr>
              <a:t>DOM</a:t>
            </a:r>
            <a:r>
              <a:rPr lang="zh-CN" altLang="en-US">
                <a:solidFill>
                  <a:schemeClr val="bg1"/>
                </a:solidFill>
              </a:rPr>
              <a:t>时就会无法应用到样式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938780" y="589280"/>
            <a:ext cx="50107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输入</a:t>
            </a:r>
            <a:r>
              <a:rPr lang="en-US" altLang="zh-CN" sz="1600">
                <a:solidFill>
                  <a:schemeClr val="bg1"/>
                </a:solidFill>
              </a:rPr>
              <a:t>url </a:t>
            </a:r>
            <a:r>
              <a:rPr lang="en-US" altLang="zh-CN" sz="1600">
                <a:solidFill>
                  <a:schemeClr val="accent2"/>
                </a:solidFill>
              </a:rPr>
              <a:t>http://www.xxx.com/pass/about</a:t>
            </a:r>
            <a:r>
              <a:rPr lang="en-US" altLang="zh-CN" sz="1600">
                <a:solidFill>
                  <a:schemeClr val="bg1"/>
                </a:solidFill>
              </a:rPr>
              <a:t> </a:t>
            </a:r>
            <a:r>
              <a:rPr lang="zh-CN" altLang="en-US" sz="1600">
                <a:solidFill>
                  <a:schemeClr val="bg1"/>
                </a:solidFill>
              </a:rPr>
              <a:t>发生什么？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2660" y="1706245"/>
            <a:ext cx="938530" cy="33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输入</a:t>
            </a:r>
            <a:r>
              <a:rPr lang="en-US" altLang="zh-CN" sz="1200"/>
              <a:t>url</a:t>
            </a:r>
            <a:endParaRPr lang="en-US" altLang="zh-CN" sz="1200"/>
          </a:p>
        </p:txBody>
      </p:sp>
      <p:sp>
        <p:nvSpPr>
          <p:cNvPr id="9" name="Rectangle 8"/>
          <p:cNvSpPr/>
          <p:nvPr/>
        </p:nvSpPr>
        <p:spPr>
          <a:xfrm>
            <a:off x="3171190" y="1705610"/>
            <a:ext cx="1127760" cy="33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fetch</a:t>
            </a:r>
            <a:endParaRPr lang="en-US" altLang="zh-CN" sz="1200"/>
          </a:p>
          <a:p>
            <a:pPr algn="ctr"/>
            <a:r>
              <a:rPr lang="zh-CN" altLang="en-US" sz="1200"/>
              <a:t>请求</a:t>
            </a:r>
            <a:r>
              <a:rPr lang="en-US" altLang="zh-CN" sz="1200"/>
              <a:t>entry</a:t>
            </a:r>
            <a:endParaRPr lang="en-US" altLang="zh-CN" sz="1200"/>
          </a:p>
        </p:txBody>
      </p:sp>
      <p:cxnSp>
        <p:nvCxnSpPr>
          <p:cNvPr id="10" name="Straight Arrow Connector 9"/>
          <p:cNvCxnSpPr>
            <a:stCxn id="5" idx="3"/>
            <a:endCxn id="9" idx="1"/>
          </p:cNvCxnSpPr>
          <p:nvPr/>
        </p:nvCxnSpPr>
        <p:spPr>
          <a:xfrm flipV="1">
            <a:off x="1901190" y="1874520"/>
            <a:ext cx="127000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  <a:endCxn id="11" idx="1"/>
          </p:cNvCxnSpPr>
          <p:nvPr/>
        </p:nvCxnSpPr>
        <p:spPr>
          <a:xfrm>
            <a:off x="4298950" y="1874520"/>
            <a:ext cx="97853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850255" y="2597785"/>
            <a:ext cx="1025525" cy="471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容器</a:t>
            </a:r>
            <a:r>
              <a:rPr lang="en-US" altLang="zh-CN" sz="1200"/>
              <a:t>id</a:t>
            </a:r>
            <a:r>
              <a:rPr lang="zh-CN" altLang="en-US" sz="1200"/>
              <a:t>变成</a:t>
            </a:r>
            <a:r>
              <a:rPr lang="en-US" altLang="zh-CN" sz="1200"/>
              <a:t>Host</a:t>
            </a:r>
            <a:endParaRPr lang="en-US" altLang="zh-CN" sz="1200"/>
          </a:p>
        </p:txBody>
      </p:sp>
      <p:sp>
        <p:nvSpPr>
          <p:cNvPr id="14" name="Text Box 13"/>
          <p:cNvSpPr txBox="1"/>
          <p:nvPr/>
        </p:nvSpPr>
        <p:spPr>
          <a:xfrm>
            <a:off x="128905" y="1216660"/>
            <a:ext cx="3481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accent2"/>
                </a:solidFill>
                <a:sym typeface="+mn-ea"/>
              </a:rPr>
              <a:t>http://www.xxx.com/pass/about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901190" y="1706245"/>
            <a:ext cx="12693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匹配到</a:t>
            </a:r>
            <a:r>
              <a:rPr lang="en-US" altLang="zh-CN" sz="1200">
                <a:solidFill>
                  <a:schemeClr val="bg1"/>
                </a:solidFill>
              </a:rPr>
              <a:t>pass</a:t>
            </a:r>
            <a:r>
              <a:rPr lang="zh-CN" altLang="en-US" sz="1200">
                <a:solidFill>
                  <a:schemeClr val="bg1"/>
                </a:solidFill>
              </a:rPr>
              <a:t>应用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374515" y="1706245"/>
            <a:ext cx="8293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olidFill>
                  <a:schemeClr val="bg1"/>
                </a:solidFill>
                <a:sym typeface="+mn-ea"/>
              </a:rPr>
              <a:t>解析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entry</a:t>
            </a:r>
            <a:endParaRPr lang="en-US" altLang="zh-CN" sz="1200">
              <a:solidFill>
                <a:schemeClr val="bg1"/>
              </a:solidFill>
            </a:endParaRPr>
          </a:p>
          <a:p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7" name="Flowchart: Decision 16"/>
          <p:cNvSpPr/>
          <p:nvPr/>
        </p:nvSpPr>
        <p:spPr>
          <a:xfrm>
            <a:off x="6687820" y="1586865"/>
            <a:ext cx="2054225" cy="6115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Shadow</a:t>
            </a:r>
            <a:endParaRPr lang="en-US" altLang="zh-CN"/>
          </a:p>
        </p:txBody>
      </p:sp>
      <p:cxnSp>
        <p:nvCxnSpPr>
          <p:cNvPr id="18" name="Straight Arrow Connector 17"/>
          <p:cNvCxnSpPr>
            <a:stCxn id="17" idx="2"/>
            <a:endCxn id="13" idx="0"/>
          </p:cNvCxnSpPr>
          <p:nvPr/>
        </p:nvCxnSpPr>
        <p:spPr>
          <a:xfrm flipH="1">
            <a:off x="6363335" y="2198370"/>
            <a:ext cx="1351915" cy="399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6464300" y="216662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77485" y="1685925"/>
            <a:ext cx="1012825" cy="48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创建容器</a:t>
            </a:r>
            <a:r>
              <a:rPr lang="en-US" altLang="zh-CN" sz="1200"/>
              <a:t>ID</a:t>
            </a:r>
            <a:endParaRPr lang="en-US" altLang="zh-CN" sz="1200"/>
          </a:p>
        </p:txBody>
      </p:sp>
      <p:cxnSp>
        <p:nvCxnSpPr>
          <p:cNvPr id="21" name="Straight Arrow Connector 20"/>
          <p:cNvCxnSpPr>
            <a:stCxn id="20" idx="3"/>
            <a:endCxn id="17" idx="1"/>
          </p:cNvCxnSpPr>
          <p:nvPr/>
        </p:nvCxnSpPr>
        <p:spPr>
          <a:xfrm flipV="1">
            <a:off x="6290310" y="1892935"/>
            <a:ext cx="397510" cy="33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</p:cNvCxnSpPr>
          <p:nvPr/>
        </p:nvCxnSpPr>
        <p:spPr>
          <a:xfrm flipH="1">
            <a:off x="8690610" y="1892935"/>
            <a:ext cx="51435" cy="1023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8510905" y="219837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否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958</Words>
  <Application>WPS Presentation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7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微软雅黑</vt:lpstr>
      <vt:lpstr>HYQiHeiKW</vt:lpstr>
      <vt:lpstr>HYShuSongErKW</vt:lpstr>
      <vt:lpstr>SimSun</vt:lpstr>
      <vt:lpstr>SimSun</vt:lpstr>
      <vt:lpstr>Apple LiSung</vt:lpstr>
      <vt:lpstr>Baoli SC</vt:lpstr>
      <vt:lpstr>Baoli TC</vt:lpstr>
      <vt:lpstr>Brush Script MT</vt:lpstr>
      <vt:lpstr>Heiti TC</vt:lpstr>
      <vt:lpstr>Arial Hebrew</vt:lpstr>
      <vt:lpstr>Arial Black</vt:lpstr>
      <vt:lpstr>Heiti SC</vt:lpstr>
      <vt:lpstr>Cambria Math</vt:lpstr>
      <vt:lpstr>Hiragino Kaku Gothic Pro</vt:lpstr>
      <vt:lpstr>Kaiti TC</vt:lpstr>
      <vt:lpstr>Hannotate SC</vt:lpstr>
      <vt:lpstr>Wingdings</vt:lpstr>
      <vt:lpstr>Songti SC</vt:lpstr>
      <vt:lpstr>Apple Color Emoji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devan</dc:creator>
  <cp:lastModifiedBy>devan</cp:lastModifiedBy>
  <cp:revision>27</cp:revision>
  <dcterms:created xsi:type="dcterms:W3CDTF">2021-01-27T10:10:30Z</dcterms:created>
  <dcterms:modified xsi:type="dcterms:W3CDTF">2021-01-27T10:10:30Z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1033-2.1.2.3417</vt:lpwstr>
  </property>
</Properties>
</file>