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8" r:id="rId11"/>
    <p:sldId id="264" r:id="rId12"/>
    <p:sldId id="265" r:id="rId13"/>
    <p:sldId id="274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568" y="200"/>
      </p:cViewPr>
      <p:guideLst>
        <p:guide orient="horz" pos="16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431512c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431512c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3bfce1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3bfce1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3bfce1e3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3bfce1e3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3bfce1e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3bfce1e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bfce1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bfce1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3bfce1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3bfce1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3bfce1e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3bfce1e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3bfce1e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3bfce1e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43151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43151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3bfce1e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3bfce1e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3bfce1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3bfce1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hyperlink" Target="https://youtu.be/retZDawHbSA" TargetMode="Externa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1132525"/>
            <a:ext cx="85206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 Voice Commands </a:t>
            </a:r>
            <a:r>
              <a:rPr lang="en-US" altLang="en-GB" u="sng"/>
              <a:t>for Webex</a:t>
            </a:r>
            <a:endParaRPr lang="en-US" altLang="en-GB" u="sng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403500" y="2222675"/>
            <a:ext cx="83370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altLang="en-GB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(1) </a:t>
            </a:r>
            <a:r>
              <a:rPr lang="en-GB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Enabling Webex Teams w</a:t>
            </a:r>
            <a:r>
              <a:rPr lang="en-US" altLang="en-GB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ith </a:t>
            </a:r>
            <a:r>
              <a:rPr lang="en-GB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Voice Recognition</a:t>
            </a:r>
            <a:endParaRPr lang="en-GB" sz="24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(2) OS Supported: Mac/Win/Ubuntu</a:t>
            </a:r>
            <a:endParaRPr lang="en-US" sz="24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811725" y="3350750"/>
            <a:ext cx="77568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en-GB" dirty="0">
                <a:latin typeface="Avenir Next" panose="020B0803020202020204" pitchFamily="34" charset="0"/>
              </a:rPr>
              <a:t>By : </a:t>
            </a:r>
            <a:r>
              <a:rPr lang="en-US" altLang="en-GB" b="1" u="sng" dirty="0">
                <a:latin typeface="Avenir Next" panose="020B0803020202020204" pitchFamily="34" charset="0"/>
              </a:rPr>
              <a:t>Devang Sharma, Sarthak Jain, </a:t>
            </a:r>
            <a:r>
              <a:rPr lang="en-IN" b="1" u="sng" dirty="0"/>
              <a:t>Lakshmanan G</a:t>
            </a:r>
            <a:endParaRPr lang="en-US" altLang="en-GB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272965" y="2310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u="sng">
                <a:latin typeface="Arial Bold" panose="020B0604020202090204" charset="0"/>
                <a:cs typeface="Arial Bold" panose="020B0604020202090204" charset="0"/>
              </a:rPr>
              <a:t>DEMO</a:t>
            </a:r>
            <a:endParaRPr lang="en-US" altLang="en-GB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 u="sng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  <a:hlinkClick r:id="rId2" tooltip="" action="ppaction://hlinkfile"/>
              </a:rPr>
              <a:t>https://youtu.be/retZDawHbSA</a:t>
            </a:r>
            <a:endParaRPr b="1" u="sng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  <a:hlinkClick r:id="rId2" tooltip="" action="ppaction://hlinkfi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  <a:hlinkClick r:id="rId2" tooltip="" action="ppaction://hlinkfi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  <a:hlinkClick r:id="rId2" tooltip="" action="ppaction://hlinkfi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  <a:hlinkClick r:id="rId2" tooltip="" action="ppaction://hlinkfile"/>
            </a:endParaRPr>
          </a:p>
        </p:txBody>
      </p:sp>
      <p:pic>
        <p:nvPicPr>
          <p:cNvPr id="2" name="Picture 1" descr="cisco team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913765"/>
            <a:ext cx="5897880" cy="33159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83045" y="1184910"/>
            <a:ext cx="21113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>
                <a:latin typeface="Arial Bold Italic" panose="020B0604020202090204" charset="0"/>
                <a:cs typeface="Arial Bold Italic" panose="020B0604020202090204" charset="0"/>
              </a:rPr>
              <a:t>DEMO VIDEO LINK:</a:t>
            </a:r>
            <a:endParaRPr lang="en-US" b="1" i="1">
              <a:latin typeface="Arial Bold Italic" panose="020B0604020202090204" charset="0"/>
              <a:cs typeface="Arial Bold Italic" panose="020B0604020202090204" charset="0"/>
            </a:endParaRPr>
          </a:p>
          <a:p>
            <a:endParaRPr lang="en-US"/>
          </a:p>
          <a:p>
            <a:r>
              <a:rPr lang="en-US" sz="1800">
                <a:hlinkClick r:id="rId2" tooltip="" action="ppaction://hlinkfile"/>
              </a:rPr>
              <a:t>https://youtu.be/retZDawHbSA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Arial Bold" panose="020B0604020202090204" charset="0"/>
                <a:cs typeface="Arial Bold" panose="020B0604020202090204" charset="0"/>
              </a:rPr>
              <a:t>Possible Future Applications</a:t>
            </a:r>
            <a:endParaRPr lang="en-GB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“Call </a:t>
            </a:r>
            <a:r>
              <a:rPr lang="en-US" altLang="en-GB">
                <a:solidFill>
                  <a:srgbClr val="000000"/>
                </a:solidFill>
              </a:rPr>
              <a:t>Devang</a:t>
            </a:r>
            <a:r>
              <a:rPr lang="en-GB">
                <a:solidFill>
                  <a:srgbClr val="000000"/>
                </a:solidFill>
              </a:rPr>
              <a:t> Sharma on Webex Teams”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“Schedule an appointment at noon tomorrow with </a:t>
            </a:r>
            <a:r>
              <a:rPr lang="en-US" altLang="en-GB">
                <a:solidFill>
                  <a:srgbClr val="000000"/>
                </a:solidFill>
              </a:rPr>
              <a:t>Devang</a:t>
            </a:r>
            <a:r>
              <a:rPr lang="en-GB">
                <a:solidFill>
                  <a:srgbClr val="000000"/>
                </a:solidFill>
              </a:rPr>
              <a:t> Sharma and </a:t>
            </a:r>
            <a:r>
              <a:rPr lang="en-US" altLang="en-GB">
                <a:solidFill>
                  <a:srgbClr val="000000"/>
                </a:solidFill>
              </a:rPr>
              <a:t>Lakshmanan</a:t>
            </a:r>
            <a:r>
              <a:rPr lang="en-GB">
                <a:solidFill>
                  <a:srgbClr val="000000"/>
                </a:solidFill>
              </a:rPr>
              <a:t> on Webex Teams”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“Message S</a:t>
            </a:r>
            <a:r>
              <a:rPr lang="en-US" altLang="en-GB">
                <a:solidFill>
                  <a:srgbClr val="000000"/>
                </a:solidFill>
              </a:rPr>
              <a:t>arthak Jain</a:t>
            </a:r>
            <a:r>
              <a:rPr lang="en-GB">
                <a:solidFill>
                  <a:srgbClr val="000000"/>
                </a:solidFill>
              </a:rPr>
              <a:t> on Webex Teams that I can’t make the meeting”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“Message in the Server Team space on Webex Teams that the deadline is this week”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“Answer call on Webex Teams”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Integration with Siri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i="1"/>
              <a:t>Thank you for listening!</a:t>
            </a:r>
            <a:endParaRPr sz="4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5675" y="704463"/>
            <a:ext cx="8792649" cy="3734574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4370250" y="69050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409825" y="2571750"/>
            <a:ext cx="336262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409825" y="2879250"/>
            <a:ext cx="155962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409825" y="3186750"/>
            <a:ext cx="15037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409825" y="4401400"/>
            <a:ext cx="128007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4155600" y="4708900"/>
            <a:ext cx="969479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86988" y="138550"/>
            <a:ext cx="4570024" cy="4866400"/>
          </a:xfrm>
          <a:prstGeom prst="rect">
            <a:avLst/>
          </a:prstGeom>
          <a:noFill/>
          <a:ln>
            <a:noFill/>
          </a:ln>
          <a:effectLst>
            <a:outerShdw blurRad="214313" dist="19050" dir="5400000" algn="bl" rotWithShape="0">
              <a:srgbClr val="292929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Arial Bold" panose="020B0604020202090204" charset="0"/>
                <a:cs typeface="Arial Bold" panose="020B0604020202090204" charset="0"/>
              </a:rPr>
              <a:t>Benefits of voice commands</a:t>
            </a:r>
            <a:endParaRPr lang="en-GB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dirty="0">
                <a:solidFill>
                  <a:srgbClr val="000000"/>
                </a:solidFill>
              </a:rPr>
              <a:t>(1) </a:t>
            </a:r>
            <a:r>
              <a:rPr lang="en-GB" sz="1400" b="1" u="sng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</a:rPr>
              <a:t>Cross-Platform Support:</a:t>
            </a:r>
            <a:endParaRPr lang="en-GB" sz="1400" b="1" u="sng" dirty="0">
              <a:solidFill>
                <a:srgbClr val="000000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   Now, connect with anyone from your Teams Client, with simple voice commands irrespective of the platform or OS. </a:t>
            </a:r>
            <a:endParaRPr lang="en-GB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u="sng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</a:rPr>
              <a:t>(2) </a:t>
            </a:r>
            <a:r>
              <a:rPr lang="en-GB" sz="1400" b="1" u="sng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</a:rPr>
              <a:t>Enabling Hands Free Technology</a:t>
            </a:r>
            <a:endParaRPr sz="1400" b="1" u="sng" dirty="0">
              <a:solidFill>
                <a:srgbClr val="000000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marL="425450" indent="-28575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</a:rPr>
              <a:t>Join a Team Meeting whilst driving</a:t>
            </a:r>
            <a:endParaRPr lang="en-GB" sz="1400" dirty="0">
              <a:solidFill>
                <a:srgbClr val="000000"/>
              </a:solidFill>
            </a:endParaRPr>
          </a:p>
          <a:p>
            <a:pPr marL="425450" indent="-28575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</a:rPr>
              <a:t>Call a co-worker on your bike</a:t>
            </a:r>
            <a:endParaRPr lang="en-GB" sz="1400" dirty="0">
              <a:solidFill>
                <a:srgbClr val="000000"/>
              </a:solidFill>
            </a:endParaRPr>
          </a:p>
          <a:p>
            <a:pPr marL="425450" indent="-28575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</a:rPr>
              <a:t>Send a message and multitask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GB" sz="1400" b="1" u="sng" dirty="0">
                <a:solidFill>
                  <a:srgbClr val="000000"/>
                </a:solidFill>
              </a:rPr>
              <a:t>(3) </a:t>
            </a:r>
            <a:r>
              <a:rPr lang="en-GB" sz="1400" b="1" u="sng" dirty="0">
                <a:solidFill>
                  <a:srgbClr val="000000"/>
                </a:solidFill>
              </a:rPr>
              <a:t>Faster and Greater Ease of Use</a:t>
            </a:r>
            <a:endParaRPr sz="1400" b="1" u="sng" dirty="0">
              <a:solidFill>
                <a:srgbClr val="000000"/>
              </a:solidFill>
            </a:endParaRPr>
          </a:p>
          <a:p>
            <a:pPr marL="425450" indent="-28575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</a:rPr>
              <a:t>Users don’t have to navigate through GUI’s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1400" b="1" dirty="0">
                <a:solidFill>
                  <a:srgbClr val="000000"/>
                </a:solidFill>
              </a:rPr>
              <a:t>(</a:t>
            </a:r>
            <a:r>
              <a:rPr lang="en-US" altLang="en-GB" sz="1400" b="1" u="sng" dirty="0">
                <a:solidFill>
                  <a:srgbClr val="000000"/>
                </a:solidFill>
              </a:rPr>
              <a:t>4) </a:t>
            </a:r>
            <a:r>
              <a:rPr lang="en-GB" sz="1400" b="1" u="sng" dirty="0">
                <a:solidFill>
                  <a:srgbClr val="000000"/>
                </a:solidFill>
              </a:rPr>
              <a:t>Aiding the Visually-impaired</a:t>
            </a:r>
            <a:endParaRPr lang="en-GB"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143" y="704235"/>
            <a:ext cx="4482857" cy="3948129"/>
          </a:xfrm>
          <a:prstGeom prst="rect">
            <a:avLst/>
          </a:prstGeom>
          <a:noFill/>
          <a:ln>
            <a:noFill/>
          </a:ln>
          <a:effectLst>
            <a:outerShdw blurRad="514350" dist="19050" dir="5400000" algn="bl" rotWithShape="0">
              <a:srgbClr val="6FA8DC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19" y="704235"/>
            <a:ext cx="4401738" cy="3214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037" y="166744"/>
            <a:ext cx="862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tx2">
                    <a:lumMod val="1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Trends of growth of voice assistant among variety of customers in the market</a:t>
            </a:r>
            <a:endParaRPr lang="en-US" sz="1800" b="1" u="sng" dirty="0">
              <a:solidFill>
                <a:schemeClr val="tx2">
                  <a:lumMod val="10000"/>
                </a:schemeClr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7161950" y="4211175"/>
            <a:ext cx="19821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Source: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https://seoexpertbrad.com</a:t>
            </a:r>
            <a:endParaRPr sz="12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86399" y="144213"/>
            <a:ext cx="4971200" cy="4855074"/>
          </a:xfrm>
          <a:prstGeom prst="rect">
            <a:avLst/>
          </a:prstGeom>
          <a:noFill/>
          <a:ln>
            <a:noFill/>
          </a:ln>
          <a:effectLst>
            <a:outerShdw blurRad="228600" dist="19050" dir="5400000" algn="bl" rotWithShape="0">
              <a:srgbClr val="E6913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6924" y="413794"/>
            <a:ext cx="2968800" cy="1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3288" y="2681950"/>
            <a:ext cx="2376075" cy="19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74840" y="644905"/>
            <a:ext cx="3884424" cy="18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descr="Image result for facebook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68470" y="2913235"/>
            <a:ext cx="2091475" cy="20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6550" y="102709"/>
            <a:ext cx="377558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baseline="30000" dirty="0">
                <a:latin typeface="Times Bold" panose="00000500000000020000" charset="0"/>
                <a:ea typeface="Ayuthaya" panose="00000400000000000000" pitchFamily="2" charset="-34"/>
                <a:cs typeface="Times Bold" panose="00000500000000020000" charset="0"/>
              </a:rPr>
              <a:t>OUR COMPETITORS</a:t>
            </a:r>
            <a:endParaRPr lang="en-US" sz="3600" b="1" u="sng" baseline="30000" dirty="0">
              <a:latin typeface="Times Bold" panose="00000500000000020000" charset="0"/>
              <a:ea typeface="Ayuthaya" panose="00000400000000000000" pitchFamily="2" charset="-34"/>
              <a:cs typeface="Times Bold" panose="0000050000000002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Bold" panose="020B0604020202090204" charset="0"/>
                <a:cs typeface="Arial Bold" panose="020B0604020202090204" charset="0"/>
              </a:rPr>
              <a:t>How We Are Better? </a:t>
            </a:r>
            <a:endParaRPr lang="en-US" b="1" u="sng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We provide with an enhanced voice assistant which does a lot of tasks for you, just by speaking.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Example: Setup a meeting, call a co-worker, set reminders and much more.</a:t>
            </a:r>
            <a:endParaRPr lang="en-US" sz="1400" dirty="0"/>
          </a:p>
          <a:p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450" y="1921170"/>
            <a:ext cx="4210550" cy="2777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45" y="1921169"/>
            <a:ext cx="3756539" cy="2777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Arial Bold" panose="020B0604020202090204" charset="0"/>
                <a:cs typeface="Arial Bold" panose="020B0604020202090204" charset="0"/>
              </a:rPr>
              <a:t>Development Process</a:t>
            </a:r>
            <a:endParaRPr lang="en-GB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Two subparts - voice recognition with Siri and using WebEx to start a call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Voice recognition: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Using Siri (SiriKit) would require rewriting code at the application level so chose to use dictation instead for proof of concept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Wrote an AppleScript to use the Dictation app on Mac OS to catch phrases and run a shell script when those phrases are caught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WebEx integration: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Since the WebEx API and SDKs do not tie in to one particular GUI, we </a:t>
            </a:r>
            <a:r>
              <a:rPr lang="en-GB">
                <a:solidFill>
                  <a:schemeClr val="dk1"/>
                </a:solidFill>
              </a:rPr>
              <a:t>used the WebEx browser SDK to initiate a call using the browser as a backup in case working with the Desktop application was not possible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Found protocol handlers for WebEx app on Mac OS which made it possible to use the Desktop application by using the handler and passing the username as an argument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</Words>
  <Application>WPS Presentation</Application>
  <PresentationFormat>On-screen Show (16:9)</PresentationFormat>
  <Paragraphs>69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Wingdings</vt:lpstr>
      <vt:lpstr>Avenir Next</vt:lpstr>
      <vt:lpstr>Arial Bold</vt:lpstr>
      <vt:lpstr>Times Bold</vt:lpstr>
      <vt:lpstr>Ayuthaya</vt:lpstr>
      <vt:lpstr>微软雅黑</vt:lpstr>
      <vt:lpstr>汉仪旗黑</vt:lpstr>
      <vt:lpstr>Arial Unicode MS</vt:lpstr>
      <vt:lpstr>宋体-简</vt:lpstr>
      <vt:lpstr>Arial Italic</vt:lpstr>
      <vt:lpstr>Arial Bold Italic</vt:lpstr>
      <vt:lpstr>Simple Light</vt:lpstr>
      <vt:lpstr> Voice Commands for Webex</vt:lpstr>
      <vt:lpstr>PowerPoint 演示文稿</vt:lpstr>
      <vt:lpstr>PowerPoint 演示文稿</vt:lpstr>
      <vt:lpstr>Benefits of voice commands</vt:lpstr>
      <vt:lpstr>PowerPoint 演示文稿</vt:lpstr>
      <vt:lpstr>PowerPoint 演示文稿</vt:lpstr>
      <vt:lpstr>PowerPoint 演示文稿</vt:lpstr>
      <vt:lpstr>How We Are Better? </vt:lpstr>
      <vt:lpstr>Development Process</vt:lpstr>
      <vt:lpstr>Possible Future Applications</vt:lpstr>
      <vt:lpstr>Possible Future Applications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Voice Commands for Webex</dc:title>
  <dc:creator/>
  <cp:lastModifiedBy>devangs</cp:lastModifiedBy>
  <cp:revision>16</cp:revision>
  <dcterms:created xsi:type="dcterms:W3CDTF">2020-10-30T15:06:08Z</dcterms:created>
  <dcterms:modified xsi:type="dcterms:W3CDTF">2020-10-30T15:06:08Z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