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18"/>
  </p:notesMasterIdLst>
  <p:sldIdLst>
    <p:sldId id="257" r:id="rId2"/>
    <p:sldId id="270" r:id="rId3"/>
    <p:sldId id="293" r:id="rId4"/>
    <p:sldId id="296" r:id="rId5"/>
    <p:sldId id="304" r:id="rId6"/>
    <p:sldId id="292" r:id="rId7"/>
    <p:sldId id="298" r:id="rId8"/>
    <p:sldId id="297" r:id="rId9"/>
    <p:sldId id="269" r:id="rId10"/>
    <p:sldId id="299" r:id="rId11"/>
    <p:sldId id="302" r:id="rId12"/>
    <p:sldId id="271" r:id="rId13"/>
    <p:sldId id="305" r:id="rId14"/>
    <p:sldId id="289" r:id="rId15"/>
    <p:sldId id="301" r:id="rId16"/>
    <p:sldId id="30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388" autoAdjust="0"/>
  </p:normalViewPr>
  <p:slideViewPr>
    <p:cSldViewPr snapToGrid="0">
      <p:cViewPr>
        <p:scale>
          <a:sx n="79" d="100"/>
          <a:sy n="79" d="100"/>
        </p:scale>
        <p:origin x="1008" y="486"/>
      </p:cViewPr>
      <p:guideLst>
        <p:guide orient="horz" pos="2160"/>
        <p:guide pos="388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39928-394D-4A6F-925A-603A283583D7}"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3BC1D-5351-46DF-B3A8-C43C6A165997}" type="slidenum">
              <a:rPr lang="en-US" smtClean="0"/>
              <a:t>‹#›</a:t>
            </a:fld>
            <a:endParaRPr lang="en-US"/>
          </a:p>
        </p:txBody>
      </p:sp>
    </p:spTree>
    <p:extLst>
      <p:ext uri="{BB962C8B-B14F-4D97-AF65-F5344CB8AC3E}">
        <p14:creationId xmlns:p14="http://schemas.microsoft.com/office/powerpoint/2010/main" val="380360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03BC1D-5351-46DF-B3A8-C43C6A165997}" type="slidenum">
              <a:rPr lang="en-US" smtClean="0"/>
              <a:t>12</a:t>
            </a:fld>
            <a:endParaRPr lang="en-US"/>
          </a:p>
        </p:txBody>
      </p:sp>
    </p:spTree>
    <p:extLst>
      <p:ext uri="{BB962C8B-B14F-4D97-AF65-F5344CB8AC3E}">
        <p14:creationId xmlns:p14="http://schemas.microsoft.com/office/powerpoint/2010/main" val="64256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1539F7-4E0D-4B4B-AC63-94429B27A1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09ED5B-854D-4F52-8424-C9D7AB34D381}" type="slidenum">
              <a:rPr lang="en-IN" smtClean="0"/>
              <a:t>‹#›</a:t>
            </a:fld>
            <a:endParaRPr lang="en-IN"/>
          </a:p>
        </p:txBody>
      </p:sp>
    </p:spTree>
    <p:extLst>
      <p:ext uri="{BB962C8B-B14F-4D97-AF65-F5344CB8AC3E}">
        <p14:creationId xmlns:p14="http://schemas.microsoft.com/office/powerpoint/2010/main" val="231952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39F7-4E0D-4B4B-AC63-94429B27A1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09ED5B-854D-4F52-8424-C9D7AB34D381}" type="slidenum">
              <a:rPr lang="en-IN" smtClean="0"/>
              <a:t>‹#›</a:t>
            </a:fld>
            <a:endParaRPr lang="en-IN"/>
          </a:p>
        </p:txBody>
      </p:sp>
    </p:spTree>
    <p:extLst>
      <p:ext uri="{BB962C8B-B14F-4D97-AF65-F5344CB8AC3E}">
        <p14:creationId xmlns:p14="http://schemas.microsoft.com/office/powerpoint/2010/main" val="38340435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39F7-4E0D-4B4B-AC63-94429B27A1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09ED5B-854D-4F52-8424-C9D7AB34D381}" type="slidenum">
              <a:rPr lang="en-IN" smtClean="0"/>
              <a:t>‹#›</a:t>
            </a:fld>
            <a:endParaRPr lang="en-IN"/>
          </a:p>
        </p:txBody>
      </p:sp>
    </p:spTree>
    <p:extLst>
      <p:ext uri="{BB962C8B-B14F-4D97-AF65-F5344CB8AC3E}">
        <p14:creationId xmlns:p14="http://schemas.microsoft.com/office/powerpoint/2010/main" val="177706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39F7-4E0D-4B4B-AC63-94429B27A1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09ED5B-854D-4F52-8424-C9D7AB34D381}" type="slidenum">
              <a:rPr lang="en-IN" smtClean="0"/>
              <a:t>‹#›</a:t>
            </a:fld>
            <a:endParaRPr lang="en-IN"/>
          </a:p>
        </p:txBody>
      </p:sp>
    </p:spTree>
    <p:extLst>
      <p:ext uri="{BB962C8B-B14F-4D97-AF65-F5344CB8AC3E}">
        <p14:creationId xmlns:p14="http://schemas.microsoft.com/office/powerpoint/2010/main" val="2751823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539F7-4E0D-4B4B-AC63-94429B27A1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09ED5B-854D-4F52-8424-C9D7AB34D381}" type="slidenum">
              <a:rPr lang="en-IN" smtClean="0"/>
              <a:t>‹#›</a:t>
            </a:fld>
            <a:endParaRPr lang="en-IN"/>
          </a:p>
        </p:txBody>
      </p:sp>
    </p:spTree>
    <p:extLst>
      <p:ext uri="{BB962C8B-B14F-4D97-AF65-F5344CB8AC3E}">
        <p14:creationId xmlns:p14="http://schemas.microsoft.com/office/powerpoint/2010/main" val="6123689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539F7-4E0D-4B4B-AC63-94429B27A1D1}"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09ED5B-854D-4F52-8424-C9D7AB34D381}" type="slidenum">
              <a:rPr lang="en-IN" smtClean="0"/>
              <a:t>‹#›</a:t>
            </a:fld>
            <a:endParaRPr lang="en-IN"/>
          </a:p>
        </p:txBody>
      </p:sp>
    </p:spTree>
    <p:extLst>
      <p:ext uri="{BB962C8B-B14F-4D97-AF65-F5344CB8AC3E}">
        <p14:creationId xmlns:p14="http://schemas.microsoft.com/office/powerpoint/2010/main" val="292516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539F7-4E0D-4B4B-AC63-94429B27A1D1}"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09ED5B-854D-4F52-8424-C9D7AB34D381}" type="slidenum">
              <a:rPr lang="en-IN" smtClean="0"/>
              <a:t>‹#›</a:t>
            </a:fld>
            <a:endParaRPr lang="en-IN"/>
          </a:p>
        </p:txBody>
      </p:sp>
    </p:spTree>
    <p:extLst>
      <p:ext uri="{BB962C8B-B14F-4D97-AF65-F5344CB8AC3E}">
        <p14:creationId xmlns:p14="http://schemas.microsoft.com/office/powerpoint/2010/main" val="4813722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539F7-4E0D-4B4B-AC63-94429B27A1D1}"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09ED5B-854D-4F52-8424-C9D7AB34D381}" type="slidenum">
              <a:rPr lang="en-IN" smtClean="0"/>
              <a:t>‹#›</a:t>
            </a:fld>
            <a:endParaRPr lang="en-IN"/>
          </a:p>
        </p:txBody>
      </p:sp>
    </p:spTree>
    <p:extLst>
      <p:ext uri="{BB962C8B-B14F-4D97-AF65-F5344CB8AC3E}">
        <p14:creationId xmlns:p14="http://schemas.microsoft.com/office/powerpoint/2010/main" val="41956868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539F7-4E0D-4B4B-AC63-94429B27A1D1}" type="datetimeFigureOut">
              <a:rPr lang="en-IN" smtClean="0"/>
              <a:t>13-05-2023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09ED5B-854D-4F52-8424-C9D7AB34D381}" type="slidenum">
              <a:rPr lang="en-IN" smtClean="0"/>
              <a:t>‹#›</a:t>
            </a:fld>
            <a:endParaRPr lang="en-IN"/>
          </a:p>
        </p:txBody>
      </p:sp>
    </p:spTree>
    <p:extLst>
      <p:ext uri="{BB962C8B-B14F-4D97-AF65-F5344CB8AC3E}">
        <p14:creationId xmlns:p14="http://schemas.microsoft.com/office/powerpoint/2010/main" val="1638045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539F7-4E0D-4B4B-AC63-94429B27A1D1}"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09ED5B-854D-4F52-8424-C9D7AB34D381}" type="slidenum">
              <a:rPr lang="en-IN" smtClean="0"/>
              <a:t>‹#›</a:t>
            </a:fld>
            <a:endParaRPr lang="en-IN"/>
          </a:p>
        </p:txBody>
      </p:sp>
    </p:spTree>
    <p:extLst>
      <p:ext uri="{BB962C8B-B14F-4D97-AF65-F5344CB8AC3E}">
        <p14:creationId xmlns:p14="http://schemas.microsoft.com/office/powerpoint/2010/main" val="24709634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539F7-4E0D-4B4B-AC63-94429B27A1D1}"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09ED5B-854D-4F52-8424-C9D7AB34D381}" type="slidenum">
              <a:rPr lang="en-IN" smtClean="0"/>
              <a:t>‹#›</a:t>
            </a:fld>
            <a:endParaRPr lang="en-IN"/>
          </a:p>
        </p:txBody>
      </p:sp>
    </p:spTree>
    <p:extLst>
      <p:ext uri="{BB962C8B-B14F-4D97-AF65-F5344CB8AC3E}">
        <p14:creationId xmlns:p14="http://schemas.microsoft.com/office/powerpoint/2010/main" val="3416428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539F7-4E0D-4B4B-AC63-94429B27A1D1}" type="datetimeFigureOut">
              <a:rPr lang="en-IN" smtClean="0"/>
              <a:t>13-05-2023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9ED5B-854D-4F52-8424-C9D7AB34D381}" type="slidenum">
              <a:rPr lang="en-IN" smtClean="0"/>
              <a:t>‹#›</a:t>
            </a:fld>
            <a:endParaRPr lang="en-IN"/>
          </a:p>
        </p:txBody>
      </p:sp>
    </p:spTree>
    <p:extLst>
      <p:ext uri="{BB962C8B-B14F-4D97-AF65-F5344CB8AC3E}">
        <p14:creationId xmlns:p14="http://schemas.microsoft.com/office/powerpoint/2010/main" val="4099050835"/>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webp"/><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22D7-790F-B9B9-CBCC-1A877997068B}"/>
              </a:ext>
            </a:extLst>
          </p:cNvPr>
          <p:cNvSpPr>
            <a:spLocks noGrp="1"/>
          </p:cNvSpPr>
          <p:nvPr>
            <p:ph type="title"/>
          </p:nvPr>
        </p:nvSpPr>
        <p:spPr>
          <a:xfrm>
            <a:off x="1790700" y="639315"/>
            <a:ext cx="8610600" cy="1293028"/>
          </a:xfrm>
        </p:spPr>
        <p:txBody>
          <a:bodyPr/>
          <a:lstStyle/>
          <a:p>
            <a:pPr algn="ctr"/>
            <a:r>
              <a:rPr lang="en-IN" sz="5400" b="1" dirty="0"/>
              <a:t>CARE AND SHARE</a:t>
            </a:r>
            <a:br>
              <a:rPr lang="en-IN" dirty="0"/>
            </a:br>
            <a:r>
              <a:rPr lang="en-IN" sz="2400" dirty="0"/>
              <a:t>FOOD DONATION WEB APPLICATION</a:t>
            </a:r>
          </a:p>
        </p:txBody>
      </p:sp>
      <p:sp>
        <p:nvSpPr>
          <p:cNvPr id="5" name="Content Placeholder 4">
            <a:extLst>
              <a:ext uri="{FF2B5EF4-FFF2-40B4-BE49-F238E27FC236}">
                <a16:creationId xmlns:a16="http://schemas.microsoft.com/office/drawing/2014/main" id="{C8BEFA0A-7B83-A5E6-1A13-F9C9EA9394FB}"/>
              </a:ext>
            </a:extLst>
          </p:cNvPr>
          <p:cNvSpPr>
            <a:spLocks noGrp="1"/>
          </p:cNvSpPr>
          <p:nvPr>
            <p:ph idx="1"/>
          </p:nvPr>
        </p:nvSpPr>
        <p:spPr>
          <a:xfrm>
            <a:off x="838200" y="1932343"/>
            <a:ext cx="10515600" cy="4244620"/>
          </a:xfrm>
        </p:spPr>
        <p:txBody>
          <a:bodyPr/>
          <a:lstStyle/>
          <a:p>
            <a:r>
              <a:rPr lang="en-US" sz="2800" b="1" dirty="0"/>
              <a:t>Project Guide- Ms. Neha More</a:t>
            </a:r>
          </a:p>
          <a:p>
            <a:r>
              <a:rPr lang="en-US" sz="2800" b="1" dirty="0"/>
              <a:t>Devang Harsora : S111</a:t>
            </a:r>
          </a:p>
          <a:p>
            <a:r>
              <a:rPr lang="en-US" sz="2800" b="1" dirty="0"/>
              <a:t>Smit Patel : S125</a:t>
            </a:r>
          </a:p>
          <a:p>
            <a:r>
              <a:rPr lang="en-US" sz="2800" b="1" dirty="0"/>
              <a:t>Om Kendre : S136</a:t>
            </a:r>
          </a:p>
          <a:p>
            <a:pPr marL="0" indent="0">
              <a:buNone/>
            </a:pPr>
            <a:endParaRPr lang="en-US" b="1" dirty="0"/>
          </a:p>
        </p:txBody>
      </p:sp>
      <p:pic>
        <p:nvPicPr>
          <p:cNvPr id="7" name="Picture 6">
            <a:extLst>
              <a:ext uri="{FF2B5EF4-FFF2-40B4-BE49-F238E27FC236}">
                <a16:creationId xmlns:a16="http://schemas.microsoft.com/office/drawing/2014/main" id="{15E0865F-FDB1-233B-DF79-267530BED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619" y="4572000"/>
            <a:ext cx="2880993" cy="2003016"/>
          </a:xfrm>
          <a:prstGeom prst="rect">
            <a:avLst/>
          </a:prstGeom>
        </p:spPr>
      </p:pic>
      <p:pic>
        <p:nvPicPr>
          <p:cNvPr id="1028" name="Picture 4">
            <a:extLst>
              <a:ext uri="{FF2B5EF4-FFF2-40B4-BE49-F238E27FC236}">
                <a16:creationId xmlns:a16="http://schemas.microsoft.com/office/drawing/2014/main" id="{51A80A6A-7B52-5418-A69A-C1804E313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124" y="4572000"/>
            <a:ext cx="2880992" cy="20062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3057E95-D343-ED99-CFE7-28368B74F0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89" y="2148836"/>
            <a:ext cx="2857322" cy="18107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8EBB169-E7E6-5651-4228-784DDB6786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8870" y="639315"/>
            <a:ext cx="2448686" cy="1283111"/>
          </a:xfrm>
          <a:prstGeom prst="rect">
            <a:avLst/>
          </a:prstGeom>
        </p:spPr>
      </p:pic>
    </p:spTree>
    <p:extLst>
      <p:ext uri="{BB962C8B-B14F-4D97-AF65-F5344CB8AC3E}">
        <p14:creationId xmlns:p14="http://schemas.microsoft.com/office/powerpoint/2010/main" val="5937975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D5DF-CB36-1925-77CD-F2611CDC1DCE}"/>
              </a:ext>
            </a:extLst>
          </p:cNvPr>
          <p:cNvSpPr>
            <a:spLocks noGrp="1"/>
          </p:cNvSpPr>
          <p:nvPr>
            <p:ph type="title"/>
          </p:nvPr>
        </p:nvSpPr>
        <p:spPr>
          <a:xfrm>
            <a:off x="838200" y="75561"/>
            <a:ext cx="10515600" cy="1325563"/>
          </a:xfrm>
        </p:spPr>
        <p:txBody>
          <a:bodyPr/>
          <a:lstStyle/>
          <a:p>
            <a:pPr algn="ctr"/>
            <a:r>
              <a:rPr lang="en-US" dirty="0"/>
              <a:t>THE WORKFLOW</a:t>
            </a:r>
          </a:p>
        </p:txBody>
      </p:sp>
      <p:sp>
        <p:nvSpPr>
          <p:cNvPr id="4" name="Oval 3">
            <a:extLst>
              <a:ext uri="{FF2B5EF4-FFF2-40B4-BE49-F238E27FC236}">
                <a16:creationId xmlns:a16="http://schemas.microsoft.com/office/drawing/2014/main" id="{8E6D9EFF-FDD7-E44F-4AE4-D20CBCA7F3DB}"/>
              </a:ext>
            </a:extLst>
          </p:cNvPr>
          <p:cNvSpPr/>
          <p:nvPr/>
        </p:nvSpPr>
        <p:spPr>
          <a:xfrm>
            <a:off x="5116285" y="1282453"/>
            <a:ext cx="1959429" cy="20396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1</a:t>
            </a:r>
          </a:p>
          <a:p>
            <a:pPr algn="ctr"/>
            <a:r>
              <a:rPr lang="en-US" dirty="0"/>
              <a:t>Admin/</a:t>
            </a:r>
          </a:p>
          <a:p>
            <a:pPr algn="ctr"/>
            <a:r>
              <a:rPr lang="en-US" dirty="0"/>
              <a:t>Donor adds the product</a:t>
            </a:r>
          </a:p>
        </p:txBody>
      </p:sp>
      <p:sp>
        <p:nvSpPr>
          <p:cNvPr id="8" name="Oval 7">
            <a:extLst>
              <a:ext uri="{FF2B5EF4-FFF2-40B4-BE49-F238E27FC236}">
                <a16:creationId xmlns:a16="http://schemas.microsoft.com/office/drawing/2014/main" id="{8E3371DA-B763-805D-3E01-72B0BD3623CE}"/>
              </a:ext>
            </a:extLst>
          </p:cNvPr>
          <p:cNvSpPr/>
          <p:nvPr/>
        </p:nvSpPr>
        <p:spPr>
          <a:xfrm>
            <a:off x="7633855" y="2703448"/>
            <a:ext cx="1959429" cy="20396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2</a:t>
            </a:r>
          </a:p>
          <a:p>
            <a:pPr algn="ctr"/>
            <a:r>
              <a:rPr lang="en-US" dirty="0"/>
              <a:t>User/NGO opts for the product/</a:t>
            </a:r>
          </a:p>
          <a:p>
            <a:pPr algn="ctr"/>
            <a:r>
              <a:rPr lang="en-US" dirty="0"/>
              <a:t>food</a:t>
            </a:r>
          </a:p>
        </p:txBody>
      </p:sp>
      <p:sp>
        <p:nvSpPr>
          <p:cNvPr id="9" name="Oval 8">
            <a:extLst>
              <a:ext uri="{FF2B5EF4-FFF2-40B4-BE49-F238E27FC236}">
                <a16:creationId xmlns:a16="http://schemas.microsoft.com/office/drawing/2014/main" id="{E1DC3596-2F32-DDC2-CE35-A744EF163431}"/>
              </a:ext>
            </a:extLst>
          </p:cNvPr>
          <p:cNvSpPr/>
          <p:nvPr/>
        </p:nvSpPr>
        <p:spPr>
          <a:xfrm>
            <a:off x="2598713" y="2705511"/>
            <a:ext cx="1959429" cy="20396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4</a:t>
            </a:r>
          </a:p>
          <a:p>
            <a:pPr algn="ctr"/>
            <a:r>
              <a:rPr lang="en-US" dirty="0"/>
              <a:t>Successful Delivery of the product</a:t>
            </a:r>
          </a:p>
        </p:txBody>
      </p:sp>
      <p:sp>
        <p:nvSpPr>
          <p:cNvPr id="10" name="Oval 9">
            <a:extLst>
              <a:ext uri="{FF2B5EF4-FFF2-40B4-BE49-F238E27FC236}">
                <a16:creationId xmlns:a16="http://schemas.microsoft.com/office/drawing/2014/main" id="{07B8B372-B89C-3868-9BDB-51513F738449}"/>
              </a:ext>
            </a:extLst>
          </p:cNvPr>
          <p:cNvSpPr/>
          <p:nvPr/>
        </p:nvSpPr>
        <p:spPr>
          <a:xfrm>
            <a:off x="5116284" y="4261180"/>
            <a:ext cx="1959429" cy="20396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3</a:t>
            </a:r>
          </a:p>
          <a:p>
            <a:pPr algn="ctr"/>
            <a:r>
              <a:rPr lang="en-US" dirty="0"/>
              <a:t>Admin notified,</a:t>
            </a:r>
          </a:p>
          <a:p>
            <a:pPr algn="ctr"/>
            <a:r>
              <a:rPr lang="en-US" dirty="0"/>
              <a:t>verifies the delivery person</a:t>
            </a:r>
          </a:p>
        </p:txBody>
      </p:sp>
      <p:sp>
        <p:nvSpPr>
          <p:cNvPr id="13" name="Arrow: Down 12">
            <a:extLst>
              <a:ext uri="{FF2B5EF4-FFF2-40B4-BE49-F238E27FC236}">
                <a16:creationId xmlns:a16="http://schemas.microsoft.com/office/drawing/2014/main" id="{A4DDD079-577F-875C-E14B-4F9254212FBC}"/>
              </a:ext>
            </a:extLst>
          </p:cNvPr>
          <p:cNvSpPr/>
          <p:nvPr/>
        </p:nvSpPr>
        <p:spPr>
          <a:xfrm rot="18538077">
            <a:off x="7232424" y="2756394"/>
            <a:ext cx="397471" cy="617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2A6C61DE-3624-944F-1D16-90569531AE1B}"/>
              </a:ext>
            </a:extLst>
          </p:cNvPr>
          <p:cNvSpPr/>
          <p:nvPr/>
        </p:nvSpPr>
        <p:spPr>
          <a:xfrm rot="2981729">
            <a:off x="7126377" y="4154956"/>
            <a:ext cx="397471" cy="617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9D694AE0-46B9-C5B0-96CE-72B39A1318AC}"/>
              </a:ext>
            </a:extLst>
          </p:cNvPr>
          <p:cNvSpPr/>
          <p:nvPr/>
        </p:nvSpPr>
        <p:spPr>
          <a:xfrm rot="7424610">
            <a:off x="4661312" y="4154955"/>
            <a:ext cx="397471" cy="617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565DFBD9-5B16-32A5-5DEC-D6D008AC5B3D}"/>
              </a:ext>
            </a:extLst>
          </p:cNvPr>
          <p:cNvSpPr/>
          <p:nvPr/>
        </p:nvSpPr>
        <p:spPr>
          <a:xfrm rot="13649620">
            <a:off x="4728257" y="2749782"/>
            <a:ext cx="397471" cy="6177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2678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473583F-186A-440A-9220-FB9DF5D7F49B}"/>
              </a:ext>
            </a:extLst>
          </p:cNvPr>
          <p:cNvSpPr/>
          <p:nvPr/>
        </p:nvSpPr>
        <p:spPr>
          <a:xfrm>
            <a:off x="5009407" y="1414092"/>
            <a:ext cx="2094016" cy="6327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Module </a:t>
            </a:r>
          </a:p>
          <a:p>
            <a:pPr algn="ctr"/>
            <a:r>
              <a:rPr lang="en-US" dirty="0">
                <a:solidFill>
                  <a:schemeClr val="tx1"/>
                </a:solidFill>
              </a:rPr>
              <a:t>Login/Register</a:t>
            </a:r>
          </a:p>
        </p:txBody>
      </p:sp>
      <p:sp>
        <p:nvSpPr>
          <p:cNvPr id="8" name="Parallelogram 7">
            <a:extLst>
              <a:ext uri="{FF2B5EF4-FFF2-40B4-BE49-F238E27FC236}">
                <a16:creationId xmlns:a16="http://schemas.microsoft.com/office/drawing/2014/main" id="{C66DB433-3CD6-B255-59AF-A7C88E42F864}"/>
              </a:ext>
            </a:extLst>
          </p:cNvPr>
          <p:cNvSpPr/>
          <p:nvPr/>
        </p:nvSpPr>
        <p:spPr>
          <a:xfrm>
            <a:off x="617517" y="2697178"/>
            <a:ext cx="2094016" cy="771896"/>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Admin Enters details</a:t>
            </a:r>
          </a:p>
        </p:txBody>
      </p:sp>
      <p:sp>
        <p:nvSpPr>
          <p:cNvPr id="10" name="Parallelogram 9">
            <a:extLst>
              <a:ext uri="{FF2B5EF4-FFF2-40B4-BE49-F238E27FC236}">
                <a16:creationId xmlns:a16="http://schemas.microsoft.com/office/drawing/2014/main" id="{E036794D-CC97-0EEA-9AE7-F196DB2A7484}"/>
              </a:ext>
            </a:extLst>
          </p:cNvPr>
          <p:cNvSpPr/>
          <p:nvPr/>
        </p:nvSpPr>
        <p:spPr>
          <a:xfrm>
            <a:off x="4946072" y="2697178"/>
            <a:ext cx="2177143" cy="823850"/>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Enters details</a:t>
            </a:r>
          </a:p>
        </p:txBody>
      </p:sp>
      <p:sp>
        <p:nvSpPr>
          <p:cNvPr id="11" name="Parallelogram 10">
            <a:extLst>
              <a:ext uri="{FF2B5EF4-FFF2-40B4-BE49-F238E27FC236}">
                <a16:creationId xmlns:a16="http://schemas.microsoft.com/office/drawing/2014/main" id="{D4E52FE6-B611-AD06-CAD9-3A471A18844B}"/>
              </a:ext>
            </a:extLst>
          </p:cNvPr>
          <p:cNvSpPr/>
          <p:nvPr/>
        </p:nvSpPr>
        <p:spPr>
          <a:xfrm>
            <a:off x="9130145" y="2749132"/>
            <a:ext cx="2094016" cy="771896"/>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Delivery person Enters details</a:t>
            </a:r>
          </a:p>
        </p:txBody>
      </p:sp>
      <p:sp>
        <p:nvSpPr>
          <p:cNvPr id="13" name="Rectangle 12">
            <a:extLst>
              <a:ext uri="{FF2B5EF4-FFF2-40B4-BE49-F238E27FC236}">
                <a16:creationId xmlns:a16="http://schemas.microsoft.com/office/drawing/2014/main" id="{D19E2610-2D49-2DC7-499A-95B3D8142B3E}"/>
              </a:ext>
            </a:extLst>
          </p:cNvPr>
          <p:cNvSpPr/>
          <p:nvPr/>
        </p:nvSpPr>
        <p:spPr>
          <a:xfrm>
            <a:off x="593766" y="5038820"/>
            <a:ext cx="2094016" cy="7718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Product, add delivery, Assign order delivery</a:t>
            </a:r>
          </a:p>
        </p:txBody>
      </p:sp>
      <p:sp>
        <p:nvSpPr>
          <p:cNvPr id="14" name="Rectangle 13">
            <a:extLst>
              <a:ext uri="{FF2B5EF4-FFF2-40B4-BE49-F238E27FC236}">
                <a16:creationId xmlns:a16="http://schemas.microsoft.com/office/drawing/2014/main" id="{4B271236-8A90-9494-BC18-EB5E42FBC7E3}"/>
              </a:ext>
            </a:extLst>
          </p:cNvPr>
          <p:cNvSpPr/>
          <p:nvPr/>
        </p:nvSpPr>
        <p:spPr>
          <a:xfrm>
            <a:off x="4987636" y="5038820"/>
            <a:ext cx="2115787" cy="7718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to cart, My Cart and My Products</a:t>
            </a:r>
          </a:p>
        </p:txBody>
      </p:sp>
      <p:sp>
        <p:nvSpPr>
          <p:cNvPr id="15" name="Rectangle 14">
            <a:extLst>
              <a:ext uri="{FF2B5EF4-FFF2-40B4-BE49-F238E27FC236}">
                <a16:creationId xmlns:a16="http://schemas.microsoft.com/office/drawing/2014/main" id="{C34A3624-366D-9FBF-9D25-1422C544DF61}"/>
              </a:ext>
            </a:extLst>
          </p:cNvPr>
          <p:cNvSpPr/>
          <p:nvPr/>
        </p:nvSpPr>
        <p:spPr>
          <a:xfrm>
            <a:off x="9130145" y="5038820"/>
            <a:ext cx="2094016" cy="7718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Deliveries, Update Delivery Status</a:t>
            </a:r>
          </a:p>
        </p:txBody>
      </p:sp>
      <p:sp>
        <p:nvSpPr>
          <p:cNvPr id="18" name="Rectangle 17">
            <a:extLst>
              <a:ext uri="{FF2B5EF4-FFF2-40B4-BE49-F238E27FC236}">
                <a16:creationId xmlns:a16="http://schemas.microsoft.com/office/drawing/2014/main" id="{E1BED7C3-4E90-CEB2-9E0E-85A3753D1167}"/>
              </a:ext>
            </a:extLst>
          </p:cNvPr>
          <p:cNvSpPr/>
          <p:nvPr/>
        </p:nvSpPr>
        <p:spPr>
          <a:xfrm>
            <a:off x="593766" y="1418369"/>
            <a:ext cx="2094016" cy="68616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About Us</a:t>
            </a:r>
          </a:p>
        </p:txBody>
      </p:sp>
      <p:sp>
        <p:nvSpPr>
          <p:cNvPr id="19" name="Rectangle 18">
            <a:extLst>
              <a:ext uri="{FF2B5EF4-FFF2-40B4-BE49-F238E27FC236}">
                <a16:creationId xmlns:a16="http://schemas.microsoft.com/office/drawing/2014/main" id="{86577D15-0ED6-BB34-D7F2-DE8B04DD2BAC}"/>
              </a:ext>
            </a:extLst>
          </p:cNvPr>
          <p:cNvSpPr/>
          <p:nvPr/>
        </p:nvSpPr>
        <p:spPr>
          <a:xfrm>
            <a:off x="8795144" y="1418723"/>
            <a:ext cx="2094016" cy="62346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 Us</a:t>
            </a:r>
          </a:p>
        </p:txBody>
      </p:sp>
      <p:sp>
        <p:nvSpPr>
          <p:cNvPr id="20" name="Rectangle 19">
            <a:extLst>
              <a:ext uri="{FF2B5EF4-FFF2-40B4-BE49-F238E27FC236}">
                <a16:creationId xmlns:a16="http://schemas.microsoft.com/office/drawing/2014/main" id="{1FD9DEBE-F030-E60C-C5F8-19ABB4A58A02}"/>
              </a:ext>
            </a:extLst>
          </p:cNvPr>
          <p:cNvSpPr/>
          <p:nvPr/>
        </p:nvSpPr>
        <p:spPr>
          <a:xfrm>
            <a:off x="4987636" y="134712"/>
            <a:ext cx="2094016" cy="77189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Page</a:t>
            </a:r>
          </a:p>
        </p:txBody>
      </p:sp>
      <p:sp>
        <p:nvSpPr>
          <p:cNvPr id="23" name="Diamond 22">
            <a:extLst>
              <a:ext uri="{FF2B5EF4-FFF2-40B4-BE49-F238E27FC236}">
                <a16:creationId xmlns:a16="http://schemas.microsoft.com/office/drawing/2014/main" id="{57E73CAF-25E9-4049-4C7A-59276494C9F4}"/>
              </a:ext>
            </a:extLst>
          </p:cNvPr>
          <p:cNvSpPr/>
          <p:nvPr/>
        </p:nvSpPr>
        <p:spPr>
          <a:xfrm>
            <a:off x="552203" y="3968191"/>
            <a:ext cx="2177143" cy="771896"/>
          </a:xfrm>
          <a:prstGeom prst="diamon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authentication</a:t>
            </a:r>
          </a:p>
        </p:txBody>
      </p:sp>
      <p:sp>
        <p:nvSpPr>
          <p:cNvPr id="25" name="Diamond 24">
            <a:extLst>
              <a:ext uri="{FF2B5EF4-FFF2-40B4-BE49-F238E27FC236}">
                <a16:creationId xmlns:a16="http://schemas.microsoft.com/office/drawing/2014/main" id="{DB986AB1-D1D1-D3E9-EDEF-FC5B5D07D53A}"/>
              </a:ext>
            </a:extLst>
          </p:cNvPr>
          <p:cNvSpPr/>
          <p:nvPr/>
        </p:nvSpPr>
        <p:spPr>
          <a:xfrm>
            <a:off x="4946071" y="3951869"/>
            <a:ext cx="2177143" cy="727003"/>
          </a:xfrm>
          <a:prstGeom prst="diamon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authentication</a:t>
            </a:r>
          </a:p>
        </p:txBody>
      </p:sp>
      <p:sp>
        <p:nvSpPr>
          <p:cNvPr id="26" name="Diamond 25">
            <a:extLst>
              <a:ext uri="{FF2B5EF4-FFF2-40B4-BE49-F238E27FC236}">
                <a16:creationId xmlns:a16="http://schemas.microsoft.com/office/drawing/2014/main" id="{0340D281-CEFF-C083-E3DB-17B1F3A868A4}"/>
              </a:ext>
            </a:extLst>
          </p:cNvPr>
          <p:cNvSpPr/>
          <p:nvPr/>
        </p:nvSpPr>
        <p:spPr>
          <a:xfrm>
            <a:off x="9088580" y="3929422"/>
            <a:ext cx="2177143" cy="771896"/>
          </a:xfrm>
          <a:prstGeom prst="diamon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authentication</a:t>
            </a:r>
          </a:p>
        </p:txBody>
      </p:sp>
      <p:cxnSp>
        <p:nvCxnSpPr>
          <p:cNvPr id="30" name="Straight Arrow Connector 29">
            <a:extLst>
              <a:ext uri="{FF2B5EF4-FFF2-40B4-BE49-F238E27FC236}">
                <a16:creationId xmlns:a16="http://schemas.microsoft.com/office/drawing/2014/main" id="{F8E69CA3-1203-A9DF-DE55-5877D7DD84D3}"/>
              </a:ext>
            </a:extLst>
          </p:cNvPr>
          <p:cNvCxnSpPr>
            <a:stCxn id="20" idx="2"/>
          </p:cNvCxnSpPr>
          <p:nvPr/>
        </p:nvCxnSpPr>
        <p:spPr>
          <a:xfrm>
            <a:off x="6034644" y="906608"/>
            <a:ext cx="0" cy="333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1ED091F-0668-4828-4441-ED23F0ADC24D}"/>
              </a:ext>
            </a:extLst>
          </p:cNvPr>
          <p:cNvCxnSpPr>
            <a:cxnSpLocks/>
          </p:cNvCxnSpPr>
          <p:nvPr/>
        </p:nvCxnSpPr>
        <p:spPr>
          <a:xfrm>
            <a:off x="1664587" y="2323795"/>
            <a:ext cx="8512564" cy="45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C0E180C-CC33-D8FF-E568-5AF861842B5B}"/>
              </a:ext>
            </a:extLst>
          </p:cNvPr>
          <p:cNvCxnSpPr>
            <a:cxnSpLocks/>
          </p:cNvCxnSpPr>
          <p:nvPr/>
        </p:nvCxnSpPr>
        <p:spPr>
          <a:xfrm>
            <a:off x="1766485" y="1240603"/>
            <a:ext cx="0" cy="17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63AAFD5-F0FE-37F8-C907-20E39E59ABE6}"/>
              </a:ext>
            </a:extLst>
          </p:cNvPr>
          <p:cNvCxnSpPr>
            <a:cxnSpLocks/>
          </p:cNvCxnSpPr>
          <p:nvPr/>
        </p:nvCxnSpPr>
        <p:spPr>
          <a:xfrm flipH="1">
            <a:off x="10177151" y="1246910"/>
            <a:ext cx="2" cy="166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34C2EE8-819A-D0F0-77CF-094D0EEDCFC3}"/>
              </a:ext>
            </a:extLst>
          </p:cNvPr>
          <p:cNvCxnSpPr>
            <a:cxnSpLocks/>
            <a:endCxn id="8" idx="0"/>
          </p:cNvCxnSpPr>
          <p:nvPr/>
        </p:nvCxnSpPr>
        <p:spPr>
          <a:xfrm>
            <a:off x="1664525" y="2323795"/>
            <a:ext cx="0" cy="37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3089DEB-A0A5-36C4-E25E-C2CA37311709}"/>
              </a:ext>
            </a:extLst>
          </p:cNvPr>
          <p:cNvCxnSpPr>
            <a:stCxn id="23" idx="2"/>
            <a:endCxn id="13" idx="0"/>
          </p:cNvCxnSpPr>
          <p:nvPr/>
        </p:nvCxnSpPr>
        <p:spPr>
          <a:xfrm flipH="1">
            <a:off x="1640774" y="4740087"/>
            <a:ext cx="1" cy="298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8650AA3-11A0-2B0F-1324-DB619DDC5CD5}"/>
              </a:ext>
            </a:extLst>
          </p:cNvPr>
          <p:cNvCxnSpPr>
            <a:cxnSpLocks/>
            <a:stCxn id="6" idx="2"/>
            <a:endCxn id="10" idx="0"/>
          </p:cNvCxnSpPr>
          <p:nvPr/>
        </p:nvCxnSpPr>
        <p:spPr>
          <a:xfrm flipH="1">
            <a:off x="6034644" y="2046820"/>
            <a:ext cx="21771" cy="65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40CD66E-07C9-7A11-C245-3FED0CC58744}"/>
              </a:ext>
            </a:extLst>
          </p:cNvPr>
          <p:cNvCxnSpPr>
            <a:cxnSpLocks/>
            <a:stCxn id="10" idx="4"/>
            <a:endCxn id="10" idx="4"/>
          </p:cNvCxnSpPr>
          <p:nvPr/>
        </p:nvCxnSpPr>
        <p:spPr>
          <a:xfrm>
            <a:off x="6034644" y="352102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741BFAC-7005-8227-FBF9-91BB8398A2A7}"/>
              </a:ext>
            </a:extLst>
          </p:cNvPr>
          <p:cNvCxnSpPr>
            <a:cxnSpLocks/>
          </p:cNvCxnSpPr>
          <p:nvPr/>
        </p:nvCxnSpPr>
        <p:spPr>
          <a:xfrm>
            <a:off x="6022768" y="3521028"/>
            <a:ext cx="0" cy="38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C8E99F-6F16-8EE8-896A-5013C595BBC9}"/>
              </a:ext>
            </a:extLst>
          </p:cNvPr>
          <p:cNvCxnSpPr>
            <a:cxnSpLocks/>
          </p:cNvCxnSpPr>
          <p:nvPr/>
        </p:nvCxnSpPr>
        <p:spPr>
          <a:xfrm>
            <a:off x="1640775" y="3521028"/>
            <a:ext cx="0" cy="38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C27120B-CBAF-EC28-24AD-C0FA5E8CF228}"/>
              </a:ext>
            </a:extLst>
          </p:cNvPr>
          <p:cNvCxnSpPr>
            <a:cxnSpLocks/>
          </p:cNvCxnSpPr>
          <p:nvPr/>
        </p:nvCxnSpPr>
        <p:spPr>
          <a:xfrm>
            <a:off x="6022767" y="4652872"/>
            <a:ext cx="0" cy="38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E99991D-21BA-496C-07F3-6CFD19FE2F31}"/>
              </a:ext>
            </a:extLst>
          </p:cNvPr>
          <p:cNvCxnSpPr>
            <a:cxnSpLocks/>
          </p:cNvCxnSpPr>
          <p:nvPr/>
        </p:nvCxnSpPr>
        <p:spPr>
          <a:xfrm>
            <a:off x="10177152" y="4602181"/>
            <a:ext cx="0" cy="38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5C8AE34-8729-3051-6D7D-A73F6FD646D9}"/>
              </a:ext>
            </a:extLst>
          </p:cNvPr>
          <p:cNvCxnSpPr>
            <a:cxnSpLocks/>
            <a:endCxn id="11" idx="0"/>
          </p:cNvCxnSpPr>
          <p:nvPr/>
        </p:nvCxnSpPr>
        <p:spPr>
          <a:xfrm>
            <a:off x="10177151" y="2369069"/>
            <a:ext cx="2" cy="380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ACCAC95-163F-185D-3F5A-1AD2C11E276D}"/>
              </a:ext>
            </a:extLst>
          </p:cNvPr>
          <p:cNvCxnSpPr>
            <a:stCxn id="11" idx="4"/>
            <a:endCxn id="26" idx="0"/>
          </p:cNvCxnSpPr>
          <p:nvPr/>
        </p:nvCxnSpPr>
        <p:spPr>
          <a:xfrm flipH="1">
            <a:off x="10177152" y="3521028"/>
            <a:ext cx="1" cy="408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D416FB7-86AE-CF61-37CB-6B067F423AE2}"/>
              </a:ext>
            </a:extLst>
          </p:cNvPr>
          <p:cNvCxnSpPr>
            <a:cxnSpLocks/>
            <a:endCxn id="20" idx="1"/>
          </p:cNvCxnSpPr>
          <p:nvPr/>
        </p:nvCxnSpPr>
        <p:spPr>
          <a:xfrm>
            <a:off x="3986152" y="520660"/>
            <a:ext cx="1001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E43F78A4-9530-62E6-7EAF-25C743C3529C}"/>
              </a:ext>
            </a:extLst>
          </p:cNvPr>
          <p:cNvSpPr/>
          <p:nvPr/>
        </p:nvSpPr>
        <p:spPr>
          <a:xfrm>
            <a:off x="5127170" y="6016715"/>
            <a:ext cx="1814944" cy="7718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sp>
        <p:nvSpPr>
          <p:cNvPr id="109" name="Oval 108">
            <a:extLst>
              <a:ext uri="{FF2B5EF4-FFF2-40B4-BE49-F238E27FC236}">
                <a16:creationId xmlns:a16="http://schemas.microsoft.com/office/drawing/2014/main" id="{9A7F8886-AE2D-93C4-AAE3-A26AF7F0D4D1}"/>
              </a:ext>
            </a:extLst>
          </p:cNvPr>
          <p:cNvSpPr/>
          <p:nvPr/>
        </p:nvSpPr>
        <p:spPr>
          <a:xfrm>
            <a:off x="2323609" y="296768"/>
            <a:ext cx="1814944" cy="7718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3" name="Straight Arrow Connector 112">
            <a:extLst>
              <a:ext uri="{FF2B5EF4-FFF2-40B4-BE49-F238E27FC236}">
                <a16:creationId xmlns:a16="http://schemas.microsoft.com/office/drawing/2014/main" id="{D08957FF-8812-FCB5-FF5F-ABEEB5C1AFF1}"/>
              </a:ext>
            </a:extLst>
          </p:cNvPr>
          <p:cNvCxnSpPr>
            <a:cxnSpLocks/>
            <a:stCxn id="13" idx="2"/>
          </p:cNvCxnSpPr>
          <p:nvPr/>
        </p:nvCxnSpPr>
        <p:spPr>
          <a:xfrm>
            <a:off x="1640774" y="5810716"/>
            <a:ext cx="0" cy="59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DF0C9E6-E796-3386-6248-570203D37848}"/>
              </a:ext>
            </a:extLst>
          </p:cNvPr>
          <p:cNvCxnSpPr>
            <a:endCxn id="107" idx="2"/>
          </p:cNvCxnSpPr>
          <p:nvPr/>
        </p:nvCxnSpPr>
        <p:spPr>
          <a:xfrm>
            <a:off x="1664525" y="6402663"/>
            <a:ext cx="34626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6D04F4A-AC71-51AF-583F-A58C8CCEA067}"/>
              </a:ext>
            </a:extLst>
          </p:cNvPr>
          <p:cNvCxnSpPr>
            <a:cxnSpLocks/>
          </p:cNvCxnSpPr>
          <p:nvPr/>
        </p:nvCxnSpPr>
        <p:spPr>
          <a:xfrm>
            <a:off x="10177151" y="5810715"/>
            <a:ext cx="0" cy="59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ED6A557F-29BE-C81F-8156-DA9DA20DD67B}"/>
              </a:ext>
            </a:extLst>
          </p:cNvPr>
          <p:cNvCxnSpPr>
            <a:cxnSpLocks/>
          </p:cNvCxnSpPr>
          <p:nvPr/>
        </p:nvCxnSpPr>
        <p:spPr>
          <a:xfrm flipH="1">
            <a:off x="6942114" y="6402663"/>
            <a:ext cx="3235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2445DE-9C0D-F4EC-6CCD-2098256482F9}"/>
              </a:ext>
            </a:extLst>
          </p:cNvPr>
          <p:cNvCxnSpPr>
            <a:cxnSpLocks/>
          </p:cNvCxnSpPr>
          <p:nvPr/>
        </p:nvCxnSpPr>
        <p:spPr>
          <a:xfrm flipV="1">
            <a:off x="1766485" y="1217643"/>
            <a:ext cx="8410666" cy="130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1478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8462D5-B966-F69F-DC8A-863AEE5ADBE6}"/>
              </a:ext>
            </a:extLst>
          </p:cNvPr>
          <p:cNvSpPr txBox="1"/>
          <p:nvPr/>
        </p:nvSpPr>
        <p:spPr>
          <a:xfrm>
            <a:off x="176980" y="1336340"/>
            <a:ext cx="12015020" cy="5016758"/>
          </a:xfrm>
          <a:prstGeom prst="rect">
            <a:avLst/>
          </a:prstGeom>
          <a:noFill/>
        </p:spPr>
        <p:txBody>
          <a:bodyPr wrap="square" rtlCol="0">
            <a:spAutoFit/>
          </a:bodyPr>
          <a:lstStyle/>
          <a:p>
            <a:r>
              <a:rPr lang="en-US" sz="2000" b="1" dirty="0"/>
              <a:t>User Module:</a:t>
            </a:r>
          </a:p>
          <a:p>
            <a:endParaRPr lang="en-US" sz="2000" b="1" dirty="0"/>
          </a:p>
          <a:p>
            <a:r>
              <a:rPr lang="en-US" sz="2000" dirty="0"/>
              <a:t>1)Admin</a:t>
            </a:r>
          </a:p>
          <a:p>
            <a:r>
              <a:rPr lang="en-US" sz="2000" dirty="0"/>
              <a:t>2)Customer</a:t>
            </a:r>
          </a:p>
          <a:p>
            <a:r>
              <a:rPr lang="en-US" sz="2000" dirty="0"/>
              <a:t>3)Delivery person</a:t>
            </a:r>
          </a:p>
          <a:p>
            <a:endParaRPr lang="en-US" sz="2000" dirty="0"/>
          </a:p>
          <a:p>
            <a:r>
              <a:rPr lang="en-US" sz="2000" b="1" dirty="0"/>
              <a:t>Functional Module:</a:t>
            </a:r>
          </a:p>
          <a:p>
            <a:endParaRPr lang="en-US" sz="2000" b="1" dirty="0"/>
          </a:p>
          <a:p>
            <a:r>
              <a:rPr lang="en-US" sz="2000" dirty="0"/>
              <a:t>1) User Authentication--&gt; Login, Register</a:t>
            </a:r>
          </a:p>
          <a:p>
            <a:r>
              <a:rPr lang="en-US" sz="2000" dirty="0"/>
              <a:t>2) Product Category--&gt; Add Category, View Categories</a:t>
            </a:r>
          </a:p>
          <a:p>
            <a:r>
              <a:rPr lang="en-US" sz="2000" dirty="0"/>
              <a:t>3) Product--&gt; Add Product, View Products, Search Products by Category</a:t>
            </a:r>
          </a:p>
          <a:p>
            <a:r>
              <a:rPr lang="en-US" sz="2000" dirty="0"/>
              <a:t>4) Cart--&gt; Add Products to Cart, Remove Products from Cart, View My Cart</a:t>
            </a:r>
          </a:p>
          <a:p>
            <a:r>
              <a:rPr lang="en-US" sz="2000" dirty="0"/>
              <a:t>5) Order--&gt; Order Products, View all Orders, My Orders, Search Orders by Order ID.</a:t>
            </a:r>
          </a:p>
          <a:p>
            <a:r>
              <a:rPr lang="en-US" sz="2000" dirty="0"/>
              <a:t>6) Delivery Module--&gt; Assign Delivery Person for the Orders, View My Order Deliveries, Update Delivery Status for the Orders, </a:t>
            </a:r>
          </a:p>
          <a:p>
            <a:r>
              <a:rPr lang="en-US" sz="2000" dirty="0"/>
              <a:t>View Delivery Status</a:t>
            </a:r>
          </a:p>
        </p:txBody>
      </p:sp>
      <p:sp>
        <p:nvSpPr>
          <p:cNvPr id="6" name="TextBox 5">
            <a:extLst>
              <a:ext uri="{FF2B5EF4-FFF2-40B4-BE49-F238E27FC236}">
                <a16:creationId xmlns:a16="http://schemas.microsoft.com/office/drawing/2014/main" id="{53CEB18E-AA64-3886-E37F-3AAC89314418}"/>
              </a:ext>
            </a:extLst>
          </p:cNvPr>
          <p:cNvSpPr txBox="1"/>
          <p:nvPr/>
        </p:nvSpPr>
        <p:spPr>
          <a:xfrm>
            <a:off x="116114" y="391886"/>
            <a:ext cx="11466286" cy="769441"/>
          </a:xfrm>
          <a:prstGeom prst="rect">
            <a:avLst/>
          </a:prstGeom>
          <a:noFill/>
        </p:spPr>
        <p:txBody>
          <a:bodyPr wrap="square" rtlCol="0">
            <a:spAutoFit/>
          </a:bodyPr>
          <a:lstStyle/>
          <a:p>
            <a:pPr algn="ctr"/>
            <a:r>
              <a:rPr lang="en-US" sz="4400" dirty="0"/>
              <a:t>Explaining the working of the Project Modules</a:t>
            </a:r>
          </a:p>
        </p:txBody>
      </p:sp>
    </p:spTree>
    <p:extLst>
      <p:ext uri="{BB962C8B-B14F-4D97-AF65-F5344CB8AC3E}">
        <p14:creationId xmlns:p14="http://schemas.microsoft.com/office/powerpoint/2010/main" val="1699761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500E-1598-FFFF-FA0B-E246F9CE692B}"/>
              </a:ext>
            </a:extLst>
          </p:cNvPr>
          <p:cNvSpPr>
            <a:spLocks noGrp="1"/>
          </p:cNvSpPr>
          <p:nvPr>
            <p:ph type="title"/>
          </p:nvPr>
        </p:nvSpPr>
        <p:spPr/>
        <p:txBody>
          <a:bodyPr/>
          <a:lstStyle/>
          <a:p>
            <a:endParaRPr lang="en-US" dirty="0"/>
          </a:p>
        </p:txBody>
      </p:sp>
      <p:sp>
        <p:nvSpPr>
          <p:cNvPr id="9" name="AutoShape 2">
            <a:extLst>
              <a:ext uri="{FF2B5EF4-FFF2-40B4-BE49-F238E27FC236}">
                <a16:creationId xmlns:a16="http://schemas.microsoft.com/office/drawing/2014/main" id="{D0814051-2A35-916F-330A-0193AEEA7E75}"/>
              </a:ext>
            </a:extLst>
          </p:cNvPr>
          <p:cNvSpPr>
            <a:spLocks noChangeAspect="1" noChangeArrowheads="1"/>
          </p:cNvSpPr>
          <p:nvPr/>
        </p:nvSpPr>
        <p:spPr bwMode="auto">
          <a:xfrm>
            <a:off x="5943599" y="3276599"/>
            <a:ext cx="3161071" cy="31610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E3A046BB-B47A-396F-8A50-53251B507AD1}"/>
              </a:ext>
            </a:extLst>
          </p:cNvPr>
          <p:cNvSpPr txBox="1"/>
          <p:nvPr/>
        </p:nvSpPr>
        <p:spPr>
          <a:xfrm>
            <a:off x="5181600" y="599768"/>
            <a:ext cx="6027174" cy="369332"/>
          </a:xfrm>
          <a:prstGeom prst="rect">
            <a:avLst/>
          </a:prstGeom>
          <a:noFill/>
        </p:spPr>
        <p:txBody>
          <a:bodyPr wrap="square" rtlCol="0">
            <a:spAutoFit/>
          </a:bodyPr>
          <a:lstStyle/>
          <a:p>
            <a:r>
              <a:rPr lang="en-US" dirty="0"/>
              <a:t>HI</a:t>
            </a:r>
          </a:p>
        </p:txBody>
      </p:sp>
      <p:sp>
        <p:nvSpPr>
          <p:cNvPr id="16" name="TextBox 15">
            <a:extLst>
              <a:ext uri="{FF2B5EF4-FFF2-40B4-BE49-F238E27FC236}">
                <a16:creationId xmlns:a16="http://schemas.microsoft.com/office/drawing/2014/main" id="{1B037038-9D2C-364D-3AD0-9134C2B366AA}"/>
              </a:ext>
            </a:extLst>
          </p:cNvPr>
          <p:cNvSpPr txBox="1"/>
          <p:nvPr/>
        </p:nvSpPr>
        <p:spPr>
          <a:xfrm>
            <a:off x="5095982" y="599768"/>
            <a:ext cx="6257818" cy="3293209"/>
          </a:xfrm>
          <a:prstGeom prst="rect">
            <a:avLst/>
          </a:prstGeom>
          <a:noFill/>
        </p:spPr>
        <p:txBody>
          <a:bodyPr wrap="square" rtlCol="0">
            <a:spAutoFit/>
          </a:bodyPr>
          <a:lstStyle/>
          <a:p>
            <a:r>
              <a:rPr lang="en-US" sz="3200" dirty="0">
                <a:solidFill>
                  <a:schemeClr val="bg1"/>
                </a:solidFill>
              </a:rPr>
              <a:t>Project Sponsorship Letter</a:t>
            </a:r>
          </a:p>
          <a:p>
            <a:r>
              <a:rPr lang="en-US" dirty="0">
                <a:solidFill>
                  <a:schemeClr val="bg1"/>
                </a:solidFill>
              </a:rPr>
              <a:t>This letter is to certify that Robin Hood Army has found the pitch of Care and Share Food Donation Web Application by Devang Harsora(S111), Smit Patel(S125) and Om Kendre(S136) very appealing and useful.</a:t>
            </a:r>
          </a:p>
          <a:p>
            <a:r>
              <a:rPr lang="en-US" dirty="0">
                <a:solidFill>
                  <a:schemeClr val="bg1"/>
                </a:solidFill>
              </a:rPr>
              <a:t>We are satisfied with the implementation of the web application after a requirement and analysis session with the 3 project developers.</a:t>
            </a:r>
          </a:p>
          <a:p>
            <a:r>
              <a:rPr lang="en-US" dirty="0">
                <a:solidFill>
                  <a:schemeClr val="bg1"/>
                </a:solidFill>
              </a:rPr>
              <a:t>This project has a potential to be deployed full time in the market and will have support from our side.</a:t>
            </a:r>
          </a:p>
          <a:p>
            <a:endParaRPr lang="en-US" sz="1400" dirty="0">
              <a:solidFill>
                <a:schemeClr val="bg1"/>
              </a:solidFill>
            </a:endParaRPr>
          </a:p>
        </p:txBody>
      </p:sp>
      <p:pic>
        <p:nvPicPr>
          <p:cNvPr id="24" name="Picture 23">
            <a:extLst>
              <a:ext uri="{FF2B5EF4-FFF2-40B4-BE49-F238E27FC236}">
                <a16:creationId xmlns:a16="http://schemas.microsoft.com/office/drawing/2014/main" id="{9D513D3C-8A5F-656D-23D3-F8829220F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310701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4DD027-FDFA-C00C-3F18-15B5ED9DBFD5}"/>
              </a:ext>
            </a:extLst>
          </p:cNvPr>
          <p:cNvSpPr>
            <a:spLocks noGrp="1"/>
          </p:cNvSpPr>
          <p:nvPr>
            <p:ph idx="1"/>
          </p:nvPr>
        </p:nvSpPr>
        <p:spPr>
          <a:xfrm>
            <a:off x="685800" y="361244"/>
            <a:ext cx="10820400" cy="6344356"/>
          </a:xfrm>
        </p:spPr>
        <p:txBody>
          <a:bodyPr>
            <a:normAutofit fontScale="92500"/>
          </a:bodyPr>
          <a:lstStyle/>
          <a:p>
            <a:pPr marL="0" indent="0" algn="ctr">
              <a:buNone/>
            </a:pPr>
            <a:r>
              <a:rPr lang="en-US" sz="4400" b="1" dirty="0"/>
              <a:t>Future Scope</a:t>
            </a:r>
          </a:p>
          <a:p>
            <a:pPr>
              <a:buFont typeface="Wingdings" panose="05000000000000000000" pitchFamily="2" charset="2"/>
              <a:buChar char="§"/>
            </a:pPr>
            <a:r>
              <a:rPr lang="en-US" b="1" dirty="0"/>
              <a:t>Delivery Service:</a:t>
            </a:r>
          </a:p>
          <a:p>
            <a:pPr marL="0" indent="0">
              <a:buNone/>
            </a:pPr>
            <a:r>
              <a:rPr lang="en-US" b="1" dirty="0"/>
              <a:t>This project has the potential to have its own delivery system with the commission charges and providing direct donor-customer communication.</a:t>
            </a:r>
          </a:p>
          <a:p>
            <a:pPr marL="0" indent="0">
              <a:buNone/>
            </a:pPr>
            <a:endParaRPr lang="en-US" b="1" dirty="0"/>
          </a:p>
          <a:p>
            <a:pPr>
              <a:buFont typeface="Wingdings" panose="05000000000000000000" pitchFamily="2" charset="2"/>
              <a:buChar char="§"/>
            </a:pPr>
            <a:r>
              <a:rPr lang="en-US" b="1" dirty="0"/>
              <a:t>Mobile Application:</a:t>
            </a:r>
          </a:p>
          <a:p>
            <a:pPr marL="0" indent="0">
              <a:buNone/>
            </a:pPr>
            <a:r>
              <a:rPr lang="en-US" b="1" dirty="0"/>
              <a:t>Having a Care and Share mobile application delivered in Play store and IOS app stores will make the use of this idea more convenient and fast for the users.</a:t>
            </a:r>
          </a:p>
          <a:p>
            <a:pPr marL="0" indent="0">
              <a:buNone/>
            </a:pPr>
            <a:endParaRPr lang="en-US" b="1" dirty="0"/>
          </a:p>
          <a:p>
            <a:pPr>
              <a:buFont typeface="Wingdings" panose="05000000000000000000" pitchFamily="2" charset="2"/>
              <a:buChar char="§"/>
            </a:pPr>
            <a:r>
              <a:rPr lang="en-US" b="1" dirty="0"/>
              <a:t>Notifications System:</a:t>
            </a:r>
          </a:p>
          <a:p>
            <a:pPr marL="0" indent="0">
              <a:buNone/>
            </a:pPr>
            <a:r>
              <a:rPr lang="en-US" b="1" dirty="0"/>
              <a:t>The functionality of having a pop-up notification when a donor uploads donated food details onto the web application will increase the pace of the working of the web application.</a:t>
            </a:r>
          </a:p>
          <a:p>
            <a:pPr marL="0" indent="0">
              <a:buNone/>
            </a:pPr>
            <a:endParaRPr lang="en-US" b="1" dirty="0"/>
          </a:p>
          <a:p>
            <a:pPr>
              <a:buFont typeface="Wingdings" panose="05000000000000000000" pitchFamily="2" charset="2"/>
              <a:buChar char="§"/>
            </a:pPr>
            <a:endParaRPr lang="en-US" b="1" dirty="0"/>
          </a:p>
        </p:txBody>
      </p:sp>
    </p:spTree>
    <p:extLst>
      <p:ext uri="{BB962C8B-B14F-4D97-AF65-F5344CB8AC3E}">
        <p14:creationId xmlns:p14="http://schemas.microsoft.com/office/powerpoint/2010/main" val="3852575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36A1-2A49-1484-5B70-17CC14861813}"/>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15C64B11-5281-7012-0852-5DDD28033E59}"/>
              </a:ext>
            </a:extLst>
          </p:cNvPr>
          <p:cNvSpPr>
            <a:spLocks noGrp="1"/>
          </p:cNvSpPr>
          <p:nvPr>
            <p:ph idx="1"/>
          </p:nvPr>
        </p:nvSpPr>
        <p:spPr/>
        <p:txBody>
          <a:bodyPr>
            <a:normAutofit/>
          </a:bodyPr>
          <a:lstStyle/>
          <a:p>
            <a:pPr marL="0" indent="0">
              <a:buNone/>
            </a:pPr>
            <a:r>
              <a:rPr lang="en-US" dirty="0"/>
              <a:t>1.https://www.youtube.com/watch?v=ER9SspLe4Hg&amp;list=PLu0W_9lII9ahR1blWXxgSlL4y9iQBnLpR</a:t>
            </a:r>
          </a:p>
          <a:p>
            <a:pPr marL="0" indent="0">
              <a:buNone/>
            </a:pPr>
            <a:r>
              <a:rPr lang="en-US" dirty="0"/>
              <a:t>2.https://www.youtube.com/watch?v=729Pd-ZQ4uA&amp;list=PL0zysOflRCelmjxj-g4jLr3WKraSU_e8q</a:t>
            </a:r>
          </a:p>
          <a:p>
            <a:pPr marL="0" indent="0">
              <a:buNone/>
            </a:pPr>
            <a:r>
              <a:rPr lang="en-US" dirty="0"/>
              <a:t>3.https://www.youtube.com/watch?v=jlDFPCGyglo</a:t>
            </a:r>
          </a:p>
          <a:p>
            <a:pPr marL="0" indent="0">
              <a:buNone/>
            </a:pPr>
            <a:r>
              <a:rPr lang="en-US" dirty="0"/>
              <a:t>4.https://www.renderforest.com/blog/website-ideas </a:t>
            </a:r>
          </a:p>
          <a:p>
            <a:pPr marL="0" indent="0">
              <a:buNone/>
            </a:pPr>
            <a:r>
              <a:rPr lang="en-US" dirty="0"/>
              <a:t>5.https://www.geeksforgeeks.org/spring-boot-sending-email-via-smtp/ </a:t>
            </a:r>
          </a:p>
          <a:p>
            <a:pPr marL="0" indent="0">
              <a:buNone/>
            </a:pPr>
            <a:r>
              <a:rPr lang="en-US" dirty="0"/>
              <a:t>6.https://www.youtube.com/watch?v=O_XL9oQ1_To</a:t>
            </a:r>
          </a:p>
          <a:p>
            <a:endParaRPr lang="en-US" dirty="0"/>
          </a:p>
        </p:txBody>
      </p:sp>
    </p:spTree>
    <p:extLst>
      <p:ext uri="{BB962C8B-B14F-4D97-AF65-F5344CB8AC3E}">
        <p14:creationId xmlns:p14="http://schemas.microsoft.com/office/powerpoint/2010/main" val="1913047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7296-C703-3A27-C052-10DB519FE01F}"/>
              </a:ext>
            </a:extLst>
          </p:cNvPr>
          <p:cNvSpPr>
            <a:spLocks noGrp="1"/>
          </p:cNvSpPr>
          <p:nvPr>
            <p:ph type="title"/>
          </p:nvPr>
        </p:nvSpPr>
        <p:spPr>
          <a:xfrm>
            <a:off x="951216" y="1413088"/>
            <a:ext cx="10515600" cy="1325563"/>
          </a:xfrm>
        </p:spPr>
        <p:txBody>
          <a:bodyPr/>
          <a:lstStyle/>
          <a:p>
            <a:pPr algn="ctr"/>
            <a:r>
              <a:rPr lang="en-US" dirty="0"/>
              <a:t>THANK YOU FOR LISTENING TO US, </a:t>
            </a:r>
            <a:br>
              <a:rPr lang="en-US" dirty="0"/>
            </a:br>
            <a:r>
              <a:rPr lang="en-US" dirty="0"/>
              <a:t>DON’T FORGET TO CARE AND SHARE!</a:t>
            </a:r>
          </a:p>
        </p:txBody>
      </p:sp>
      <p:pic>
        <p:nvPicPr>
          <p:cNvPr id="4" name="Picture 3">
            <a:extLst>
              <a:ext uri="{FF2B5EF4-FFF2-40B4-BE49-F238E27FC236}">
                <a16:creationId xmlns:a16="http://schemas.microsoft.com/office/drawing/2014/main" id="{B51446A8-8E9C-9630-E3B8-3BA7455EA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873" y="2841393"/>
            <a:ext cx="5346286" cy="2801453"/>
          </a:xfrm>
          <a:prstGeom prst="rect">
            <a:avLst/>
          </a:prstGeom>
        </p:spPr>
      </p:pic>
    </p:spTree>
    <p:extLst>
      <p:ext uri="{BB962C8B-B14F-4D97-AF65-F5344CB8AC3E}">
        <p14:creationId xmlns:p14="http://schemas.microsoft.com/office/powerpoint/2010/main" val="2143522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BAD3-0B43-28C2-4DEC-9BA2402EF83F}"/>
              </a:ext>
            </a:extLst>
          </p:cNvPr>
          <p:cNvSpPr>
            <a:spLocks noGrp="1"/>
          </p:cNvSpPr>
          <p:nvPr>
            <p:ph type="title"/>
          </p:nvPr>
        </p:nvSpPr>
        <p:spPr>
          <a:xfrm>
            <a:off x="1151467" y="460669"/>
            <a:ext cx="9129389" cy="724075"/>
          </a:xfrm>
        </p:spPr>
        <p:txBody>
          <a:bodyPr>
            <a:normAutofit/>
          </a:bodyPr>
          <a:lstStyle/>
          <a:p>
            <a:pPr algn="ctr"/>
            <a:r>
              <a:rPr lang="en-US" sz="4400" b="1" dirty="0"/>
              <a:t>THE CAUSE FOR THE CREATION OF C.A.S.</a:t>
            </a:r>
            <a:endParaRPr lang="en-IN" sz="4400" b="1" dirty="0"/>
          </a:p>
        </p:txBody>
      </p:sp>
      <p:sp>
        <p:nvSpPr>
          <p:cNvPr id="3" name="Content Placeholder 2">
            <a:extLst>
              <a:ext uri="{FF2B5EF4-FFF2-40B4-BE49-F238E27FC236}">
                <a16:creationId xmlns:a16="http://schemas.microsoft.com/office/drawing/2014/main" id="{22F73070-8247-4822-BC97-5BE3E438F1C4}"/>
              </a:ext>
            </a:extLst>
          </p:cNvPr>
          <p:cNvSpPr>
            <a:spLocks noGrp="1"/>
          </p:cNvSpPr>
          <p:nvPr>
            <p:ph idx="1"/>
          </p:nvPr>
        </p:nvSpPr>
        <p:spPr>
          <a:xfrm>
            <a:off x="1334315" y="1462303"/>
            <a:ext cx="8946541" cy="2906497"/>
          </a:xfrm>
        </p:spPr>
        <p:txBody>
          <a:bodyPr>
            <a:normAutofit fontScale="85000" lnSpcReduction="20000"/>
          </a:bodyPr>
          <a:lstStyle/>
          <a:p>
            <a:r>
              <a:rPr lang="en-IN" dirty="0"/>
              <a:t>Food Wastage is a massive problem and one of the most overlooked problems in today’s world.</a:t>
            </a:r>
          </a:p>
          <a:p>
            <a:r>
              <a:rPr lang="en-IN" dirty="0"/>
              <a:t>Most restaurants and cafes have a policy to not serve food from the previous day despite being perfectly edible.</a:t>
            </a:r>
          </a:p>
          <a:p>
            <a:r>
              <a:rPr lang="en-US" dirty="0"/>
              <a:t>There is more than enough food produced in the world to feed everyone on the planet. Yet as many as 828 million people still go hungry.</a:t>
            </a:r>
          </a:p>
          <a:p>
            <a:r>
              <a:rPr lang="en-US" dirty="0"/>
              <a:t>This issue became the sole cause of the idea of creation our Project in an attempt to start a fight for eliminating this issue</a:t>
            </a:r>
            <a:endParaRPr lang="en-IN" dirty="0"/>
          </a:p>
        </p:txBody>
      </p:sp>
      <p:pic>
        <p:nvPicPr>
          <p:cNvPr id="2050" name="Picture 2">
            <a:extLst>
              <a:ext uri="{FF2B5EF4-FFF2-40B4-BE49-F238E27FC236}">
                <a16:creationId xmlns:a16="http://schemas.microsoft.com/office/drawing/2014/main" id="{586A21AC-3C60-B6D4-52C3-A902C0FA5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846" y="4727551"/>
            <a:ext cx="3081866" cy="18604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B0E5FC7-4199-6B9D-44ED-2456FC6B8215}"/>
              </a:ext>
            </a:extLst>
          </p:cNvPr>
          <p:cNvPicPr>
            <a:picLocks noChangeAspect="1"/>
          </p:cNvPicPr>
          <p:nvPr/>
        </p:nvPicPr>
        <p:blipFill>
          <a:blip r:embed="rId3"/>
          <a:stretch>
            <a:fillRect/>
          </a:stretch>
        </p:blipFill>
        <p:spPr>
          <a:xfrm>
            <a:off x="5003060" y="4704884"/>
            <a:ext cx="3186686" cy="1833634"/>
          </a:xfrm>
          <a:prstGeom prst="rect">
            <a:avLst/>
          </a:prstGeom>
        </p:spPr>
      </p:pic>
      <p:pic>
        <p:nvPicPr>
          <p:cNvPr id="2052" name="Picture 4">
            <a:extLst>
              <a:ext uri="{FF2B5EF4-FFF2-40B4-BE49-F238E27FC236}">
                <a16:creationId xmlns:a16="http://schemas.microsoft.com/office/drawing/2014/main" id="{93B48FB9-C5BE-A05D-2062-5B8753A3B7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0952" y="4727551"/>
            <a:ext cx="3121622" cy="17559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FA0B274-DF43-5618-C134-89D10791D3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1670" y="460668"/>
            <a:ext cx="1381823" cy="724075"/>
          </a:xfrm>
          <a:prstGeom prst="rect">
            <a:avLst/>
          </a:prstGeom>
        </p:spPr>
      </p:pic>
    </p:spTree>
    <p:extLst>
      <p:ext uri="{BB962C8B-B14F-4D97-AF65-F5344CB8AC3E}">
        <p14:creationId xmlns:p14="http://schemas.microsoft.com/office/powerpoint/2010/main" val="4156792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856056-78A5-4550-3ED5-B08CB7BF669B}"/>
              </a:ext>
            </a:extLst>
          </p:cNvPr>
          <p:cNvPicPr>
            <a:picLocks noChangeAspect="1"/>
          </p:cNvPicPr>
          <p:nvPr/>
        </p:nvPicPr>
        <p:blipFill>
          <a:blip r:embed="rId2"/>
          <a:stretch>
            <a:fillRect/>
          </a:stretch>
        </p:blipFill>
        <p:spPr>
          <a:xfrm>
            <a:off x="191911" y="1370699"/>
            <a:ext cx="4217754" cy="2831650"/>
          </a:xfrm>
          <a:prstGeom prst="rect">
            <a:avLst/>
          </a:prstGeom>
        </p:spPr>
      </p:pic>
      <p:sp>
        <p:nvSpPr>
          <p:cNvPr id="6" name="TextBox 5">
            <a:extLst>
              <a:ext uri="{FF2B5EF4-FFF2-40B4-BE49-F238E27FC236}">
                <a16:creationId xmlns:a16="http://schemas.microsoft.com/office/drawing/2014/main" id="{68A0F477-6EA2-4C2E-D1E9-E0A9A3771683}"/>
              </a:ext>
            </a:extLst>
          </p:cNvPr>
          <p:cNvSpPr txBox="1"/>
          <p:nvPr/>
        </p:nvSpPr>
        <p:spPr>
          <a:xfrm>
            <a:off x="191911" y="237067"/>
            <a:ext cx="10171289" cy="646331"/>
          </a:xfrm>
          <a:prstGeom prst="rect">
            <a:avLst/>
          </a:prstGeom>
          <a:noFill/>
        </p:spPr>
        <p:txBody>
          <a:bodyPr wrap="square" rtlCol="0">
            <a:spAutoFit/>
          </a:bodyPr>
          <a:lstStyle/>
          <a:p>
            <a:pPr algn="ctr"/>
            <a:r>
              <a:rPr lang="en-US" b="1" i="0" dirty="0">
                <a:effectLst/>
                <a:latin typeface="Open Sans" panose="020B0606030504020204" pitchFamily="34" charset="0"/>
              </a:rPr>
              <a:t>Countries that are most affected by hunger and malnutrition according to the Global Hunger Index 2022</a:t>
            </a:r>
            <a:endParaRPr lang="en-US" dirty="0"/>
          </a:p>
        </p:txBody>
      </p:sp>
      <p:pic>
        <p:nvPicPr>
          <p:cNvPr id="2" name="Picture 1">
            <a:extLst>
              <a:ext uri="{FF2B5EF4-FFF2-40B4-BE49-F238E27FC236}">
                <a16:creationId xmlns:a16="http://schemas.microsoft.com/office/drawing/2014/main" id="{72D915A8-7E40-7A33-4898-45AD4D47BB64}"/>
              </a:ext>
            </a:extLst>
          </p:cNvPr>
          <p:cNvPicPr>
            <a:picLocks noChangeAspect="1"/>
          </p:cNvPicPr>
          <p:nvPr/>
        </p:nvPicPr>
        <p:blipFill>
          <a:blip r:embed="rId3"/>
          <a:stretch>
            <a:fillRect/>
          </a:stretch>
        </p:blipFill>
        <p:spPr>
          <a:xfrm>
            <a:off x="5087566" y="1370699"/>
            <a:ext cx="4704137" cy="2831650"/>
          </a:xfrm>
          <a:prstGeom prst="rect">
            <a:avLst/>
          </a:prstGeom>
        </p:spPr>
      </p:pic>
      <p:sp>
        <p:nvSpPr>
          <p:cNvPr id="3" name="TextBox 2">
            <a:extLst>
              <a:ext uri="{FF2B5EF4-FFF2-40B4-BE49-F238E27FC236}">
                <a16:creationId xmlns:a16="http://schemas.microsoft.com/office/drawing/2014/main" id="{3DC048E4-A0E8-D8DB-ADF1-35B6C9FF479C}"/>
              </a:ext>
            </a:extLst>
          </p:cNvPr>
          <p:cNvSpPr txBox="1"/>
          <p:nvPr/>
        </p:nvSpPr>
        <p:spPr>
          <a:xfrm>
            <a:off x="191911" y="4873557"/>
            <a:ext cx="10583693" cy="1477328"/>
          </a:xfrm>
          <a:prstGeom prst="rect">
            <a:avLst/>
          </a:prstGeom>
          <a:noFill/>
        </p:spPr>
        <p:txBody>
          <a:bodyPr wrap="square" rtlCol="0">
            <a:spAutoFit/>
          </a:bodyPr>
          <a:lstStyle/>
          <a:p>
            <a:r>
              <a:rPr lang="en-US" sz="1800" b="0" i="0" dirty="0">
                <a:effectLst/>
                <a:latin typeface="Open Sans" panose="020B0606030504020204" pitchFamily="34" charset="0"/>
              </a:rPr>
              <a:t>According to the Global Hunger Index 2022, which was adopted by the International Food Policy Research Institute, Yemen was the most affected by hunger and malnutrition, with an index of 45.1. The Central African Republic followed with an index of 44. The World Hunger Index combines three indicators: undernourishment, child underweight, and child mortality.</a:t>
            </a:r>
            <a:endParaRPr lang="en-US" sz="1800" dirty="0"/>
          </a:p>
          <a:p>
            <a:endParaRPr lang="en-US" dirty="0"/>
          </a:p>
        </p:txBody>
      </p:sp>
    </p:spTree>
    <p:extLst>
      <p:ext uri="{BB962C8B-B14F-4D97-AF65-F5344CB8AC3E}">
        <p14:creationId xmlns:p14="http://schemas.microsoft.com/office/powerpoint/2010/main" val="38595636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B738-204E-0D0A-F78D-A0215ECAE374}"/>
              </a:ext>
            </a:extLst>
          </p:cNvPr>
          <p:cNvSpPr>
            <a:spLocks noGrp="1"/>
          </p:cNvSpPr>
          <p:nvPr>
            <p:ph type="title"/>
          </p:nvPr>
        </p:nvSpPr>
        <p:spPr>
          <a:xfrm>
            <a:off x="591620" y="353519"/>
            <a:ext cx="10515600" cy="1325563"/>
          </a:xfrm>
        </p:spPr>
        <p:txBody>
          <a:bodyPr/>
          <a:lstStyle/>
          <a:p>
            <a:pPr algn="ctr"/>
            <a:r>
              <a:rPr lang="en-US" dirty="0"/>
              <a:t>PROJECT SCOPE OF CARE AND SHARE</a:t>
            </a:r>
          </a:p>
        </p:txBody>
      </p:sp>
      <p:sp>
        <p:nvSpPr>
          <p:cNvPr id="3" name="Content Placeholder 2">
            <a:extLst>
              <a:ext uri="{FF2B5EF4-FFF2-40B4-BE49-F238E27FC236}">
                <a16:creationId xmlns:a16="http://schemas.microsoft.com/office/drawing/2014/main" id="{CAF0AACC-30D0-4BA5-BE77-DCF7636CCAF1}"/>
              </a:ext>
            </a:extLst>
          </p:cNvPr>
          <p:cNvSpPr>
            <a:spLocks noGrp="1"/>
          </p:cNvSpPr>
          <p:nvPr>
            <p:ph idx="1"/>
          </p:nvPr>
        </p:nvSpPr>
        <p:spPr/>
        <p:txBody>
          <a:bodyPr>
            <a:normAutofit fontScale="92500" lnSpcReduction="10000"/>
          </a:bodyPr>
          <a:lstStyle/>
          <a:p>
            <a:r>
              <a:rPr lang="en-US" dirty="0"/>
              <a:t>A Web Application created using following </a:t>
            </a:r>
            <a:r>
              <a:rPr lang="en-US" b="1" dirty="0"/>
              <a:t>Implementation Technologies </a:t>
            </a:r>
            <a:r>
              <a:rPr lang="en-US" dirty="0"/>
              <a:t>:</a:t>
            </a:r>
          </a:p>
          <a:p>
            <a:pPr marL="0" indent="0">
              <a:buNone/>
            </a:pPr>
            <a:endParaRPr lang="en-US" dirty="0"/>
          </a:p>
          <a:p>
            <a:r>
              <a:rPr lang="en-US" b="1" dirty="0"/>
              <a:t>Frontend programming: </a:t>
            </a:r>
            <a:r>
              <a:rPr lang="en-US" dirty="0"/>
              <a:t>HTML,CSS and Java scripting languages using </a:t>
            </a:r>
            <a:r>
              <a:rPr lang="en-US" b="1" dirty="0"/>
              <a:t>React J.S.</a:t>
            </a:r>
            <a:r>
              <a:rPr lang="en-US" dirty="0"/>
              <a:t> library for creating the frontend.</a:t>
            </a:r>
          </a:p>
          <a:p>
            <a:pPr marL="0" indent="0">
              <a:buNone/>
            </a:pPr>
            <a:endParaRPr lang="en-US" dirty="0"/>
          </a:p>
          <a:p>
            <a:r>
              <a:rPr lang="en-US" b="1" dirty="0"/>
              <a:t>Backend programming: </a:t>
            </a:r>
            <a:r>
              <a:rPr lang="en-US" dirty="0"/>
              <a:t>Spring Boot tool for using Java Programming Language working with Spring Framework.</a:t>
            </a:r>
          </a:p>
          <a:p>
            <a:pPr marL="0" indent="0">
              <a:buNone/>
            </a:pPr>
            <a:endParaRPr lang="en-US" dirty="0"/>
          </a:p>
          <a:p>
            <a:r>
              <a:rPr lang="en-US" b="1" dirty="0"/>
              <a:t>Database used: </a:t>
            </a:r>
            <a:r>
              <a:rPr lang="en-US" dirty="0"/>
              <a:t>MySQL Workbench used for the designing and creation of database.</a:t>
            </a:r>
            <a:endParaRPr lang="en-US" b="1" dirty="0"/>
          </a:p>
        </p:txBody>
      </p:sp>
      <p:pic>
        <p:nvPicPr>
          <p:cNvPr id="4" name="Picture 3">
            <a:extLst>
              <a:ext uri="{FF2B5EF4-FFF2-40B4-BE49-F238E27FC236}">
                <a16:creationId xmlns:a16="http://schemas.microsoft.com/office/drawing/2014/main" id="{530EBB04-F505-0385-FF68-424442A10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114" y="681037"/>
            <a:ext cx="1432686" cy="750727"/>
          </a:xfrm>
          <a:prstGeom prst="rect">
            <a:avLst/>
          </a:prstGeom>
        </p:spPr>
      </p:pic>
    </p:spTree>
    <p:extLst>
      <p:ext uri="{BB962C8B-B14F-4D97-AF65-F5344CB8AC3E}">
        <p14:creationId xmlns:p14="http://schemas.microsoft.com/office/powerpoint/2010/main" val="28331260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0DA28-1DAD-94BD-183F-0FC7AC860579}"/>
              </a:ext>
            </a:extLst>
          </p:cNvPr>
          <p:cNvSpPr>
            <a:spLocks noGrp="1"/>
          </p:cNvSpPr>
          <p:nvPr>
            <p:ph idx="1"/>
          </p:nvPr>
        </p:nvSpPr>
        <p:spPr>
          <a:xfrm>
            <a:off x="116731" y="428016"/>
            <a:ext cx="11916383" cy="6245157"/>
          </a:xfrm>
        </p:spPr>
        <p:txBody>
          <a:bodyPr/>
          <a:lstStyle/>
          <a:p>
            <a:r>
              <a:rPr lang="en-US" dirty="0"/>
              <a:t>Spring Boot is used as a (REST API) in our project.</a:t>
            </a:r>
          </a:p>
          <a:p>
            <a:pPr marL="0" indent="0">
              <a:buNone/>
            </a:pPr>
            <a:r>
              <a:rPr lang="en-US" sz="2400" dirty="0"/>
              <a:t>REST is a type of API. Not all APIs are REST, but all REST services are APIs. API is a very broad term. Generally it's how one piece of code talks to another. In web development API often refers to the way in which we retrieve information from an online service.</a:t>
            </a:r>
          </a:p>
          <a:p>
            <a:pPr marL="0" indent="0">
              <a:buNone/>
            </a:pPr>
            <a:endParaRPr lang="en-US" dirty="0"/>
          </a:p>
          <a:p>
            <a:r>
              <a:rPr lang="en-US" dirty="0"/>
              <a:t>Project Management: Maven</a:t>
            </a:r>
          </a:p>
          <a:p>
            <a:pPr marL="0" indent="0">
              <a:buNone/>
            </a:pPr>
            <a:r>
              <a:rPr lang="en-US" sz="2400" dirty="0"/>
              <a:t>Maven can appear to be many things, but in a nutshell Maven is an attempt to apply patterns to a project's build infrastructure in order to promote comprehension and productivity by providing a clear path in the use of best practices.</a:t>
            </a:r>
          </a:p>
          <a:p>
            <a:pPr marL="0" indent="0">
              <a:buNone/>
            </a:pPr>
            <a:endParaRPr lang="en-US" dirty="0"/>
          </a:p>
          <a:p>
            <a:r>
              <a:rPr lang="en-US" dirty="0"/>
              <a:t>Server: Embedded Tomcat Server.</a:t>
            </a:r>
          </a:p>
          <a:p>
            <a:pPr marL="0" indent="0">
              <a:buNone/>
            </a:pPr>
            <a:r>
              <a:rPr lang="en-US" sz="2400" dirty="0"/>
              <a:t>An embedded Tomcat server consists of a single Java web application along with a full Tomcat server distribution, packaged together and compressed into a single JAR, WAR or ZIP file.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41009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C1109-5B54-6CCF-718F-ECFB443A3E9C}"/>
              </a:ext>
            </a:extLst>
          </p:cNvPr>
          <p:cNvSpPr>
            <a:spLocks noGrp="1"/>
          </p:cNvSpPr>
          <p:nvPr>
            <p:ph idx="1"/>
          </p:nvPr>
        </p:nvSpPr>
        <p:spPr>
          <a:xfrm>
            <a:off x="101600" y="327378"/>
            <a:ext cx="11367911" cy="6366933"/>
          </a:xfrm>
        </p:spPr>
        <p:txBody>
          <a:bodyPr>
            <a:normAutofit fontScale="92500" lnSpcReduction="20000"/>
          </a:bodyPr>
          <a:lstStyle/>
          <a:p>
            <a:pPr marL="0" marR="0" indent="0" algn="just">
              <a:lnSpc>
                <a:spcPct val="115000"/>
              </a:lnSpc>
              <a:spcBef>
                <a:spcPts val="0"/>
              </a:spcBef>
              <a:spcAft>
                <a:spcPts val="0"/>
              </a:spcAft>
              <a:buNone/>
            </a:pPr>
            <a:r>
              <a:rPr lang="en-GB" b="1" dirty="0">
                <a:effectLst/>
                <a:latin typeface="Times New Roman" panose="02020603050405020304" pitchFamily="18" charset="0"/>
                <a:ea typeface="Calibri" panose="020F0502020204030204" pitchFamily="34" charset="0"/>
                <a:cs typeface="Mangal" panose="02040503050203030202" pitchFamily="18" charset="0"/>
              </a:rPr>
              <a:t>Hardware and Software Requirements (Minimum):</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0"/>
              </a:spcAft>
              <a:buNone/>
            </a:pPr>
            <a:r>
              <a:rPr lang="en-GB" b="1" dirty="0">
                <a:effectLst/>
                <a:latin typeface="Times New Roman" panose="02020603050405020304" pitchFamily="18" charset="0"/>
                <a:ea typeface="Calibri" panose="020F0502020204030204" pitchFamily="34" charset="0"/>
                <a:cs typeface="Mangal" panose="02040503050203030202" pitchFamily="18" charset="0"/>
              </a:rPr>
              <a:t>Hardware: </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0"/>
              </a:spcAft>
              <a:buNone/>
            </a:pPr>
            <a:br>
              <a:rPr lang="en-GB" dirty="0">
                <a:effectLst/>
                <a:latin typeface="Times New Roman" panose="02020603050405020304" pitchFamily="18" charset="0"/>
                <a:ea typeface="Calibri" panose="020F0502020204030204" pitchFamily="34" charset="0"/>
                <a:cs typeface="Mangal" panose="02040503050203030202" pitchFamily="18" charset="0"/>
              </a:rPr>
            </a:br>
            <a:r>
              <a:rPr lang="en-GB" dirty="0">
                <a:effectLst/>
                <a:latin typeface="Times New Roman" panose="02020603050405020304" pitchFamily="18" charset="0"/>
                <a:ea typeface="Calibri" panose="020F0502020204030204" pitchFamily="34" charset="0"/>
                <a:cs typeface="Mangal" panose="02040503050203030202" pitchFamily="18" charset="0"/>
              </a:rPr>
              <a:t>1.	Intel i3 processor 3</a:t>
            </a:r>
            <a:r>
              <a:rPr lang="en-GB" baseline="30000" dirty="0">
                <a:effectLst/>
                <a:latin typeface="Times New Roman" panose="02020603050405020304" pitchFamily="18" charset="0"/>
                <a:ea typeface="Calibri" panose="020F0502020204030204" pitchFamily="34" charset="0"/>
                <a:cs typeface="Mangal" panose="02040503050203030202" pitchFamily="18" charset="0"/>
              </a:rPr>
              <a:t>rd</a:t>
            </a:r>
            <a:r>
              <a:rPr lang="en-GB" dirty="0">
                <a:effectLst/>
                <a:latin typeface="Times New Roman" panose="02020603050405020304" pitchFamily="18" charset="0"/>
                <a:ea typeface="Calibri" panose="020F0502020204030204" pitchFamily="34" charset="0"/>
                <a:cs typeface="Mangal" panose="02040503050203030202" pitchFamily="18" charset="0"/>
              </a:rPr>
              <a:t> generation or later / AMD Ryzen 200 2</a:t>
            </a:r>
            <a:r>
              <a:rPr lang="en-GB" baseline="30000" dirty="0">
                <a:effectLst/>
                <a:latin typeface="Times New Roman" panose="02020603050405020304" pitchFamily="18" charset="0"/>
                <a:ea typeface="Calibri" panose="020F0502020204030204" pitchFamily="34" charset="0"/>
                <a:cs typeface="Mangal" panose="02040503050203030202" pitchFamily="18" charset="0"/>
              </a:rPr>
              <a:t>nd</a:t>
            </a:r>
            <a:r>
              <a:rPr lang="en-GB" dirty="0">
                <a:effectLst/>
                <a:latin typeface="Times New Roman" panose="02020603050405020304" pitchFamily="18" charset="0"/>
                <a:ea typeface="Calibri" panose="020F0502020204030204" pitchFamily="34" charset="0"/>
                <a:cs typeface="Mangal" panose="02040503050203030202" pitchFamily="18" charset="0"/>
              </a:rPr>
              <a:t> generation or later</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0"/>
              </a:spcAft>
              <a:buNone/>
            </a:pPr>
            <a:r>
              <a:rPr lang="en-GB" dirty="0">
                <a:effectLst/>
                <a:latin typeface="Times New Roman" panose="02020603050405020304" pitchFamily="18" charset="0"/>
                <a:ea typeface="Calibri" panose="020F0502020204030204" pitchFamily="34" charset="0"/>
                <a:cs typeface="Mangal" panose="02040503050203030202" pitchFamily="18" charset="0"/>
              </a:rPr>
              <a:t>2.	2 GB ddr3 ram.</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0"/>
              </a:spcAft>
              <a:buNone/>
            </a:pPr>
            <a:r>
              <a:rPr lang="en-GB" dirty="0">
                <a:effectLst/>
                <a:latin typeface="Times New Roman" panose="02020603050405020304" pitchFamily="18" charset="0"/>
                <a:ea typeface="Calibri" panose="020F0502020204030204" pitchFamily="34" charset="0"/>
                <a:cs typeface="Mangal" panose="02040503050203030202" pitchFamily="18" charset="0"/>
              </a:rPr>
              <a:t>3.	Windows 7 Home edition or later.</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0"/>
              </a:spcAft>
              <a:buNone/>
            </a:pPr>
            <a:r>
              <a:rPr lang="en-GB" dirty="0">
                <a:effectLst/>
                <a:latin typeface="Times New Roman" panose="02020603050405020304" pitchFamily="18" charset="0"/>
                <a:ea typeface="Calibri" panose="020F0502020204030204" pitchFamily="34" charset="0"/>
                <a:cs typeface="Mangal" panose="02040503050203030202" pitchFamily="18" charset="0"/>
              </a:rPr>
              <a:t>4.	200 GB </a:t>
            </a:r>
            <a:r>
              <a:rPr lang="en-GB" dirty="0" err="1">
                <a:effectLst/>
                <a:latin typeface="Times New Roman" panose="02020603050405020304" pitchFamily="18" charset="0"/>
                <a:ea typeface="Calibri" panose="020F0502020204030204" pitchFamily="34" charset="0"/>
                <a:cs typeface="Mangal" panose="02040503050203030202" pitchFamily="18" charset="0"/>
              </a:rPr>
              <a:t>Sata</a:t>
            </a:r>
            <a:r>
              <a:rPr lang="en-GB" dirty="0">
                <a:effectLst/>
                <a:latin typeface="Times New Roman" panose="02020603050405020304" pitchFamily="18" charset="0"/>
                <a:ea typeface="Calibri" panose="020F0502020204030204" pitchFamily="34" charset="0"/>
                <a:cs typeface="Mangal" panose="02040503050203030202" pitchFamily="18" charset="0"/>
              </a:rPr>
              <a:t> HDD Space</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0"/>
              </a:spcAft>
              <a:buNone/>
            </a:pPr>
            <a:r>
              <a:rPr lang="en-GB" dirty="0">
                <a:effectLst/>
                <a:latin typeface="Times New Roman" panose="02020603050405020304" pitchFamily="18" charset="0"/>
                <a:ea typeface="Calibri" panose="020F0502020204030204" pitchFamily="34" charset="0"/>
                <a:cs typeface="Mangal" panose="02040503050203030202" pitchFamily="18" charset="0"/>
              </a:rPr>
              <a:t>5.	Data Connection 200 kbps</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0"/>
              </a:spcAft>
              <a:buNone/>
            </a:pP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0"/>
              </a:spcAft>
              <a:buNone/>
            </a:pPr>
            <a:r>
              <a:rPr lang="en-GB" b="1" dirty="0">
                <a:effectLst/>
                <a:latin typeface="Times New Roman" panose="02020603050405020304" pitchFamily="18" charset="0"/>
                <a:ea typeface="Calibri" panose="020F0502020204030204" pitchFamily="34" charset="0"/>
                <a:cs typeface="Mangal" panose="02040503050203030202" pitchFamily="18" charset="0"/>
              </a:rPr>
              <a:t>Software:</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0"/>
              </a:spcAft>
              <a:buNone/>
            </a:pP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GB" dirty="0">
                <a:latin typeface="Times New Roman" panose="02020603050405020304" pitchFamily="18" charset="0"/>
                <a:ea typeface="Calibri" panose="020F0502020204030204" pitchFamily="34" charset="0"/>
                <a:cs typeface="Mangal" panose="02040503050203030202" pitchFamily="18" charset="0"/>
              </a:rPr>
              <a:t>        Visual Studio Code </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GB" dirty="0">
                <a:effectLst/>
                <a:latin typeface="Times New Roman" panose="02020603050405020304" pitchFamily="18" charset="0"/>
                <a:ea typeface="Calibri" panose="020F0502020204030204" pitchFamily="34" charset="0"/>
                <a:cs typeface="Mangal" panose="02040503050203030202" pitchFamily="18" charset="0"/>
              </a:rPr>
              <a:t>        MySQL 5.7 with Workbench 8.0</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GB" dirty="0">
                <a:effectLst/>
                <a:latin typeface="Times New Roman" panose="02020603050405020304" pitchFamily="18" charset="0"/>
                <a:ea typeface="Calibri" panose="020F0502020204030204" pitchFamily="34" charset="0"/>
                <a:cs typeface="Mangal" panose="02040503050203030202" pitchFamily="18" charset="0"/>
              </a:rPr>
              <a:t>        Google Chrome version 79.0</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pPr>
            <a:r>
              <a:rPr lang="en-GB" dirty="0">
                <a:effectLst/>
                <a:latin typeface="Times New Roman" panose="02020603050405020304" pitchFamily="18" charset="0"/>
                <a:ea typeface="Calibri" panose="020F0502020204030204" pitchFamily="34" charset="0"/>
                <a:cs typeface="Mangal" panose="02040503050203030202" pitchFamily="18" charset="0"/>
              </a:rPr>
              <a:t>        Spring Boot Extension</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ct val="115000"/>
              </a:lnSpc>
              <a:spcBef>
                <a:spcPts val="0"/>
              </a:spcBef>
              <a:spcAft>
                <a:spcPts val="0"/>
              </a:spcAft>
              <a:buNone/>
            </a:pPr>
            <a:endParaRPr lang="en-US"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41669221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AAB43-EF04-2AD8-8CB6-C83166D04C4D}"/>
              </a:ext>
            </a:extLst>
          </p:cNvPr>
          <p:cNvSpPr>
            <a:spLocks noGrp="1"/>
          </p:cNvSpPr>
          <p:nvPr>
            <p:ph idx="1"/>
          </p:nvPr>
        </p:nvSpPr>
        <p:spPr>
          <a:xfrm>
            <a:off x="248356" y="135467"/>
            <a:ext cx="11706577" cy="3804355"/>
          </a:xfrm>
        </p:spPr>
        <p:txBody>
          <a:bodyPr>
            <a:normAutofit lnSpcReduction="10000"/>
          </a:bodyPr>
          <a:lstStyle/>
          <a:p>
            <a:r>
              <a:rPr lang="en-US" dirty="0"/>
              <a:t>What exactly is Spring Boot?</a:t>
            </a:r>
          </a:p>
          <a:p>
            <a:pPr marL="0" indent="0">
              <a:buNone/>
            </a:pPr>
            <a:r>
              <a:rPr lang="en-US" dirty="0"/>
              <a:t>Java Spring Framework (Spring Framework) is a popular, open source, enterprise-level framework for creating standalone, production-grade applications that run on the Java Virtual Machine (JVM).</a:t>
            </a:r>
          </a:p>
          <a:p>
            <a:pPr marL="0" indent="0">
              <a:buNone/>
            </a:pPr>
            <a:endParaRPr lang="en-US" dirty="0"/>
          </a:p>
          <a:p>
            <a:r>
              <a:rPr lang="en-US" dirty="0"/>
              <a:t>Why have we used Spring Boot?</a:t>
            </a:r>
          </a:p>
          <a:p>
            <a:pPr marL="0" indent="0">
              <a:buNone/>
            </a:pPr>
            <a:r>
              <a:rPr lang="en-US" dirty="0"/>
              <a:t>Primary Cause : While there are several application development options such as firebase, we had a desire to learn more to java with respect to practical application hence we chose to go ahead with Java Spring Boot.</a:t>
            </a:r>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7AD82DC-3A1D-CFAB-5A28-9A746AA431C2}"/>
              </a:ext>
            </a:extLst>
          </p:cNvPr>
          <p:cNvSpPr txBox="1"/>
          <p:nvPr/>
        </p:nvSpPr>
        <p:spPr>
          <a:xfrm>
            <a:off x="361244" y="4109156"/>
            <a:ext cx="4583289" cy="2092881"/>
          </a:xfrm>
          <a:prstGeom prst="rect">
            <a:avLst/>
          </a:prstGeom>
          <a:noFill/>
        </p:spPr>
        <p:txBody>
          <a:bodyPr wrap="square" rtlCol="0">
            <a:spAutoFit/>
          </a:bodyPr>
          <a:lstStyle/>
          <a:p>
            <a:r>
              <a:rPr lang="en-US" sz="2800" dirty="0"/>
              <a:t>Other Advantages:</a:t>
            </a:r>
          </a:p>
          <a:p>
            <a:pPr marL="285750" indent="-285750">
              <a:buFont typeface="Arial" panose="020B0604020202020204" pitchFamily="34" charset="0"/>
              <a:buChar char="•"/>
            </a:pPr>
            <a:r>
              <a:rPr lang="en-US" sz="2800" dirty="0"/>
              <a:t>Autoconfiguration</a:t>
            </a:r>
          </a:p>
          <a:p>
            <a:pPr marL="285750" indent="-285750">
              <a:buFont typeface="Arial" panose="020B0604020202020204" pitchFamily="34" charset="0"/>
              <a:buChar char="•"/>
            </a:pPr>
            <a:r>
              <a:rPr lang="en-US" sz="2800" dirty="0"/>
              <a:t>Opinionated Approach</a:t>
            </a:r>
          </a:p>
          <a:p>
            <a:pPr marL="285750" indent="-285750">
              <a:buFont typeface="Arial" panose="020B0604020202020204" pitchFamily="34" charset="0"/>
              <a:buChar char="•"/>
            </a:pPr>
            <a:r>
              <a:rPr lang="en-US" sz="2800" dirty="0"/>
              <a:t>Standalone Application</a:t>
            </a:r>
          </a:p>
          <a:p>
            <a:pPr marL="285750" indent="-285750">
              <a:buFont typeface="Arial" panose="020B0604020202020204" pitchFamily="34" charset="0"/>
              <a:buChar char="•"/>
            </a:pPr>
            <a:endParaRPr lang="en-US" dirty="0"/>
          </a:p>
        </p:txBody>
      </p:sp>
      <p:pic>
        <p:nvPicPr>
          <p:cNvPr id="1026" name="Picture 2">
            <a:extLst>
              <a:ext uri="{FF2B5EF4-FFF2-40B4-BE49-F238E27FC236}">
                <a16:creationId xmlns:a16="http://schemas.microsoft.com/office/drawing/2014/main" id="{D1670FD1-FD5B-F3E9-0D89-015176717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939822"/>
            <a:ext cx="4856481" cy="269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5634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0012F-673B-F08B-AA94-87D069A6EB2A}"/>
              </a:ext>
            </a:extLst>
          </p:cNvPr>
          <p:cNvSpPr>
            <a:spLocks noGrp="1"/>
          </p:cNvSpPr>
          <p:nvPr>
            <p:ph idx="1"/>
          </p:nvPr>
        </p:nvSpPr>
        <p:spPr>
          <a:xfrm>
            <a:off x="124178" y="169333"/>
            <a:ext cx="11898489" cy="2935112"/>
          </a:xfrm>
        </p:spPr>
        <p:txBody>
          <a:bodyPr>
            <a:normAutofit fontScale="92500" lnSpcReduction="20000"/>
          </a:bodyPr>
          <a:lstStyle/>
          <a:p>
            <a:r>
              <a:rPr lang="en-US" dirty="0"/>
              <a:t>What exactly is React j.s. ?</a:t>
            </a:r>
          </a:p>
          <a:p>
            <a:pPr marL="0" indent="0">
              <a:buNone/>
            </a:pPr>
            <a:r>
              <a:rPr lang="en-US" dirty="0"/>
              <a:t>React j.s. is a JavaScript library for building fast and interactive interfaces.</a:t>
            </a:r>
          </a:p>
          <a:p>
            <a:pPr marL="0" indent="0">
              <a:buNone/>
            </a:pPr>
            <a:r>
              <a:rPr lang="en-US" dirty="0"/>
              <a:t>It is open source, reusable components based front-end library.</a:t>
            </a:r>
          </a:p>
          <a:p>
            <a:pPr marL="0" indent="0">
              <a:buNone/>
            </a:pPr>
            <a:endParaRPr lang="en-US" dirty="0"/>
          </a:p>
          <a:p>
            <a:r>
              <a:rPr lang="en-US" dirty="0"/>
              <a:t>Why have we used React j.s.?</a:t>
            </a:r>
          </a:p>
          <a:p>
            <a:pPr marL="0" indent="0">
              <a:buNone/>
            </a:pPr>
            <a:r>
              <a:rPr lang="en-US" dirty="0"/>
              <a:t>Primary cause: Divides the UI into multiple components which makes the code easier to debug and each component has its own property and functions.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E23EE5F-FF74-DA9C-B22D-74A42B5F4FD3}"/>
              </a:ext>
            </a:extLst>
          </p:cNvPr>
          <p:cNvPicPr>
            <a:picLocks noChangeAspect="1"/>
          </p:cNvPicPr>
          <p:nvPr/>
        </p:nvPicPr>
        <p:blipFill>
          <a:blip r:embed="rId2"/>
          <a:stretch>
            <a:fillRect/>
          </a:stretch>
        </p:blipFill>
        <p:spPr>
          <a:xfrm>
            <a:off x="5503964" y="3104444"/>
            <a:ext cx="6688036" cy="3775671"/>
          </a:xfrm>
          <a:prstGeom prst="rect">
            <a:avLst/>
          </a:prstGeom>
        </p:spPr>
      </p:pic>
      <p:sp>
        <p:nvSpPr>
          <p:cNvPr id="6" name="TextBox 5">
            <a:extLst>
              <a:ext uri="{FF2B5EF4-FFF2-40B4-BE49-F238E27FC236}">
                <a16:creationId xmlns:a16="http://schemas.microsoft.com/office/drawing/2014/main" id="{2651D18F-D959-0A16-F1A9-C4F37CBBB50E}"/>
              </a:ext>
            </a:extLst>
          </p:cNvPr>
          <p:cNvSpPr txBox="1"/>
          <p:nvPr/>
        </p:nvSpPr>
        <p:spPr>
          <a:xfrm>
            <a:off x="124178" y="3194755"/>
            <a:ext cx="5379786" cy="2739211"/>
          </a:xfrm>
          <a:prstGeom prst="rect">
            <a:avLst/>
          </a:prstGeom>
          <a:noFill/>
        </p:spPr>
        <p:txBody>
          <a:bodyPr wrap="square" rtlCol="0">
            <a:spAutoFit/>
          </a:bodyPr>
          <a:lstStyle/>
          <a:p>
            <a:r>
              <a:rPr lang="en-US" sz="2800" dirty="0"/>
              <a:t>Other uses:</a:t>
            </a:r>
          </a:p>
          <a:p>
            <a:r>
              <a:rPr lang="en-US" dirty="0"/>
              <a:t>• </a:t>
            </a:r>
            <a:r>
              <a:rPr lang="en-US" sz="2400" dirty="0"/>
              <a:t>Easy creation of dynamic web apps</a:t>
            </a:r>
          </a:p>
          <a:p>
            <a:r>
              <a:rPr lang="en-US" sz="2400" dirty="0"/>
              <a:t>• Performance enhancements</a:t>
            </a:r>
          </a:p>
          <a:p>
            <a:r>
              <a:rPr lang="en-US" sz="2400" dirty="0"/>
              <a:t>• Reusable components</a:t>
            </a:r>
          </a:p>
          <a:p>
            <a:r>
              <a:rPr lang="en-US" sz="2400" dirty="0"/>
              <a:t>• Unidirectional data flow</a:t>
            </a:r>
          </a:p>
          <a:p>
            <a:r>
              <a:rPr lang="en-US" sz="2400" dirty="0"/>
              <a:t>• Small learning curve</a:t>
            </a:r>
          </a:p>
          <a:p>
            <a:r>
              <a:rPr lang="en-US" sz="2400" dirty="0"/>
              <a:t>• Can be used for mobile apps</a:t>
            </a:r>
          </a:p>
        </p:txBody>
      </p:sp>
    </p:spTree>
    <p:extLst>
      <p:ext uri="{BB962C8B-B14F-4D97-AF65-F5344CB8AC3E}">
        <p14:creationId xmlns:p14="http://schemas.microsoft.com/office/powerpoint/2010/main" val="21617828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187AEA-C7A0-AF1E-5647-7C6909222B44}"/>
              </a:ext>
            </a:extLst>
          </p:cNvPr>
          <p:cNvSpPr txBox="1"/>
          <p:nvPr/>
        </p:nvSpPr>
        <p:spPr>
          <a:xfrm>
            <a:off x="1814629" y="1219253"/>
            <a:ext cx="5327374" cy="461665"/>
          </a:xfrm>
          <a:prstGeom prst="rect">
            <a:avLst/>
          </a:prstGeom>
          <a:noFill/>
        </p:spPr>
        <p:txBody>
          <a:bodyPr wrap="square" rtlCol="0">
            <a:spAutoFit/>
          </a:bodyPr>
          <a:lstStyle/>
          <a:p>
            <a:pPr marL="342900" indent="-342900">
              <a:buFont typeface="Arial" panose="020B0604020202020204" pitchFamily="34" charset="0"/>
              <a:buChar char="•"/>
            </a:pPr>
            <a:endParaRPr lang="en-IN" sz="2400" dirty="0">
              <a:latin typeface="+mj-lt"/>
            </a:endParaRPr>
          </a:p>
        </p:txBody>
      </p:sp>
      <p:sp>
        <p:nvSpPr>
          <p:cNvPr id="6" name="TextBox 5">
            <a:extLst>
              <a:ext uri="{FF2B5EF4-FFF2-40B4-BE49-F238E27FC236}">
                <a16:creationId xmlns:a16="http://schemas.microsoft.com/office/drawing/2014/main" id="{9E050006-3ADF-D9EB-4428-034A44617BCB}"/>
              </a:ext>
            </a:extLst>
          </p:cNvPr>
          <p:cNvSpPr txBox="1"/>
          <p:nvPr/>
        </p:nvSpPr>
        <p:spPr>
          <a:xfrm>
            <a:off x="169332" y="449812"/>
            <a:ext cx="11729157" cy="769441"/>
          </a:xfrm>
          <a:prstGeom prst="rect">
            <a:avLst/>
          </a:prstGeom>
          <a:noFill/>
        </p:spPr>
        <p:txBody>
          <a:bodyPr wrap="square" rtlCol="0">
            <a:spAutoFit/>
          </a:bodyPr>
          <a:lstStyle/>
          <a:p>
            <a:pPr algn="ctr"/>
            <a:r>
              <a:rPr lang="en-IN" sz="4400" b="1" dirty="0">
                <a:latin typeface="+mj-lt"/>
              </a:rPr>
              <a:t>THE OBJECTIVE </a:t>
            </a:r>
          </a:p>
        </p:txBody>
      </p:sp>
      <p:sp>
        <p:nvSpPr>
          <p:cNvPr id="3" name="TextBox 2">
            <a:extLst>
              <a:ext uri="{FF2B5EF4-FFF2-40B4-BE49-F238E27FC236}">
                <a16:creationId xmlns:a16="http://schemas.microsoft.com/office/drawing/2014/main" id="{CC92C930-E497-82FA-50B4-67F960637393}"/>
              </a:ext>
            </a:extLst>
          </p:cNvPr>
          <p:cNvSpPr txBox="1"/>
          <p:nvPr/>
        </p:nvSpPr>
        <p:spPr>
          <a:xfrm>
            <a:off x="169333" y="1393694"/>
            <a:ext cx="11898489"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t>Our Project provides a way to bridge the gap between the wastage and deficit, by letting restaurants donate this food to needy like food community, animal care organizations, Food Processing units etc.</a:t>
            </a:r>
          </a:p>
          <a:p>
            <a:endParaRPr lang="en-US" b="1" dirty="0"/>
          </a:p>
          <a:p>
            <a:pPr marL="285750" indent="-285750">
              <a:buFont typeface="Arial" panose="020B0604020202020204" pitchFamily="34" charset="0"/>
              <a:buChar char="•"/>
            </a:pPr>
            <a:r>
              <a:rPr lang="en-US" b="1" dirty="0"/>
              <a:t>Problem statement: To enable the donation and requirement of leftover food likely to be wasted, enable uploading of food details via donors and connect the donors to the concerned customer for distribution of food among the needy.</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Nowadays there are some websites and applications available to collect wastage food for specific NGO, our concern is to create a centralized platform of food donation connecting multiple NGOs and multiple restaurants.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sp>
        <p:nvSpPr>
          <p:cNvPr id="7" name="AutoShape 2">
            <a:extLst>
              <a:ext uri="{FF2B5EF4-FFF2-40B4-BE49-F238E27FC236}">
                <a16:creationId xmlns:a16="http://schemas.microsoft.com/office/drawing/2014/main" id="{267574A8-2681-7382-7DD6-A9AA79711170}"/>
              </a:ext>
            </a:extLst>
          </p:cNvPr>
          <p:cNvSpPr>
            <a:spLocks noChangeAspect="1" noChangeArrowheads="1"/>
          </p:cNvSpPr>
          <p:nvPr/>
        </p:nvSpPr>
        <p:spPr bwMode="auto">
          <a:xfrm>
            <a:off x="5943600" y="3276600"/>
            <a:ext cx="53622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99A50589-CA97-450A-53E1-19C34F1E9F72}"/>
              </a:ext>
            </a:extLst>
          </p:cNvPr>
          <p:cNvPicPr>
            <a:picLocks noChangeAspect="1"/>
          </p:cNvPicPr>
          <p:nvPr/>
        </p:nvPicPr>
        <p:blipFill>
          <a:blip r:embed="rId2"/>
          <a:stretch>
            <a:fillRect/>
          </a:stretch>
        </p:blipFill>
        <p:spPr>
          <a:xfrm>
            <a:off x="2540001" y="3770489"/>
            <a:ext cx="7623024" cy="2961139"/>
          </a:xfrm>
          <a:prstGeom prst="rect">
            <a:avLst/>
          </a:prstGeom>
        </p:spPr>
      </p:pic>
    </p:spTree>
    <p:extLst>
      <p:ext uri="{BB962C8B-B14F-4D97-AF65-F5344CB8AC3E}">
        <p14:creationId xmlns:p14="http://schemas.microsoft.com/office/powerpoint/2010/main" val="17744842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655</TotalTime>
  <Words>1324</Words>
  <Application>Microsoft Office PowerPoint</Application>
  <PresentationFormat>Widescreen</PresentationFormat>
  <Paragraphs>144</Paragraphs>
  <Slides>16</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Open Sans</vt:lpstr>
      <vt:lpstr>Times New Roman</vt:lpstr>
      <vt:lpstr>Wingdings</vt:lpstr>
      <vt:lpstr>Office Theme</vt:lpstr>
      <vt:lpstr>CARE AND SHARE FOOD DONATION WEB APPLICATION</vt:lpstr>
      <vt:lpstr>THE CAUSE FOR THE CREATION OF C.A.S.</vt:lpstr>
      <vt:lpstr>PowerPoint Presentation</vt:lpstr>
      <vt:lpstr>PROJECT SCOPE OF CARE AND SHARE</vt:lpstr>
      <vt:lpstr>PowerPoint Presentation</vt:lpstr>
      <vt:lpstr>PowerPoint Presentation</vt:lpstr>
      <vt:lpstr>PowerPoint Presentation</vt:lpstr>
      <vt:lpstr>PowerPoint Presentation</vt:lpstr>
      <vt:lpstr>PowerPoint Presentation</vt:lpstr>
      <vt:lpstr>THE WORKFLOW</vt:lpstr>
      <vt:lpstr>PowerPoint Presentation</vt:lpstr>
      <vt:lpstr>PowerPoint Presentation</vt:lpstr>
      <vt:lpstr>PowerPoint Presentation</vt:lpstr>
      <vt:lpstr>PowerPoint Presentation</vt:lpstr>
      <vt:lpstr>REFERENCES</vt:lpstr>
      <vt:lpstr>THANK YOU FOR LISTENING TO US,  DON’T FORGET TO CARE AND SHARE!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Devang Harsora</dc:creator>
  <cp:lastModifiedBy>Smit Patel</cp:lastModifiedBy>
  <cp:revision>29</cp:revision>
  <dcterms:created xsi:type="dcterms:W3CDTF">2022-12-08T18:37:06Z</dcterms:created>
  <dcterms:modified xsi:type="dcterms:W3CDTF">2023-05-12T23:02:21Z</dcterms:modified>
</cp:coreProperties>
</file>