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Roboto Slab"/>
      <p:regular r:id="rId17"/>
    </p:embeddedFont>
    <p:embeddedFont>
      <p:font typeface="Roboto Slab"/>
      <p:regular r:id="rId18"/>
    </p:embeddedFont>
    <p:embeddedFont>
      <p:font typeface="Roboto"/>
      <p:regular r:id="rId19"/>
    </p:embeddedFont>
    <p:embeddedFont>
      <p:font typeface="Roboto"/>
      <p:regular r:id="rId20"/>
    </p:embeddedFont>
    <p:embeddedFont>
      <p:font typeface="Roboto"/>
      <p:regular r:id="rId21"/>
    </p:embeddedFont>
    <p:embeddedFont>
      <p:font typeface="Roboto"/>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1.xml"/><Relationship Id="rId6"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5.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184083"/>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Phishing Awareness Training</a:t>
            </a:r>
            <a:endParaRPr lang="en-US" sz="4450" dirty="0"/>
          </a:p>
        </p:txBody>
      </p:sp>
      <p:sp>
        <p:nvSpPr>
          <p:cNvPr id="4" name="Text 1"/>
          <p:cNvSpPr/>
          <p:nvPr/>
        </p:nvSpPr>
        <p:spPr>
          <a:xfrm>
            <a:off x="6280190" y="3941802"/>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Welcome to our Phishing Awareness Training. This session, presented by Devang Kumar, aims to equip you with the knowledge and skills to identify and protect yourself from online phishing scams. Your vigilance is key to maintaining a secure digital environment for everyone.</a:t>
            </a:r>
            <a:endParaRPr lang="en-US" sz="1750" dirty="0"/>
          </a:p>
        </p:txBody>
      </p:sp>
      <p:sp>
        <p:nvSpPr>
          <p:cNvPr id="5" name="Shape 2"/>
          <p:cNvSpPr/>
          <p:nvPr/>
        </p:nvSpPr>
        <p:spPr>
          <a:xfrm>
            <a:off x="6280190" y="5665470"/>
            <a:ext cx="362903" cy="362903"/>
          </a:xfrm>
          <a:prstGeom prst="roundRect">
            <a:avLst>
              <a:gd name="adj" fmla="val 25194296"/>
            </a:avLst>
          </a:prstGeom>
          <a:noFill/>
          <a:ln w="7620">
            <a:solidFill>
              <a:srgbClr val="4D4D51"/>
            </a:solidFill>
            <a:prstDash val="solid"/>
          </a:ln>
        </p:spPr>
      </p:sp>
      <p:pic>
        <p:nvPicPr>
          <p:cNvPr id="6" name="Image 1" descr="preencoded.png">    </p:cNvPr>
          <p:cNvPicPr>
            <a:picLocks noChangeAspect="1"/>
          </p:cNvPicPr>
          <p:nvPr/>
        </p:nvPicPr>
        <p:blipFill>
          <a:blip r:embed="rId2"/>
          <a:stretch>
            <a:fillRect/>
          </a:stretch>
        </p:blipFill>
        <p:spPr>
          <a:xfrm>
            <a:off x="6287810" y="5673090"/>
            <a:ext cx="347663" cy="347663"/>
          </a:xfrm>
          <a:prstGeom prst="rect">
            <a:avLst/>
          </a:prstGeom>
        </p:spPr>
      </p:pic>
      <p:sp>
        <p:nvSpPr>
          <p:cNvPr id="7" name="Text 3"/>
          <p:cNvSpPr/>
          <p:nvPr/>
        </p:nvSpPr>
        <p:spPr>
          <a:xfrm>
            <a:off x="6756440" y="5648563"/>
            <a:ext cx="2227183" cy="396835"/>
          </a:xfrm>
          <a:prstGeom prst="rect">
            <a:avLst/>
          </a:prstGeom>
          <a:noFill/>
          <a:ln/>
        </p:spPr>
        <p:txBody>
          <a:bodyPr wrap="none" lIns="0" tIns="0" rIns="0" bIns="0" rtlCol="0" anchor="t"/>
          <a:lstStyle/>
          <a:p>
            <a:pPr algn="l" indent="0" marL="0">
              <a:lnSpc>
                <a:spcPts val="3100"/>
              </a:lnSpc>
              <a:buNone/>
            </a:pPr>
            <a:r>
              <a:rPr lang="en-US" sz="2200" b="1" dirty="0">
                <a:solidFill>
                  <a:srgbClr val="D6E5EF"/>
                </a:solidFill>
                <a:latin typeface="Roboto Bold" pitchFamily="34" charset="0"/>
                <a:ea typeface="Roboto Bold" pitchFamily="34" charset="-122"/>
                <a:cs typeface="Roboto Bold" pitchFamily="34" charset="-120"/>
              </a:rPr>
              <a:t>by Devang Kumar</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31148"/>
          </a:xfrm>
          <a:prstGeom prst="rect">
            <a:avLst/>
          </a:prstGeom>
        </p:spPr>
      </p:pic>
      <p:sp>
        <p:nvSpPr>
          <p:cNvPr id="3" name="Text 0"/>
          <p:cNvSpPr/>
          <p:nvPr/>
        </p:nvSpPr>
        <p:spPr>
          <a:xfrm>
            <a:off x="6274356" y="619125"/>
            <a:ext cx="6266498" cy="703659"/>
          </a:xfrm>
          <a:prstGeom prst="rect">
            <a:avLst/>
          </a:prstGeom>
          <a:noFill/>
          <a:ln/>
        </p:spPr>
        <p:txBody>
          <a:bodyPr wrap="none" lIns="0" tIns="0" rIns="0" bIns="0" rtlCol="0" anchor="t"/>
          <a:lstStyle/>
          <a:p>
            <a:pPr algn="l" indent="0" marL="0">
              <a:lnSpc>
                <a:spcPts val="5500"/>
              </a:lnSpc>
              <a:buNone/>
            </a:pPr>
            <a:r>
              <a:rPr lang="en-US" sz="4400" dirty="0">
                <a:solidFill>
                  <a:srgbClr val="76B9FF"/>
                </a:solidFill>
                <a:latin typeface="Roboto Slab" pitchFamily="34" charset="0"/>
                <a:ea typeface="Roboto Slab" pitchFamily="34" charset="-122"/>
                <a:cs typeface="Roboto Slab" pitchFamily="34" charset="-120"/>
              </a:rPr>
              <a:t>Stay Vigilant, Stay Safe!</a:t>
            </a:r>
            <a:endParaRPr lang="en-US" sz="4400" dirty="0"/>
          </a:p>
        </p:txBody>
      </p:sp>
      <p:sp>
        <p:nvSpPr>
          <p:cNvPr id="4" name="Text 1"/>
          <p:cNvSpPr/>
          <p:nvPr/>
        </p:nvSpPr>
        <p:spPr>
          <a:xfrm>
            <a:off x="6274356" y="1660446"/>
            <a:ext cx="7568089" cy="2160984"/>
          </a:xfrm>
          <a:prstGeom prst="rect">
            <a:avLst/>
          </a:prstGeom>
          <a:noFill/>
          <a:ln/>
        </p:spPr>
        <p:txBody>
          <a:bodyPr wrap="square" lIns="0" tIns="0" rIns="0" bIns="0" rtlCol="0" anchor="t"/>
          <a:lstStyle/>
          <a:p>
            <a:pPr algn="l" indent="0" marL="0">
              <a:lnSpc>
                <a:spcPts val="2800"/>
              </a:lnSpc>
              <a:buNone/>
            </a:pPr>
            <a:r>
              <a:rPr lang="en-US" sz="1750" dirty="0">
                <a:solidFill>
                  <a:srgbClr val="D6E5EF"/>
                </a:solidFill>
                <a:latin typeface="Roboto" pitchFamily="34" charset="0"/>
                <a:ea typeface="Roboto" pitchFamily="34" charset="-122"/>
                <a:cs typeface="Roboto" pitchFamily="34" charset="-120"/>
              </a:rPr>
              <a:t>As we conclude this training, remember that the digital threat landscape is constantly evolving. Phishing attacks are becoming more sophisticated, making continuous education and unwavering vigilance absolutely critical. Your active awareness is the strongest defense against cyber threats. Be proactive, be suspicious, and never hesitate to report anything that seems out of place.</a:t>
            </a:r>
            <a:endParaRPr lang="en-US" sz="1750" dirty="0"/>
          </a:p>
        </p:txBody>
      </p:sp>
      <p:sp>
        <p:nvSpPr>
          <p:cNvPr id="5" name="Text 2"/>
          <p:cNvSpPr/>
          <p:nvPr/>
        </p:nvSpPr>
        <p:spPr>
          <a:xfrm>
            <a:off x="6274356" y="4074676"/>
            <a:ext cx="7568089" cy="1440656"/>
          </a:xfrm>
          <a:prstGeom prst="rect">
            <a:avLst/>
          </a:prstGeom>
          <a:noFill/>
          <a:ln/>
        </p:spPr>
        <p:txBody>
          <a:bodyPr wrap="square" lIns="0" tIns="0" rIns="0" bIns="0" rtlCol="0" anchor="t"/>
          <a:lstStyle/>
          <a:p>
            <a:pPr algn="l" indent="0" marL="0">
              <a:lnSpc>
                <a:spcPts val="2800"/>
              </a:lnSpc>
              <a:buNone/>
            </a:pPr>
            <a:r>
              <a:rPr lang="en-US" sz="1750" dirty="0">
                <a:solidFill>
                  <a:srgbClr val="D6E5EF"/>
                </a:solidFill>
                <a:latin typeface="Roboto" pitchFamily="34" charset="0"/>
                <a:ea typeface="Roboto" pitchFamily="34" charset="-122"/>
                <a:cs typeface="Roboto" pitchFamily="34" charset="-120"/>
              </a:rPr>
              <a:t>Your role in identifying and reporting suspicious activity is paramount. By working together and staying informed, we can build a stronger, more secure digital environment for everyone. Thank you for your attention and commitment to online safety.</a:t>
            </a:r>
            <a:endParaRPr lang="en-US" sz="1750" dirty="0"/>
          </a:p>
        </p:txBody>
      </p:sp>
      <p:pic>
        <p:nvPicPr>
          <p:cNvPr id="6" name="Image 1" descr="preencoded.png">    </p:cNvPr>
          <p:cNvPicPr>
            <a:picLocks noChangeAspect="1"/>
          </p:cNvPicPr>
          <p:nvPr/>
        </p:nvPicPr>
        <p:blipFill>
          <a:blip r:embed="rId2"/>
          <a:stretch>
            <a:fillRect/>
          </a:stretch>
        </p:blipFill>
        <p:spPr>
          <a:xfrm>
            <a:off x="6274356" y="5768578"/>
            <a:ext cx="562808" cy="562808"/>
          </a:xfrm>
          <a:prstGeom prst="rect">
            <a:avLst/>
          </a:prstGeom>
        </p:spPr>
      </p:pic>
      <p:sp>
        <p:nvSpPr>
          <p:cNvPr id="7" name="Text 3"/>
          <p:cNvSpPr/>
          <p:nvPr/>
        </p:nvSpPr>
        <p:spPr>
          <a:xfrm>
            <a:off x="6274356" y="6556534"/>
            <a:ext cx="2335054" cy="1055489"/>
          </a:xfrm>
          <a:prstGeom prst="rect">
            <a:avLst/>
          </a:prstGeom>
          <a:noFill/>
          <a:ln/>
        </p:spPr>
        <p:txBody>
          <a:bodyPr wrap="squar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Report Suspicious Activity</a:t>
            </a:r>
            <a:endParaRPr lang="en-US" sz="2200" dirty="0"/>
          </a:p>
        </p:txBody>
      </p:sp>
      <p:pic>
        <p:nvPicPr>
          <p:cNvPr id="8" name="Image 2" descr="preencoded.png">    </p:cNvPr>
          <p:cNvPicPr>
            <a:picLocks noChangeAspect="1"/>
          </p:cNvPicPr>
          <p:nvPr/>
        </p:nvPicPr>
        <p:blipFill>
          <a:blip r:embed="rId3"/>
          <a:stretch>
            <a:fillRect/>
          </a:stretch>
        </p:blipFill>
        <p:spPr>
          <a:xfrm>
            <a:off x="8890754" y="5768578"/>
            <a:ext cx="562808" cy="562808"/>
          </a:xfrm>
          <a:prstGeom prst="rect">
            <a:avLst/>
          </a:prstGeom>
        </p:spPr>
      </p:pic>
      <p:sp>
        <p:nvSpPr>
          <p:cNvPr id="9" name="Text 4"/>
          <p:cNvSpPr/>
          <p:nvPr/>
        </p:nvSpPr>
        <p:spPr>
          <a:xfrm>
            <a:off x="8890754" y="6556534"/>
            <a:ext cx="2335173" cy="703659"/>
          </a:xfrm>
          <a:prstGeom prst="rect">
            <a:avLst/>
          </a:prstGeom>
          <a:noFill/>
          <a:ln/>
        </p:spPr>
        <p:txBody>
          <a:bodyPr wrap="squar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Be Your Own Firewall</a:t>
            </a:r>
            <a:endParaRPr lang="en-US" sz="2200" dirty="0"/>
          </a:p>
        </p:txBody>
      </p:sp>
      <p:pic>
        <p:nvPicPr>
          <p:cNvPr id="10" name="Image 3" descr="preencoded.png">    </p:cNvPr>
          <p:cNvPicPr>
            <a:picLocks noChangeAspect="1"/>
          </p:cNvPicPr>
          <p:nvPr/>
        </p:nvPicPr>
        <p:blipFill>
          <a:blip r:embed="rId4"/>
          <a:stretch>
            <a:fillRect/>
          </a:stretch>
        </p:blipFill>
        <p:spPr>
          <a:xfrm>
            <a:off x="11507272" y="5768578"/>
            <a:ext cx="562808" cy="562808"/>
          </a:xfrm>
          <a:prstGeom prst="rect">
            <a:avLst/>
          </a:prstGeom>
        </p:spPr>
      </p:pic>
      <p:sp>
        <p:nvSpPr>
          <p:cNvPr id="11" name="Text 5"/>
          <p:cNvSpPr/>
          <p:nvPr/>
        </p:nvSpPr>
        <p:spPr>
          <a:xfrm>
            <a:off x="11507272" y="6556534"/>
            <a:ext cx="2335054" cy="3518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Stay Informed</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00877"/>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What is Phishing?</a:t>
            </a:r>
            <a:endParaRPr lang="en-US" sz="4450" dirty="0"/>
          </a:p>
        </p:txBody>
      </p:sp>
      <p:sp>
        <p:nvSpPr>
          <p:cNvPr id="3" name="Text 1"/>
          <p:cNvSpPr/>
          <p:nvPr/>
        </p:nvSpPr>
        <p:spPr>
          <a:xfrm>
            <a:off x="793790" y="2463284"/>
            <a:ext cx="13042821"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Phishing is a deceptive cybercrime where attackers impersonate trustworthy entities in electronic communication to steal sensitive data. This often includes usernames, passwords, credit card details, and other personal information. According to Verizon’s Data Breach Investigations Report, phishing remains a top threat, accounting for a significant percentage of all data breaches. Understanding what phishing is, and how prevalent it is, is the first step in protecting yourself and our organization.</a:t>
            </a:r>
            <a:endParaRPr lang="en-US" sz="1750" dirty="0"/>
          </a:p>
        </p:txBody>
      </p:sp>
      <p:sp>
        <p:nvSpPr>
          <p:cNvPr id="4" name="Shape 2"/>
          <p:cNvSpPr/>
          <p:nvPr/>
        </p:nvSpPr>
        <p:spPr>
          <a:xfrm>
            <a:off x="793790" y="4170045"/>
            <a:ext cx="4196358" cy="2758559"/>
          </a:xfrm>
          <a:prstGeom prst="roundRect">
            <a:avLst>
              <a:gd name="adj" fmla="val 1233"/>
            </a:avLst>
          </a:prstGeom>
          <a:solidFill>
            <a:srgbClr val="3F4652"/>
          </a:solidFill>
          <a:ln/>
        </p:spPr>
      </p:sp>
      <p:sp>
        <p:nvSpPr>
          <p:cNvPr id="5" name="Text 3"/>
          <p:cNvSpPr/>
          <p:nvPr/>
        </p:nvSpPr>
        <p:spPr>
          <a:xfrm>
            <a:off x="1020604" y="439685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Fraudulent Attempts</a:t>
            </a:r>
            <a:endParaRPr lang="en-US" sz="2200" dirty="0"/>
          </a:p>
        </p:txBody>
      </p:sp>
      <p:sp>
        <p:nvSpPr>
          <p:cNvPr id="6" name="Text 4"/>
          <p:cNvSpPr/>
          <p:nvPr/>
        </p:nvSpPr>
        <p:spPr>
          <a:xfrm>
            <a:off x="1020604" y="4887278"/>
            <a:ext cx="3742730" cy="1088708"/>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Attackers use fake emails or messages to trick individuals into revealing sensitive information.</a:t>
            </a:r>
            <a:endParaRPr lang="en-US" sz="1750" dirty="0"/>
          </a:p>
        </p:txBody>
      </p:sp>
      <p:sp>
        <p:nvSpPr>
          <p:cNvPr id="7" name="Shape 5"/>
          <p:cNvSpPr/>
          <p:nvPr/>
        </p:nvSpPr>
        <p:spPr>
          <a:xfrm>
            <a:off x="5216962" y="4170045"/>
            <a:ext cx="4196358" cy="2758559"/>
          </a:xfrm>
          <a:prstGeom prst="roundRect">
            <a:avLst>
              <a:gd name="adj" fmla="val 1233"/>
            </a:avLst>
          </a:prstGeom>
          <a:solidFill>
            <a:srgbClr val="3F4652"/>
          </a:solidFill>
          <a:ln/>
        </p:spPr>
      </p:sp>
      <p:sp>
        <p:nvSpPr>
          <p:cNvPr id="8" name="Text 6"/>
          <p:cNvSpPr/>
          <p:nvPr/>
        </p:nvSpPr>
        <p:spPr>
          <a:xfrm>
            <a:off x="5443776" y="439685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Impersonation</a:t>
            </a:r>
            <a:endParaRPr lang="en-US" sz="2200" dirty="0"/>
          </a:p>
        </p:txBody>
      </p:sp>
      <p:sp>
        <p:nvSpPr>
          <p:cNvPr id="9" name="Text 7"/>
          <p:cNvSpPr/>
          <p:nvPr/>
        </p:nvSpPr>
        <p:spPr>
          <a:xfrm>
            <a:off x="5443776" y="4887278"/>
            <a:ext cx="3742730"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Phishers often pretend to be legitimate organizations, such as banks, social media platforms, or even internal IT departments.</a:t>
            </a:r>
            <a:endParaRPr lang="en-US" sz="1750" dirty="0"/>
          </a:p>
        </p:txBody>
      </p:sp>
      <p:sp>
        <p:nvSpPr>
          <p:cNvPr id="10" name="Shape 8"/>
          <p:cNvSpPr/>
          <p:nvPr/>
        </p:nvSpPr>
        <p:spPr>
          <a:xfrm>
            <a:off x="9640133" y="4170045"/>
            <a:ext cx="4196358" cy="2758559"/>
          </a:xfrm>
          <a:prstGeom prst="roundRect">
            <a:avLst>
              <a:gd name="adj" fmla="val 1233"/>
            </a:avLst>
          </a:prstGeom>
          <a:solidFill>
            <a:srgbClr val="3F4652"/>
          </a:solidFill>
          <a:ln/>
        </p:spPr>
      </p:sp>
      <p:sp>
        <p:nvSpPr>
          <p:cNvPr id="11" name="Text 9"/>
          <p:cNvSpPr/>
          <p:nvPr/>
        </p:nvSpPr>
        <p:spPr>
          <a:xfrm>
            <a:off x="9866948" y="439685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Data Theft</a:t>
            </a:r>
            <a:endParaRPr lang="en-US" sz="2200" dirty="0"/>
          </a:p>
        </p:txBody>
      </p:sp>
      <p:sp>
        <p:nvSpPr>
          <p:cNvPr id="12" name="Text 10"/>
          <p:cNvSpPr/>
          <p:nvPr/>
        </p:nvSpPr>
        <p:spPr>
          <a:xfrm>
            <a:off x="9866948" y="4887278"/>
            <a:ext cx="3742730" cy="1814513"/>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The ultimate goal is to obtain confidential data like login credentials, financial details, or personal identifiable information (PII).</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58151" y="529709"/>
            <a:ext cx="7800499" cy="1199436"/>
          </a:xfrm>
          <a:prstGeom prst="rect">
            <a:avLst/>
          </a:prstGeom>
          <a:noFill/>
          <a:ln/>
        </p:spPr>
        <p:txBody>
          <a:bodyPr wrap="square" lIns="0" tIns="0" rIns="0" bIns="0" rtlCol="0" anchor="t"/>
          <a:lstStyle/>
          <a:p>
            <a:pPr algn="l" indent="0" marL="0">
              <a:lnSpc>
                <a:spcPts val="4700"/>
              </a:lnSpc>
              <a:buNone/>
            </a:pPr>
            <a:r>
              <a:rPr lang="en-US" sz="3750" dirty="0">
                <a:solidFill>
                  <a:srgbClr val="76B9FF"/>
                </a:solidFill>
                <a:latin typeface="Roboto Slab" pitchFamily="34" charset="0"/>
                <a:ea typeface="Roboto Slab" pitchFamily="34" charset="-122"/>
                <a:cs typeface="Roboto Slab" pitchFamily="34" charset="-120"/>
              </a:rPr>
              <a:t>How Phishing Works: The Bait, The Hook, The Catch</a:t>
            </a:r>
            <a:endParaRPr lang="en-US" sz="3750" dirty="0"/>
          </a:p>
        </p:txBody>
      </p:sp>
      <p:sp>
        <p:nvSpPr>
          <p:cNvPr id="4" name="Text 1"/>
          <p:cNvSpPr/>
          <p:nvPr/>
        </p:nvSpPr>
        <p:spPr>
          <a:xfrm>
            <a:off x="6158151" y="2017038"/>
            <a:ext cx="7800499" cy="921187"/>
          </a:xfrm>
          <a:prstGeom prst="rect">
            <a:avLst/>
          </a:prstGeom>
          <a:noFill/>
          <a:ln/>
        </p:spPr>
        <p:txBody>
          <a:bodyPr wrap="square" lIns="0" tIns="0" rIns="0" bIns="0" rtlCol="0" anchor="t"/>
          <a:lstStyle/>
          <a:p>
            <a:pPr algn="l" indent="0" marL="0">
              <a:lnSpc>
                <a:spcPts val="2400"/>
              </a:lnSpc>
              <a:buNone/>
            </a:pPr>
            <a:r>
              <a:rPr lang="en-US" sz="1500" dirty="0">
                <a:solidFill>
                  <a:srgbClr val="D6E5EF"/>
                </a:solidFill>
                <a:latin typeface="Roboto" pitchFamily="34" charset="0"/>
                <a:ea typeface="Roboto" pitchFamily="34" charset="-122"/>
                <a:cs typeface="Roboto" pitchFamily="34" charset="-120"/>
              </a:rPr>
              <a:t>Phishing attacks typically follow a three-stage process, designed to exploit human trust and urgency. Understanding these stages can help you recognize an attack in progress and prevent falling victim to it.</a:t>
            </a:r>
            <a:endParaRPr lang="en-US" sz="1500" dirty="0"/>
          </a:p>
        </p:txBody>
      </p:sp>
      <p:pic>
        <p:nvPicPr>
          <p:cNvPr id="5" name="Image 1" descr="preencoded.png">    </p:cNvPr>
          <p:cNvPicPr>
            <a:picLocks noChangeAspect="1"/>
          </p:cNvPicPr>
          <p:nvPr/>
        </p:nvPicPr>
        <p:blipFill>
          <a:blip r:embed="rId2"/>
          <a:stretch>
            <a:fillRect/>
          </a:stretch>
        </p:blipFill>
        <p:spPr>
          <a:xfrm>
            <a:off x="6158151" y="3154085"/>
            <a:ext cx="959644" cy="1412915"/>
          </a:xfrm>
          <a:prstGeom prst="rect">
            <a:avLst/>
          </a:prstGeom>
        </p:spPr>
      </p:pic>
      <p:sp>
        <p:nvSpPr>
          <p:cNvPr id="6" name="Text 2"/>
          <p:cNvSpPr/>
          <p:nvPr/>
        </p:nvSpPr>
        <p:spPr>
          <a:xfrm>
            <a:off x="7405688" y="3346013"/>
            <a:ext cx="2399228" cy="299799"/>
          </a:xfrm>
          <a:prstGeom prst="rect">
            <a:avLst/>
          </a:prstGeom>
          <a:noFill/>
          <a:ln/>
        </p:spPr>
        <p:txBody>
          <a:bodyPr wrap="none" lIns="0" tIns="0" rIns="0" bIns="0" rtlCol="0" anchor="t"/>
          <a:lstStyle/>
          <a:p>
            <a:pPr algn="l" indent="0" marL="0">
              <a:lnSpc>
                <a:spcPts val="2350"/>
              </a:lnSpc>
              <a:buNone/>
            </a:pPr>
            <a:r>
              <a:rPr lang="en-US" sz="1850" dirty="0">
                <a:solidFill>
                  <a:srgbClr val="D6E5EF"/>
                </a:solidFill>
                <a:latin typeface="Roboto Slab" pitchFamily="34" charset="0"/>
                <a:ea typeface="Roboto Slab" pitchFamily="34" charset="-122"/>
                <a:cs typeface="Roboto Slab" pitchFamily="34" charset="-120"/>
              </a:rPr>
              <a:t>The Bait</a:t>
            </a:r>
            <a:endParaRPr lang="en-US" sz="1850" dirty="0"/>
          </a:p>
        </p:txBody>
      </p:sp>
      <p:sp>
        <p:nvSpPr>
          <p:cNvPr id="7" name="Text 3"/>
          <p:cNvSpPr/>
          <p:nvPr/>
        </p:nvSpPr>
        <p:spPr>
          <a:xfrm>
            <a:off x="7405688" y="3760946"/>
            <a:ext cx="6552962" cy="614124"/>
          </a:xfrm>
          <a:prstGeom prst="rect">
            <a:avLst/>
          </a:prstGeom>
          <a:noFill/>
          <a:ln/>
        </p:spPr>
        <p:txBody>
          <a:bodyPr wrap="square" lIns="0" tIns="0" rIns="0" bIns="0" rtlCol="0" anchor="t"/>
          <a:lstStyle/>
          <a:p>
            <a:pPr algn="l" indent="0" marL="0">
              <a:lnSpc>
                <a:spcPts val="2400"/>
              </a:lnSpc>
              <a:buNone/>
            </a:pPr>
            <a:r>
              <a:rPr lang="en-US" sz="1500" dirty="0">
                <a:solidFill>
                  <a:srgbClr val="D6E5EF"/>
                </a:solidFill>
                <a:latin typeface="Roboto" pitchFamily="34" charset="0"/>
                <a:ea typeface="Roboto" pitchFamily="34" charset="-122"/>
                <a:cs typeface="Roboto" pitchFamily="34" charset="-120"/>
              </a:rPr>
              <a:t>Attackers send a deceptive email or message, often masquerading as a trusted source, to pique your curiosity or create a sense of urgency.</a:t>
            </a:r>
            <a:endParaRPr lang="en-US" sz="1500" dirty="0"/>
          </a:p>
        </p:txBody>
      </p:sp>
      <p:pic>
        <p:nvPicPr>
          <p:cNvPr id="8" name="Image 2" descr="preencoded.png">    </p:cNvPr>
          <p:cNvPicPr>
            <a:picLocks noChangeAspect="1"/>
          </p:cNvPicPr>
          <p:nvPr/>
        </p:nvPicPr>
        <p:blipFill>
          <a:blip r:embed="rId3"/>
          <a:stretch>
            <a:fillRect/>
          </a:stretch>
        </p:blipFill>
        <p:spPr>
          <a:xfrm>
            <a:off x="6158151" y="4566999"/>
            <a:ext cx="959644" cy="1412915"/>
          </a:xfrm>
          <a:prstGeom prst="rect">
            <a:avLst/>
          </a:prstGeom>
        </p:spPr>
      </p:pic>
      <p:sp>
        <p:nvSpPr>
          <p:cNvPr id="9" name="Text 4"/>
          <p:cNvSpPr/>
          <p:nvPr/>
        </p:nvSpPr>
        <p:spPr>
          <a:xfrm>
            <a:off x="7405688" y="4758928"/>
            <a:ext cx="2399228" cy="299799"/>
          </a:xfrm>
          <a:prstGeom prst="rect">
            <a:avLst/>
          </a:prstGeom>
          <a:noFill/>
          <a:ln/>
        </p:spPr>
        <p:txBody>
          <a:bodyPr wrap="none" lIns="0" tIns="0" rIns="0" bIns="0" rtlCol="0" anchor="t"/>
          <a:lstStyle/>
          <a:p>
            <a:pPr algn="l" indent="0" marL="0">
              <a:lnSpc>
                <a:spcPts val="2350"/>
              </a:lnSpc>
              <a:buNone/>
            </a:pPr>
            <a:r>
              <a:rPr lang="en-US" sz="1850" dirty="0">
                <a:solidFill>
                  <a:srgbClr val="D6E5EF"/>
                </a:solidFill>
                <a:latin typeface="Roboto Slab" pitchFamily="34" charset="0"/>
                <a:ea typeface="Roboto Slab" pitchFamily="34" charset="-122"/>
                <a:cs typeface="Roboto Slab" pitchFamily="34" charset="-120"/>
              </a:rPr>
              <a:t>The Hook</a:t>
            </a:r>
            <a:endParaRPr lang="en-US" sz="1850" dirty="0"/>
          </a:p>
        </p:txBody>
      </p:sp>
      <p:sp>
        <p:nvSpPr>
          <p:cNvPr id="10" name="Text 5"/>
          <p:cNvSpPr/>
          <p:nvPr/>
        </p:nvSpPr>
        <p:spPr>
          <a:xfrm>
            <a:off x="7405688" y="5173861"/>
            <a:ext cx="6552962" cy="614124"/>
          </a:xfrm>
          <a:prstGeom prst="rect">
            <a:avLst/>
          </a:prstGeom>
          <a:noFill/>
          <a:ln/>
        </p:spPr>
        <p:txBody>
          <a:bodyPr wrap="square" lIns="0" tIns="0" rIns="0" bIns="0" rtlCol="0" anchor="t"/>
          <a:lstStyle/>
          <a:p>
            <a:pPr algn="l" indent="0" marL="0">
              <a:lnSpc>
                <a:spcPts val="2400"/>
              </a:lnSpc>
              <a:buNone/>
            </a:pPr>
            <a:r>
              <a:rPr lang="en-US" sz="1500" dirty="0">
                <a:solidFill>
                  <a:srgbClr val="D6E5EF"/>
                </a:solidFill>
                <a:latin typeface="Roboto" pitchFamily="34" charset="0"/>
                <a:ea typeface="Roboto" pitchFamily="34" charset="-122"/>
                <a:cs typeface="Roboto" pitchFamily="34" charset="-120"/>
              </a:rPr>
              <a:t>You are enticed to click a malicious link, open an infected attachment, or reply with sensitive information.</a:t>
            </a:r>
            <a:endParaRPr lang="en-US" sz="1500" dirty="0"/>
          </a:p>
        </p:txBody>
      </p:sp>
      <p:pic>
        <p:nvPicPr>
          <p:cNvPr id="11" name="Image 3" descr="preencoded.png">    </p:cNvPr>
          <p:cNvPicPr>
            <a:picLocks noChangeAspect="1"/>
          </p:cNvPicPr>
          <p:nvPr/>
        </p:nvPicPr>
        <p:blipFill>
          <a:blip r:embed="rId4"/>
          <a:stretch>
            <a:fillRect/>
          </a:stretch>
        </p:blipFill>
        <p:spPr>
          <a:xfrm>
            <a:off x="6158151" y="5979914"/>
            <a:ext cx="959644" cy="1719977"/>
          </a:xfrm>
          <a:prstGeom prst="rect">
            <a:avLst/>
          </a:prstGeom>
        </p:spPr>
      </p:pic>
      <p:sp>
        <p:nvSpPr>
          <p:cNvPr id="12" name="Text 6"/>
          <p:cNvSpPr/>
          <p:nvPr/>
        </p:nvSpPr>
        <p:spPr>
          <a:xfrm>
            <a:off x="7405688" y="6171843"/>
            <a:ext cx="2399228" cy="299799"/>
          </a:xfrm>
          <a:prstGeom prst="rect">
            <a:avLst/>
          </a:prstGeom>
          <a:noFill/>
          <a:ln/>
        </p:spPr>
        <p:txBody>
          <a:bodyPr wrap="none" lIns="0" tIns="0" rIns="0" bIns="0" rtlCol="0" anchor="t"/>
          <a:lstStyle/>
          <a:p>
            <a:pPr algn="l" indent="0" marL="0">
              <a:lnSpc>
                <a:spcPts val="2350"/>
              </a:lnSpc>
              <a:buNone/>
            </a:pPr>
            <a:r>
              <a:rPr lang="en-US" sz="1850" dirty="0">
                <a:solidFill>
                  <a:srgbClr val="D6E5EF"/>
                </a:solidFill>
                <a:latin typeface="Roboto Slab" pitchFamily="34" charset="0"/>
                <a:ea typeface="Roboto Slab" pitchFamily="34" charset="-122"/>
                <a:cs typeface="Roboto Slab" pitchFamily="34" charset="-120"/>
              </a:rPr>
              <a:t>The Catch</a:t>
            </a:r>
            <a:endParaRPr lang="en-US" sz="1850" dirty="0"/>
          </a:p>
        </p:txBody>
      </p:sp>
      <p:sp>
        <p:nvSpPr>
          <p:cNvPr id="13" name="Text 7"/>
          <p:cNvSpPr/>
          <p:nvPr/>
        </p:nvSpPr>
        <p:spPr>
          <a:xfrm>
            <a:off x="7405688" y="6586776"/>
            <a:ext cx="6552962" cy="921187"/>
          </a:xfrm>
          <a:prstGeom prst="rect">
            <a:avLst/>
          </a:prstGeom>
          <a:noFill/>
          <a:ln/>
        </p:spPr>
        <p:txBody>
          <a:bodyPr wrap="square" lIns="0" tIns="0" rIns="0" bIns="0" rtlCol="0" anchor="t"/>
          <a:lstStyle/>
          <a:p>
            <a:pPr algn="l" indent="0" marL="0">
              <a:lnSpc>
                <a:spcPts val="2400"/>
              </a:lnSpc>
              <a:buNone/>
            </a:pPr>
            <a:r>
              <a:rPr lang="en-US" sz="1500" dirty="0">
                <a:solidFill>
                  <a:srgbClr val="D6E5EF"/>
                </a:solidFill>
                <a:latin typeface="Roboto" pitchFamily="34" charset="0"/>
                <a:ea typeface="Roboto" pitchFamily="34" charset="-122"/>
                <a:cs typeface="Roboto" pitchFamily="34" charset="-120"/>
              </a:rPr>
              <a:t>Unknowingly, you provide your sensitive data on a fake website or directly to the attacker, leading to a compromise of your accounts or personal information.</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82335" y="457676"/>
            <a:ext cx="10519410" cy="519946"/>
          </a:xfrm>
          <a:prstGeom prst="rect">
            <a:avLst/>
          </a:prstGeom>
          <a:noFill/>
          <a:ln/>
        </p:spPr>
        <p:txBody>
          <a:bodyPr wrap="none" lIns="0" tIns="0" rIns="0" bIns="0" rtlCol="0" anchor="t"/>
          <a:lstStyle/>
          <a:p>
            <a:pPr algn="l" indent="0" marL="0">
              <a:lnSpc>
                <a:spcPts val="4050"/>
              </a:lnSpc>
              <a:buNone/>
            </a:pPr>
            <a:r>
              <a:rPr lang="en-US" sz="3250" dirty="0">
                <a:solidFill>
                  <a:srgbClr val="76B9FF"/>
                </a:solidFill>
                <a:latin typeface="Roboto Slab" pitchFamily="34" charset="0"/>
                <a:ea typeface="Roboto Slab" pitchFamily="34" charset="-122"/>
                <a:cs typeface="Roboto Slab" pitchFamily="34" charset="-120"/>
              </a:rPr>
              <a:t>Social Engineering: Manipulating Human Psychology</a:t>
            </a:r>
            <a:endParaRPr lang="en-US" sz="3250" dirty="0"/>
          </a:p>
        </p:txBody>
      </p:sp>
      <p:sp>
        <p:nvSpPr>
          <p:cNvPr id="3" name="Text 1"/>
          <p:cNvSpPr/>
          <p:nvPr/>
        </p:nvSpPr>
        <p:spPr>
          <a:xfrm>
            <a:off x="582335" y="1310283"/>
            <a:ext cx="13465731" cy="532209"/>
          </a:xfrm>
          <a:prstGeom prst="rect">
            <a:avLst/>
          </a:prstGeom>
          <a:noFill/>
          <a:ln/>
        </p:spPr>
        <p:txBody>
          <a:bodyPr wrap="square" lIns="0" tIns="0" rIns="0" bIns="0" rtlCol="0" anchor="t"/>
          <a:lstStyle/>
          <a:p>
            <a:pPr algn="l" indent="0" marL="0">
              <a:lnSpc>
                <a:spcPts val="2050"/>
              </a:lnSpc>
              <a:buNone/>
            </a:pPr>
            <a:r>
              <a:rPr lang="en-US" sz="1300" dirty="0">
                <a:solidFill>
                  <a:srgbClr val="D6E5EF"/>
                </a:solidFill>
                <a:latin typeface="Roboto" pitchFamily="34" charset="0"/>
                <a:ea typeface="Roboto" pitchFamily="34" charset="-122"/>
                <a:cs typeface="Roboto" pitchFamily="34" charset="-120"/>
              </a:rPr>
              <a:t>Phishers are masters of social engineering, employing psychological tactics to bypass our rational defenses. They exploit natural human tendencies and emotions to trick even the most vigilant users. These tactics are highly effective because they tap into our primal responses, making us act quickly without critical thought.</a:t>
            </a:r>
            <a:endParaRPr lang="en-US" sz="1300" dirty="0"/>
          </a:p>
        </p:txBody>
      </p:sp>
      <p:pic>
        <p:nvPicPr>
          <p:cNvPr id="4" name="Image 0" descr="preencoded.png">    </p:cNvPr>
          <p:cNvPicPr>
            <a:picLocks noChangeAspect="1"/>
          </p:cNvPicPr>
          <p:nvPr/>
        </p:nvPicPr>
        <p:blipFill>
          <a:blip r:embed="rId1"/>
          <a:stretch>
            <a:fillRect/>
          </a:stretch>
        </p:blipFill>
        <p:spPr>
          <a:xfrm>
            <a:off x="3115508" y="2029658"/>
            <a:ext cx="1666280" cy="1224558"/>
          </a:xfrm>
          <a:prstGeom prst="rect">
            <a:avLst/>
          </a:prstGeom>
        </p:spPr>
      </p:pic>
      <p:pic>
        <p:nvPicPr>
          <p:cNvPr id="5" name="Image 1" descr="preencoded.png">    </p:cNvPr>
          <p:cNvPicPr>
            <a:picLocks noChangeAspect="1"/>
          </p:cNvPicPr>
          <p:nvPr/>
        </p:nvPicPr>
        <p:blipFill>
          <a:blip r:embed="rId2"/>
          <a:stretch>
            <a:fillRect/>
          </a:stretch>
        </p:blipFill>
        <p:spPr>
          <a:xfrm>
            <a:off x="3831669" y="2654379"/>
            <a:ext cx="233958" cy="292418"/>
          </a:xfrm>
          <a:prstGeom prst="rect">
            <a:avLst/>
          </a:prstGeom>
        </p:spPr>
      </p:pic>
      <p:sp>
        <p:nvSpPr>
          <p:cNvPr id="6" name="Text 2"/>
          <p:cNvSpPr/>
          <p:nvPr/>
        </p:nvSpPr>
        <p:spPr>
          <a:xfrm>
            <a:off x="4948118" y="2328982"/>
            <a:ext cx="2079784" cy="259913"/>
          </a:xfrm>
          <a:prstGeom prst="rect">
            <a:avLst/>
          </a:prstGeom>
          <a:noFill/>
          <a:ln/>
        </p:spPr>
        <p:txBody>
          <a:bodyPr wrap="none" lIns="0" tIns="0" rIns="0" bIns="0" rtlCol="0" anchor="t"/>
          <a:lstStyle/>
          <a:p>
            <a:pPr algn="l" indent="0" marL="0">
              <a:lnSpc>
                <a:spcPts val="2000"/>
              </a:lnSpc>
              <a:buNone/>
            </a:pPr>
            <a:r>
              <a:rPr lang="en-US" sz="1600" dirty="0">
                <a:solidFill>
                  <a:srgbClr val="D6E5EF"/>
                </a:solidFill>
                <a:latin typeface="Roboto Slab" pitchFamily="34" charset="0"/>
                <a:ea typeface="Roboto Slab" pitchFamily="34" charset="-122"/>
                <a:cs typeface="Roboto Slab" pitchFamily="34" charset="-120"/>
              </a:rPr>
              <a:t>Curiosity</a:t>
            </a:r>
            <a:endParaRPr lang="en-US" sz="1600" dirty="0"/>
          </a:p>
        </p:txBody>
      </p:sp>
      <p:sp>
        <p:nvSpPr>
          <p:cNvPr id="7" name="Text 3"/>
          <p:cNvSpPr/>
          <p:nvPr/>
        </p:nvSpPr>
        <p:spPr>
          <a:xfrm>
            <a:off x="4948118" y="2688669"/>
            <a:ext cx="4539258" cy="266105"/>
          </a:xfrm>
          <a:prstGeom prst="rect">
            <a:avLst/>
          </a:prstGeom>
          <a:noFill/>
          <a:ln/>
        </p:spPr>
        <p:txBody>
          <a:bodyPr wrap="none" lIns="0" tIns="0" rIns="0" bIns="0" rtlCol="0" anchor="t"/>
          <a:lstStyle/>
          <a:p>
            <a:pPr algn="l" indent="0" marL="0">
              <a:lnSpc>
                <a:spcPts val="2050"/>
              </a:lnSpc>
              <a:buNone/>
            </a:pPr>
            <a:r>
              <a:rPr lang="en-US" sz="1300" dirty="0">
                <a:solidFill>
                  <a:srgbClr val="D6E5EF"/>
                </a:solidFill>
                <a:latin typeface="Roboto" pitchFamily="34" charset="0"/>
                <a:ea typeface="Roboto" pitchFamily="34" charset="-122"/>
                <a:cs typeface="Roboto" pitchFamily="34" charset="-120"/>
              </a:rPr>
              <a:t>Luring you with intriguing but fake offers or sensational news.</a:t>
            </a:r>
            <a:endParaRPr lang="en-US" sz="1300" dirty="0"/>
          </a:p>
        </p:txBody>
      </p:sp>
      <p:sp>
        <p:nvSpPr>
          <p:cNvPr id="8" name="Shape 4"/>
          <p:cNvSpPr/>
          <p:nvPr/>
        </p:nvSpPr>
        <p:spPr>
          <a:xfrm>
            <a:off x="4823341" y="3265408"/>
            <a:ext cx="9183172" cy="11430"/>
          </a:xfrm>
          <a:prstGeom prst="roundRect">
            <a:avLst>
              <a:gd name="adj" fmla="val 218350"/>
            </a:avLst>
          </a:prstGeom>
          <a:solidFill>
            <a:srgbClr val="585F6B"/>
          </a:solidFill>
          <a:ln/>
        </p:spPr>
      </p:sp>
      <p:pic>
        <p:nvPicPr>
          <p:cNvPr id="9" name="Image 2" descr="preencoded.png">    </p:cNvPr>
          <p:cNvPicPr>
            <a:picLocks noChangeAspect="1"/>
          </p:cNvPicPr>
          <p:nvPr/>
        </p:nvPicPr>
        <p:blipFill>
          <a:blip r:embed="rId3"/>
          <a:stretch>
            <a:fillRect/>
          </a:stretch>
        </p:blipFill>
        <p:spPr>
          <a:xfrm>
            <a:off x="2282309" y="3295769"/>
            <a:ext cx="3332678" cy="1224558"/>
          </a:xfrm>
          <a:prstGeom prst="rect">
            <a:avLst/>
          </a:prstGeom>
        </p:spPr>
      </p:pic>
      <p:pic>
        <p:nvPicPr>
          <p:cNvPr id="10" name="Image 3" descr="preencoded.png">    </p:cNvPr>
          <p:cNvPicPr>
            <a:picLocks noChangeAspect="1"/>
          </p:cNvPicPr>
          <p:nvPr/>
        </p:nvPicPr>
        <p:blipFill>
          <a:blip r:embed="rId4"/>
          <a:stretch>
            <a:fillRect/>
          </a:stretch>
        </p:blipFill>
        <p:spPr>
          <a:xfrm>
            <a:off x="3831669" y="3761780"/>
            <a:ext cx="233958" cy="292418"/>
          </a:xfrm>
          <a:prstGeom prst="rect">
            <a:avLst/>
          </a:prstGeom>
        </p:spPr>
      </p:pic>
      <p:sp>
        <p:nvSpPr>
          <p:cNvPr id="11" name="Text 5"/>
          <p:cNvSpPr/>
          <p:nvPr/>
        </p:nvSpPr>
        <p:spPr>
          <a:xfrm>
            <a:off x="5781318" y="3595092"/>
            <a:ext cx="2079784" cy="259913"/>
          </a:xfrm>
          <a:prstGeom prst="rect">
            <a:avLst/>
          </a:prstGeom>
          <a:noFill/>
          <a:ln/>
        </p:spPr>
        <p:txBody>
          <a:bodyPr wrap="none" lIns="0" tIns="0" rIns="0" bIns="0" rtlCol="0" anchor="t"/>
          <a:lstStyle/>
          <a:p>
            <a:pPr algn="l" indent="0" marL="0">
              <a:lnSpc>
                <a:spcPts val="2000"/>
              </a:lnSpc>
              <a:buNone/>
            </a:pPr>
            <a:r>
              <a:rPr lang="en-US" sz="1600" dirty="0">
                <a:solidFill>
                  <a:srgbClr val="D6E5EF"/>
                </a:solidFill>
                <a:latin typeface="Roboto Slab" pitchFamily="34" charset="0"/>
                <a:ea typeface="Roboto Slab" pitchFamily="34" charset="-122"/>
                <a:cs typeface="Roboto Slab" pitchFamily="34" charset="-120"/>
              </a:rPr>
              <a:t>Trust</a:t>
            </a:r>
            <a:endParaRPr lang="en-US" sz="1600" dirty="0"/>
          </a:p>
        </p:txBody>
      </p:sp>
      <p:sp>
        <p:nvSpPr>
          <p:cNvPr id="12" name="Text 6"/>
          <p:cNvSpPr/>
          <p:nvPr/>
        </p:nvSpPr>
        <p:spPr>
          <a:xfrm>
            <a:off x="5781318" y="3954780"/>
            <a:ext cx="5895261" cy="266105"/>
          </a:xfrm>
          <a:prstGeom prst="rect">
            <a:avLst/>
          </a:prstGeom>
          <a:noFill/>
          <a:ln/>
        </p:spPr>
        <p:txBody>
          <a:bodyPr wrap="none" lIns="0" tIns="0" rIns="0" bIns="0" rtlCol="0" anchor="t"/>
          <a:lstStyle/>
          <a:p>
            <a:pPr algn="l" indent="0" marL="0">
              <a:lnSpc>
                <a:spcPts val="2050"/>
              </a:lnSpc>
              <a:buNone/>
            </a:pPr>
            <a:r>
              <a:rPr lang="en-US" sz="1300" dirty="0">
                <a:solidFill>
                  <a:srgbClr val="D6E5EF"/>
                </a:solidFill>
                <a:latin typeface="Roboto" pitchFamily="34" charset="0"/>
                <a:ea typeface="Roboto" pitchFamily="34" charset="-122"/>
                <a:cs typeface="Roboto" pitchFamily="34" charset="-120"/>
              </a:rPr>
              <a:t>Impersonating known brands, colleagues, or authorities to gain your confidence.</a:t>
            </a:r>
            <a:endParaRPr lang="en-US" sz="1300" dirty="0"/>
          </a:p>
        </p:txBody>
      </p:sp>
      <p:sp>
        <p:nvSpPr>
          <p:cNvPr id="13" name="Shape 7"/>
          <p:cNvSpPr/>
          <p:nvPr/>
        </p:nvSpPr>
        <p:spPr>
          <a:xfrm>
            <a:off x="5656540" y="4531519"/>
            <a:ext cx="8349972" cy="11430"/>
          </a:xfrm>
          <a:prstGeom prst="roundRect">
            <a:avLst>
              <a:gd name="adj" fmla="val 218350"/>
            </a:avLst>
          </a:prstGeom>
          <a:solidFill>
            <a:srgbClr val="585F6B"/>
          </a:solidFill>
          <a:ln/>
        </p:spPr>
      </p:sp>
      <p:pic>
        <p:nvPicPr>
          <p:cNvPr id="14" name="Image 4" descr="preencoded.png">    </p:cNvPr>
          <p:cNvPicPr>
            <a:picLocks noChangeAspect="1"/>
          </p:cNvPicPr>
          <p:nvPr/>
        </p:nvPicPr>
        <p:blipFill>
          <a:blip r:embed="rId5"/>
          <a:stretch>
            <a:fillRect/>
          </a:stretch>
        </p:blipFill>
        <p:spPr>
          <a:xfrm>
            <a:off x="1449110" y="4561880"/>
            <a:ext cx="4999077" cy="1224558"/>
          </a:xfrm>
          <a:prstGeom prst="rect">
            <a:avLst/>
          </a:prstGeom>
        </p:spPr>
      </p:pic>
      <p:pic>
        <p:nvPicPr>
          <p:cNvPr id="15" name="Image 5" descr="preencoded.png">    </p:cNvPr>
          <p:cNvPicPr>
            <a:picLocks noChangeAspect="1"/>
          </p:cNvPicPr>
          <p:nvPr/>
        </p:nvPicPr>
        <p:blipFill>
          <a:blip r:embed="rId6"/>
          <a:stretch>
            <a:fillRect/>
          </a:stretch>
        </p:blipFill>
        <p:spPr>
          <a:xfrm>
            <a:off x="3831550" y="5027890"/>
            <a:ext cx="233958" cy="292418"/>
          </a:xfrm>
          <a:prstGeom prst="rect">
            <a:avLst/>
          </a:prstGeom>
        </p:spPr>
      </p:pic>
      <p:sp>
        <p:nvSpPr>
          <p:cNvPr id="16" name="Text 8"/>
          <p:cNvSpPr/>
          <p:nvPr/>
        </p:nvSpPr>
        <p:spPr>
          <a:xfrm>
            <a:off x="6614517" y="4861203"/>
            <a:ext cx="2079784" cy="259913"/>
          </a:xfrm>
          <a:prstGeom prst="rect">
            <a:avLst/>
          </a:prstGeom>
          <a:noFill/>
          <a:ln/>
        </p:spPr>
        <p:txBody>
          <a:bodyPr wrap="none" lIns="0" tIns="0" rIns="0" bIns="0" rtlCol="0" anchor="t"/>
          <a:lstStyle/>
          <a:p>
            <a:pPr algn="l" indent="0" marL="0">
              <a:lnSpc>
                <a:spcPts val="2000"/>
              </a:lnSpc>
              <a:buNone/>
            </a:pPr>
            <a:r>
              <a:rPr lang="en-US" sz="1600" dirty="0">
                <a:solidFill>
                  <a:srgbClr val="D6E5EF"/>
                </a:solidFill>
                <a:latin typeface="Roboto Slab" pitchFamily="34" charset="0"/>
                <a:ea typeface="Roboto Slab" pitchFamily="34" charset="-122"/>
                <a:cs typeface="Roboto Slab" pitchFamily="34" charset="-120"/>
              </a:rPr>
              <a:t>Urgency</a:t>
            </a:r>
            <a:endParaRPr lang="en-US" sz="1600" dirty="0"/>
          </a:p>
        </p:txBody>
      </p:sp>
      <p:sp>
        <p:nvSpPr>
          <p:cNvPr id="17" name="Text 9"/>
          <p:cNvSpPr/>
          <p:nvPr/>
        </p:nvSpPr>
        <p:spPr>
          <a:xfrm>
            <a:off x="6614517" y="5220891"/>
            <a:ext cx="6726912" cy="266105"/>
          </a:xfrm>
          <a:prstGeom prst="rect">
            <a:avLst/>
          </a:prstGeom>
          <a:noFill/>
          <a:ln/>
        </p:spPr>
        <p:txBody>
          <a:bodyPr wrap="none" lIns="0" tIns="0" rIns="0" bIns="0" rtlCol="0" anchor="t"/>
          <a:lstStyle/>
          <a:p>
            <a:pPr algn="l" indent="0" marL="0">
              <a:lnSpc>
                <a:spcPts val="2050"/>
              </a:lnSpc>
              <a:buNone/>
            </a:pPr>
            <a:r>
              <a:rPr lang="en-US" sz="1300" dirty="0">
                <a:solidFill>
                  <a:srgbClr val="D6E5EF"/>
                </a:solidFill>
                <a:latin typeface="Roboto" pitchFamily="34" charset="0"/>
                <a:ea typeface="Roboto" pitchFamily="34" charset="-122"/>
                <a:cs typeface="Roboto" pitchFamily="34" charset="-120"/>
              </a:rPr>
              <a:t>Pressuring you with immediate threats or time-sensitive opportunities to force quick action.</a:t>
            </a:r>
            <a:endParaRPr lang="en-US" sz="1300" dirty="0"/>
          </a:p>
        </p:txBody>
      </p:sp>
      <p:sp>
        <p:nvSpPr>
          <p:cNvPr id="18" name="Shape 10"/>
          <p:cNvSpPr/>
          <p:nvPr/>
        </p:nvSpPr>
        <p:spPr>
          <a:xfrm>
            <a:off x="6489740" y="5797629"/>
            <a:ext cx="7516773" cy="11430"/>
          </a:xfrm>
          <a:prstGeom prst="roundRect">
            <a:avLst>
              <a:gd name="adj" fmla="val 218350"/>
            </a:avLst>
          </a:prstGeom>
          <a:solidFill>
            <a:srgbClr val="585F6B"/>
          </a:solidFill>
          <a:ln/>
        </p:spPr>
      </p:sp>
      <p:pic>
        <p:nvPicPr>
          <p:cNvPr id="19" name="Image 6" descr="preencoded.png">    </p:cNvPr>
          <p:cNvPicPr>
            <a:picLocks noChangeAspect="1"/>
          </p:cNvPicPr>
          <p:nvPr/>
        </p:nvPicPr>
        <p:blipFill>
          <a:blip r:embed="rId7"/>
          <a:stretch>
            <a:fillRect/>
          </a:stretch>
        </p:blipFill>
        <p:spPr>
          <a:xfrm>
            <a:off x="615910" y="5827990"/>
            <a:ext cx="6665476" cy="1224558"/>
          </a:xfrm>
          <a:prstGeom prst="rect">
            <a:avLst/>
          </a:prstGeom>
        </p:spPr>
      </p:pic>
      <p:pic>
        <p:nvPicPr>
          <p:cNvPr id="20" name="Image 7" descr="preencoded.png">    </p:cNvPr>
          <p:cNvPicPr>
            <a:picLocks noChangeAspect="1"/>
          </p:cNvPicPr>
          <p:nvPr/>
        </p:nvPicPr>
        <p:blipFill>
          <a:blip r:embed="rId8"/>
          <a:stretch>
            <a:fillRect/>
          </a:stretch>
        </p:blipFill>
        <p:spPr>
          <a:xfrm>
            <a:off x="3831669" y="6294001"/>
            <a:ext cx="233958" cy="292418"/>
          </a:xfrm>
          <a:prstGeom prst="rect">
            <a:avLst/>
          </a:prstGeom>
        </p:spPr>
      </p:pic>
      <p:sp>
        <p:nvSpPr>
          <p:cNvPr id="21" name="Text 11"/>
          <p:cNvSpPr/>
          <p:nvPr/>
        </p:nvSpPr>
        <p:spPr>
          <a:xfrm>
            <a:off x="7447717" y="5994321"/>
            <a:ext cx="2079784" cy="259913"/>
          </a:xfrm>
          <a:prstGeom prst="rect">
            <a:avLst/>
          </a:prstGeom>
          <a:noFill/>
          <a:ln/>
        </p:spPr>
        <p:txBody>
          <a:bodyPr wrap="none" lIns="0" tIns="0" rIns="0" bIns="0" rtlCol="0" anchor="t"/>
          <a:lstStyle/>
          <a:p>
            <a:pPr algn="l" indent="0" marL="0">
              <a:lnSpc>
                <a:spcPts val="2000"/>
              </a:lnSpc>
              <a:buNone/>
            </a:pPr>
            <a:r>
              <a:rPr lang="en-US" sz="1600" dirty="0">
                <a:solidFill>
                  <a:srgbClr val="D6E5EF"/>
                </a:solidFill>
                <a:latin typeface="Roboto Slab" pitchFamily="34" charset="0"/>
                <a:ea typeface="Roboto Slab" pitchFamily="34" charset="-122"/>
                <a:cs typeface="Roboto Slab" pitchFamily="34" charset="-120"/>
              </a:rPr>
              <a:t>Fear</a:t>
            </a:r>
            <a:endParaRPr lang="en-US" sz="1600" dirty="0"/>
          </a:p>
        </p:txBody>
      </p:sp>
      <p:sp>
        <p:nvSpPr>
          <p:cNvPr id="22" name="Text 12"/>
          <p:cNvSpPr/>
          <p:nvPr/>
        </p:nvSpPr>
        <p:spPr>
          <a:xfrm>
            <a:off x="7447717" y="6354008"/>
            <a:ext cx="6434018" cy="532209"/>
          </a:xfrm>
          <a:prstGeom prst="rect">
            <a:avLst/>
          </a:prstGeom>
          <a:noFill/>
          <a:ln/>
        </p:spPr>
        <p:txBody>
          <a:bodyPr wrap="square" lIns="0" tIns="0" rIns="0" bIns="0" rtlCol="0" anchor="t"/>
          <a:lstStyle/>
          <a:p>
            <a:pPr algn="l" indent="0" marL="0">
              <a:lnSpc>
                <a:spcPts val="2050"/>
              </a:lnSpc>
              <a:buNone/>
            </a:pPr>
            <a:r>
              <a:rPr lang="en-US" sz="1300" dirty="0">
                <a:solidFill>
                  <a:srgbClr val="D6E5EF"/>
                </a:solidFill>
                <a:latin typeface="Roboto" pitchFamily="34" charset="0"/>
                <a:ea typeface="Roboto" pitchFamily="34" charset="-122"/>
                <a:cs typeface="Roboto" pitchFamily="34" charset="-120"/>
              </a:rPr>
              <a:t>Threatening consequences, such as account suspension or legal action, to induce panic.</a:t>
            </a:r>
            <a:endParaRPr lang="en-US" sz="1300" dirty="0"/>
          </a:p>
        </p:txBody>
      </p:sp>
      <p:sp>
        <p:nvSpPr>
          <p:cNvPr id="23" name="Text 13"/>
          <p:cNvSpPr/>
          <p:nvPr/>
        </p:nvSpPr>
        <p:spPr>
          <a:xfrm>
            <a:off x="582335" y="7239714"/>
            <a:ext cx="13465731" cy="532209"/>
          </a:xfrm>
          <a:prstGeom prst="rect">
            <a:avLst/>
          </a:prstGeom>
          <a:noFill/>
          <a:ln/>
        </p:spPr>
        <p:txBody>
          <a:bodyPr wrap="square" lIns="0" tIns="0" rIns="0" bIns="0" rtlCol="0" anchor="t"/>
          <a:lstStyle/>
          <a:p>
            <a:pPr algn="l" indent="0" marL="0">
              <a:lnSpc>
                <a:spcPts val="2050"/>
              </a:lnSpc>
              <a:buNone/>
            </a:pPr>
            <a:r>
              <a:rPr lang="en-US" sz="1300" dirty="0">
                <a:solidFill>
                  <a:srgbClr val="D6E5EF"/>
                </a:solidFill>
                <a:latin typeface="Roboto" pitchFamily="34" charset="0"/>
                <a:ea typeface="Roboto" pitchFamily="34" charset="-122"/>
                <a:cs typeface="Roboto" pitchFamily="34" charset="-120"/>
              </a:rPr>
              <a:t>A staggering 97% of users fail to recognize sophisticated phishing scams, highlighting the critical need for continuous awareness and training. Understanding these manipulation techniques is crucial to avoid becoming a victim.</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96409"/>
            <a:ext cx="9698117" cy="708779"/>
          </a:xfrm>
          <a:prstGeom prst="rect">
            <a:avLst/>
          </a:prstGeom>
          <a:noFill/>
          <a:ln/>
        </p:spPr>
        <p:txBody>
          <a:bodyPr wrap="none" lIns="0" tIns="0" rIns="0" bIns="0" rtlCol="0" anchor="t"/>
          <a:lstStyle/>
          <a:p>
            <a:pPr algn="l"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Spotting Phishing Emails: Red Flags</a:t>
            </a:r>
            <a:endParaRPr lang="en-US" sz="4450" dirty="0"/>
          </a:p>
        </p:txBody>
      </p:sp>
      <p:sp>
        <p:nvSpPr>
          <p:cNvPr id="3" name="Text 1"/>
          <p:cNvSpPr/>
          <p:nvPr/>
        </p:nvSpPr>
        <p:spPr>
          <a:xfrm>
            <a:off x="793790" y="1958816"/>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Phishing emails often contain telltale signs that can help you identify them. By carefully examining incoming messages, you can significantly reduce your risk of falling victim. Train your eye to spot these red flags, and always err on the side of caution when something feels off.</a:t>
            </a:r>
            <a:endParaRPr lang="en-US" sz="1750" dirty="0"/>
          </a:p>
        </p:txBody>
      </p:sp>
      <p:sp>
        <p:nvSpPr>
          <p:cNvPr id="4" name="Shape 2"/>
          <p:cNvSpPr/>
          <p:nvPr/>
        </p:nvSpPr>
        <p:spPr>
          <a:xfrm>
            <a:off x="793790" y="3302675"/>
            <a:ext cx="510302" cy="510302"/>
          </a:xfrm>
          <a:prstGeom prst="roundRect">
            <a:avLst>
              <a:gd name="adj" fmla="val 6667"/>
            </a:avLst>
          </a:prstGeom>
          <a:solidFill>
            <a:srgbClr val="3F4652"/>
          </a:solidFill>
          <a:ln/>
        </p:spPr>
      </p:sp>
      <p:pic>
        <p:nvPicPr>
          <p:cNvPr id="5" name="Image 0" descr="preencoded.png">    </p:cNvPr>
          <p:cNvPicPr>
            <a:picLocks noChangeAspect="1"/>
          </p:cNvPicPr>
          <p:nvPr/>
        </p:nvPicPr>
        <p:blipFill>
          <a:blip r:embed="rId1"/>
          <a:stretch>
            <a:fillRect/>
          </a:stretch>
        </p:blipFill>
        <p:spPr>
          <a:xfrm>
            <a:off x="878860" y="3345180"/>
            <a:ext cx="340162" cy="425291"/>
          </a:xfrm>
          <a:prstGeom prst="rect">
            <a:avLst/>
          </a:prstGeom>
        </p:spPr>
      </p:pic>
      <p:sp>
        <p:nvSpPr>
          <p:cNvPr id="6" name="Text 3"/>
          <p:cNvSpPr/>
          <p:nvPr/>
        </p:nvSpPr>
        <p:spPr>
          <a:xfrm>
            <a:off x="1530906" y="338054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Generic Greetings</a:t>
            </a:r>
            <a:endParaRPr lang="en-US" sz="2200" dirty="0"/>
          </a:p>
        </p:txBody>
      </p:sp>
      <p:sp>
        <p:nvSpPr>
          <p:cNvPr id="7" name="Text 4"/>
          <p:cNvSpPr/>
          <p:nvPr/>
        </p:nvSpPr>
        <p:spPr>
          <a:xfrm>
            <a:off x="1530906" y="3870960"/>
            <a:ext cx="3421499" cy="1088708"/>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Instead of using your name, they might use "Dear Customer" or similar non-personal salutations.</a:t>
            </a:r>
            <a:endParaRPr lang="en-US" sz="1750" dirty="0"/>
          </a:p>
        </p:txBody>
      </p:sp>
      <p:sp>
        <p:nvSpPr>
          <p:cNvPr id="8" name="Shape 5"/>
          <p:cNvSpPr/>
          <p:nvPr/>
        </p:nvSpPr>
        <p:spPr>
          <a:xfrm>
            <a:off x="5235893" y="3302675"/>
            <a:ext cx="510302" cy="510302"/>
          </a:xfrm>
          <a:prstGeom prst="roundRect">
            <a:avLst>
              <a:gd name="adj" fmla="val 6667"/>
            </a:avLst>
          </a:prstGeom>
          <a:solidFill>
            <a:srgbClr val="3F4652"/>
          </a:solidFill>
          <a:ln/>
        </p:spPr>
      </p:sp>
      <p:pic>
        <p:nvPicPr>
          <p:cNvPr id="9" name="Image 1" descr="preencoded.png">    </p:cNvPr>
          <p:cNvPicPr>
            <a:picLocks noChangeAspect="1"/>
          </p:cNvPicPr>
          <p:nvPr/>
        </p:nvPicPr>
        <p:blipFill>
          <a:blip r:embed="rId2"/>
          <a:stretch>
            <a:fillRect/>
          </a:stretch>
        </p:blipFill>
        <p:spPr>
          <a:xfrm>
            <a:off x="5320963" y="3345180"/>
            <a:ext cx="340162" cy="425291"/>
          </a:xfrm>
          <a:prstGeom prst="rect">
            <a:avLst/>
          </a:prstGeom>
        </p:spPr>
      </p:pic>
      <p:sp>
        <p:nvSpPr>
          <p:cNvPr id="10" name="Text 6"/>
          <p:cNvSpPr/>
          <p:nvPr/>
        </p:nvSpPr>
        <p:spPr>
          <a:xfrm>
            <a:off x="5973008" y="3380542"/>
            <a:ext cx="31781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Poor Grammar/Spelling</a:t>
            </a:r>
            <a:endParaRPr lang="en-US" sz="2200" dirty="0"/>
          </a:p>
        </p:txBody>
      </p:sp>
      <p:sp>
        <p:nvSpPr>
          <p:cNvPr id="11" name="Text 7"/>
          <p:cNvSpPr/>
          <p:nvPr/>
        </p:nvSpPr>
        <p:spPr>
          <a:xfrm>
            <a:off x="5973008" y="3870960"/>
            <a:ext cx="3421499" cy="1088708"/>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Legitimate organizations typically proofread their communications; errors are a major red flag.</a:t>
            </a:r>
            <a:endParaRPr lang="en-US" sz="1750" dirty="0"/>
          </a:p>
        </p:txBody>
      </p:sp>
      <p:sp>
        <p:nvSpPr>
          <p:cNvPr id="12" name="Shape 8"/>
          <p:cNvSpPr/>
          <p:nvPr/>
        </p:nvSpPr>
        <p:spPr>
          <a:xfrm>
            <a:off x="9677995" y="3302675"/>
            <a:ext cx="510302" cy="510302"/>
          </a:xfrm>
          <a:prstGeom prst="roundRect">
            <a:avLst>
              <a:gd name="adj" fmla="val 6667"/>
            </a:avLst>
          </a:prstGeom>
          <a:solidFill>
            <a:srgbClr val="3F4652"/>
          </a:solidFill>
          <a:ln/>
        </p:spPr>
      </p:sp>
      <p:pic>
        <p:nvPicPr>
          <p:cNvPr id="13" name="Image 2" descr="preencoded.png">    </p:cNvPr>
          <p:cNvPicPr>
            <a:picLocks noChangeAspect="1"/>
          </p:cNvPicPr>
          <p:nvPr/>
        </p:nvPicPr>
        <p:blipFill>
          <a:blip r:embed="rId3"/>
          <a:stretch>
            <a:fillRect/>
          </a:stretch>
        </p:blipFill>
        <p:spPr>
          <a:xfrm>
            <a:off x="9763065" y="3345180"/>
            <a:ext cx="340162" cy="425291"/>
          </a:xfrm>
          <a:prstGeom prst="rect">
            <a:avLst/>
          </a:prstGeom>
        </p:spPr>
      </p:pic>
      <p:sp>
        <p:nvSpPr>
          <p:cNvPr id="14" name="Text 9"/>
          <p:cNvSpPr/>
          <p:nvPr/>
        </p:nvSpPr>
        <p:spPr>
          <a:xfrm>
            <a:off x="10415111" y="338054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Suspicious URLs</a:t>
            </a:r>
            <a:endParaRPr lang="en-US" sz="2200" dirty="0"/>
          </a:p>
        </p:txBody>
      </p:sp>
      <p:sp>
        <p:nvSpPr>
          <p:cNvPr id="15" name="Text 10"/>
          <p:cNvSpPr/>
          <p:nvPr/>
        </p:nvSpPr>
        <p:spPr>
          <a:xfrm>
            <a:off x="10415111" y="3870960"/>
            <a:ext cx="3421499"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Hover over links to see the actual URL. If it doesn't match the sender's known domain, it's likely a scam.</a:t>
            </a:r>
            <a:endParaRPr lang="en-US" sz="1750" dirty="0"/>
          </a:p>
        </p:txBody>
      </p:sp>
      <p:sp>
        <p:nvSpPr>
          <p:cNvPr id="16" name="Shape 11"/>
          <p:cNvSpPr/>
          <p:nvPr/>
        </p:nvSpPr>
        <p:spPr>
          <a:xfrm>
            <a:off x="793790" y="5776198"/>
            <a:ext cx="510302" cy="510302"/>
          </a:xfrm>
          <a:prstGeom prst="roundRect">
            <a:avLst>
              <a:gd name="adj" fmla="val 6667"/>
            </a:avLst>
          </a:prstGeom>
          <a:solidFill>
            <a:srgbClr val="3F4652"/>
          </a:solidFill>
          <a:ln/>
        </p:spPr>
      </p:sp>
      <p:pic>
        <p:nvPicPr>
          <p:cNvPr id="17" name="Image 3" descr="preencoded.png">    </p:cNvPr>
          <p:cNvPicPr>
            <a:picLocks noChangeAspect="1"/>
          </p:cNvPicPr>
          <p:nvPr/>
        </p:nvPicPr>
        <p:blipFill>
          <a:blip r:embed="rId4"/>
          <a:stretch>
            <a:fillRect/>
          </a:stretch>
        </p:blipFill>
        <p:spPr>
          <a:xfrm>
            <a:off x="878860" y="5818703"/>
            <a:ext cx="340162" cy="425291"/>
          </a:xfrm>
          <a:prstGeom prst="rect">
            <a:avLst/>
          </a:prstGeom>
        </p:spPr>
      </p:pic>
      <p:sp>
        <p:nvSpPr>
          <p:cNvPr id="18" name="Text 12"/>
          <p:cNvSpPr/>
          <p:nvPr/>
        </p:nvSpPr>
        <p:spPr>
          <a:xfrm>
            <a:off x="1530906" y="5854065"/>
            <a:ext cx="4135517"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Mismatched Sender Addresses</a:t>
            </a:r>
            <a:endParaRPr lang="en-US" sz="2200" dirty="0"/>
          </a:p>
        </p:txBody>
      </p:sp>
      <p:sp>
        <p:nvSpPr>
          <p:cNvPr id="19" name="Text 13"/>
          <p:cNvSpPr/>
          <p:nvPr/>
        </p:nvSpPr>
        <p:spPr>
          <a:xfrm>
            <a:off x="1530906" y="634448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The "From" name might seem legitimate, but the actual email address will reveal a different, often suspicious, domain.</a:t>
            </a:r>
            <a:endParaRPr lang="en-US" sz="1750" dirty="0"/>
          </a:p>
        </p:txBody>
      </p:sp>
      <p:sp>
        <p:nvSpPr>
          <p:cNvPr id="20" name="Shape 14"/>
          <p:cNvSpPr/>
          <p:nvPr/>
        </p:nvSpPr>
        <p:spPr>
          <a:xfrm>
            <a:off x="7457003" y="5776198"/>
            <a:ext cx="510302" cy="510302"/>
          </a:xfrm>
          <a:prstGeom prst="roundRect">
            <a:avLst>
              <a:gd name="adj" fmla="val 6667"/>
            </a:avLst>
          </a:prstGeom>
          <a:solidFill>
            <a:srgbClr val="3F4652"/>
          </a:solidFill>
          <a:ln/>
        </p:spPr>
      </p:sp>
      <p:pic>
        <p:nvPicPr>
          <p:cNvPr id="21" name="Image 4" descr="preencoded.png">    </p:cNvPr>
          <p:cNvPicPr>
            <a:picLocks noChangeAspect="1"/>
          </p:cNvPicPr>
          <p:nvPr/>
        </p:nvPicPr>
        <p:blipFill>
          <a:blip r:embed="rId5"/>
          <a:stretch>
            <a:fillRect/>
          </a:stretch>
        </p:blipFill>
        <p:spPr>
          <a:xfrm>
            <a:off x="7542074" y="5818703"/>
            <a:ext cx="340162" cy="425291"/>
          </a:xfrm>
          <a:prstGeom prst="rect">
            <a:avLst/>
          </a:prstGeom>
        </p:spPr>
      </p:pic>
      <p:sp>
        <p:nvSpPr>
          <p:cNvPr id="22" name="Text 15"/>
          <p:cNvSpPr/>
          <p:nvPr/>
        </p:nvSpPr>
        <p:spPr>
          <a:xfrm>
            <a:off x="8194119" y="5854065"/>
            <a:ext cx="3039070"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Threatening Language</a:t>
            </a:r>
            <a:endParaRPr lang="en-US" sz="2200" dirty="0"/>
          </a:p>
        </p:txBody>
      </p:sp>
      <p:sp>
        <p:nvSpPr>
          <p:cNvPr id="23" name="Text 16"/>
          <p:cNvSpPr/>
          <p:nvPr/>
        </p:nvSpPr>
        <p:spPr>
          <a:xfrm>
            <a:off x="8194119" y="634448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Messages demanding immediate action or threatening negative consequences (e.g., account suspension) are common phishing tactics.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5210" y="696635"/>
            <a:ext cx="7112079" cy="647462"/>
          </a:xfrm>
          <a:prstGeom prst="rect">
            <a:avLst/>
          </a:prstGeom>
          <a:noFill/>
          <a:ln/>
        </p:spPr>
        <p:txBody>
          <a:bodyPr wrap="none" lIns="0" tIns="0" rIns="0" bIns="0" rtlCol="0" anchor="t"/>
          <a:lstStyle/>
          <a:p>
            <a:pPr algn="l" indent="0" marL="0">
              <a:lnSpc>
                <a:spcPts val="5050"/>
              </a:lnSpc>
              <a:buNone/>
            </a:pPr>
            <a:r>
              <a:rPr lang="en-US" sz="4050" dirty="0">
                <a:solidFill>
                  <a:srgbClr val="76B9FF"/>
                </a:solidFill>
                <a:latin typeface="Roboto Slab" pitchFamily="34" charset="0"/>
                <a:ea typeface="Roboto Slab" pitchFamily="34" charset="-122"/>
                <a:cs typeface="Roboto Slab" pitchFamily="34" charset="-120"/>
              </a:rPr>
              <a:t>Fake Websites: A Closer Look</a:t>
            </a:r>
            <a:endParaRPr lang="en-US" sz="4050" dirty="0"/>
          </a:p>
        </p:txBody>
      </p:sp>
      <p:sp>
        <p:nvSpPr>
          <p:cNvPr id="3" name="Text 1"/>
          <p:cNvSpPr/>
          <p:nvPr/>
        </p:nvSpPr>
        <p:spPr>
          <a:xfrm>
            <a:off x="725210" y="1758434"/>
            <a:ext cx="13179981" cy="662940"/>
          </a:xfrm>
          <a:prstGeom prst="rect">
            <a:avLst/>
          </a:prstGeom>
          <a:noFill/>
          <a:ln/>
        </p:spPr>
        <p:txBody>
          <a:bodyPr wrap="square" lIns="0" tIns="0" rIns="0" bIns="0" rtlCol="0" anchor="t"/>
          <a:lstStyle/>
          <a:p>
            <a:pPr algn="l" indent="0" marL="0">
              <a:lnSpc>
                <a:spcPts val="2600"/>
              </a:lnSpc>
              <a:buNone/>
            </a:pPr>
            <a:r>
              <a:rPr lang="en-US" sz="1600" dirty="0">
                <a:solidFill>
                  <a:srgbClr val="D6E5EF"/>
                </a:solidFill>
                <a:latin typeface="Roboto" pitchFamily="34" charset="0"/>
                <a:ea typeface="Roboto" pitchFamily="34" charset="-122"/>
                <a:cs typeface="Roboto" pitchFamily="34" charset="-120"/>
              </a:rPr>
              <a:t>Once you click a malicious link, you're often redirected to a fake website designed to look exactly like a legitimate one. These sites are crafted to trick you into entering your credentials or personal information. Learning to identify these imposters is as crucial as spotting phishing emails.</a:t>
            </a:r>
            <a:endParaRPr lang="en-US" sz="1600" dirty="0"/>
          </a:p>
        </p:txBody>
      </p:sp>
      <p:sp>
        <p:nvSpPr>
          <p:cNvPr id="4" name="Text 2"/>
          <p:cNvSpPr/>
          <p:nvPr/>
        </p:nvSpPr>
        <p:spPr>
          <a:xfrm>
            <a:off x="725210" y="2861548"/>
            <a:ext cx="3390543" cy="323612"/>
          </a:xfrm>
          <a:prstGeom prst="rect">
            <a:avLst/>
          </a:prstGeom>
          <a:noFill/>
          <a:ln/>
        </p:spPr>
        <p:txBody>
          <a:bodyPr wrap="none" lIns="0" tIns="0" rIns="0" bIns="0" rtlCol="0" anchor="t"/>
          <a:lstStyle/>
          <a:p>
            <a:pPr algn="l" indent="0" marL="0">
              <a:lnSpc>
                <a:spcPts val="2500"/>
              </a:lnSpc>
              <a:buNone/>
            </a:pPr>
            <a:r>
              <a:rPr lang="en-US" sz="2000" dirty="0">
                <a:solidFill>
                  <a:srgbClr val="76B9FF"/>
                </a:solidFill>
                <a:latin typeface="Roboto Slab" pitchFamily="34" charset="0"/>
                <a:ea typeface="Roboto Slab" pitchFamily="34" charset="-122"/>
                <a:cs typeface="Roboto Slab" pitchFamily="34" charset="-120"/>
              </a:rPr>
              <a:t>Lookalike Domains &amp; Typos</a:t>
            </a:r>
            <a:endParaRPr lang="en-US" sz="2000" dirty="0"/>
          </a:p>
        </p:txBody>
      </p:sp>
      <p:sp>
        <p:nvSpPr>
          <p:cNvPr id="5" name="Text 3"/>
          <p:cNvSpPr/>
          <p:nvPr/>
        </p:nvSpPr>
        <p:spPr>
          <a:xfrm>
            <a:off x="725210" y="3392329"/>
            <a:ext cx="6337221" cy="1325880"/>
          </a:xfrm>
          <a:prstGeom prst="rect">
            <a:avLst/>
          </a:prstGeom>
          <a:noFill/>
          <a:ln/>
        </p:spPr>
        <p:txBody>
          <a:bodyPr wrap="square" lIns="0" tIns="0" rIns="0" bIns="0" rtlCol="0" anchor="t"/>
          <a:lstStyle/>
          <a:p>
            <a:pPr algn="l" indent="0" marL="0">
              <a:lnSpc>
                <a:spcPts val="2600"/>
              </a:lnSpc>
              <a:buNone/>
            </a:pPr>
            <a:r>
              <a:rPr lang="en-US" sz="1600" dirty="0">
                <a:solidFill>
                  <a:srgbClr val="D6E5EF"/>
                </a:solidFill>
                <a:latin typeface="Roboto" pitchFamily="34" charset="0"/>
                <a:ea typeface="Roboto" pitchFamily="34" charset="-122"/>
                <a:cs typeface="Roboto" pitchFamily="34" charset="-120"/>
              </a:rPr>
              <a:t>Phishers often use URLs that are very similar to the real ones, with subtle misspellings (e.g., "gooogle.com") or extra words (e.g., "amazon-login.com"). Always double-check the URL in your browser's address bar.</a:t>
            </a:r>
            <a:endParaRPr lang="en-US" sz="1600" dirty="0"/>
          </a:p>
        </p:txBody>
      </p:sp>
      <p:sp>
        <p:nvSpPr>
          <p:cNvPr id="6" name="Text 4"/>
          <p:cNvSpPr/>
          <p:nvPr/>
        </p:nvSpPr>
        <p:spPr>
          <a:xfrm>
            <a:off x="725210" y="4925378"/>
            <a:ext cx="4539496" cy="323612"/>
          </a:xfrm>
          <a:prstGeom prst="rect">
            <a:avLst/>
          </a:prstGeom>
          <a:noFill/>
          <a:ln/>
        </p:spPr>
        <p:txBody>
          <a:bodyPr wrap="none" lIns="0" tIns="0" rIns="0" bIns="0" rtlCol="0" anchor="t"/>
          <a:lstStyle/>
          <a:p>
            <a:pPr algn="l" indent="0" marL="0">
              <a:lnSpc>
                <a:spcPts val="2500"/>
              </a:lnSpc>
              <a:buNone/>
            </a:pPr>
            <a:r>
              <a:rPr lang="en-US" sz="2000" dirty="0">
                <a:solidFill>
                  <a:srgbClr val="76B9FF"/>
                </a:solidFill>
                <a:latin typeface="Roboto Slab" pitchFamily="34" charset="0"/>
                <a:ea typeface="Roboto Slab" pitchFamily="34" charset="-122"/>
                <a:cs typeface="Roboto Slab" pitchFamily="34" charset="-120"/>
              </a:rPr>
              <a:t>Missing HTTPS &amp; Security Indicators</a:t>
            </a:r>
            <a:endParaRPr lang="en-US" sz="2000" dirty="0"/>
          </a:p>
        </p:txBody>
      </p:sp>
      <p:sp>
        <p:nvSpPr>
          <p:cNvPr id="7" name="Text 5"/>
          <p:cNvSpPr/>
          <p:nvPr/>
        </p:nvSpPr>
        <p:spPr>
          <a:xfrm>
            <a:off x="725210" y="5456158"/>
            <a:ext cx="6337221" cy="994410"/>
          </a:xfrm>
          <a:prstGeom prst="rect">
            <a:avLst/>
          </a:prstGeom>
          <a:noFill/>
          <a:ln/>
        </p:spPr>
        <p:txBody>
          <a:bodyPr wrap="square" lIns="0" tIns="0" rIns="0" bIns="0" rtlCol="0" anchor="t"/>
          <a:lstStyle/>
          <a:p>
            <a:pPr algn="l" indent="0" marL="0">
              <a:lnSpc>
                <a:spcPts val="2600"/>
              </a:lnSpc>
              <a:buNone/>
            </a:pPr>
            <a:r>
              <a:rPr lang="en-US" sz="1600" dirty="0">
                <a:solidFill>
                  <a:srgbClr val="D6E5EF"/>
                </a:solidFill>
                <a:latin typeface="Roboto" pitchFamily="34" charset="0"/>
                <a:ea typeface="Roboto" pitchFamily="34" charset="-122"/>
                <a:cs typeface="Roboto" pitchFamily="34" charset="-120"/>
              </a:rPr>
              <a:t>Legitimate websites, especially those requesting personal information, always use HTTPS (indicated by a padlock icon in the browser). If it's missing or shows an error, be suspicious.</a:t>
            </a:r>
            <a:endParaRPr lang="en-US" sz="1600" dirty="0"/>
          </a:p>
        </p:txBody>
      </p:sp>
      <p:sp>
        <p:nvSpPr>
          <p:cNvPr id="8" name="Text 6"/>
          <p:cNvSpPr/>
          <p:nvPr/>
        </p:nvSpPr>
        <p:spPr>
          <a:xfrm>
            <a:off x="7575590" y="2861548"/>
            <a:ext cx="2729389" cy="323612"/>
          </a:xfrm>
          <a:prstGeom prst="rect">
            <a:avLst/>
          </a:prstGeom>
          <a:noFill/>
          <a:ln/>
        </p:spPr>
        <p:txBody>
          <a:bodyPr wrap="none" lIns="0" tIns="0" rIns="0" bIns="0" rtlCol="0" anchor="t"/>
          <a:lstStyle/>
          <a:p>
            <a:pPr algn="l" indent="0" marL="0">
              <a:lnSpc>
                <a:spcPts val="2500"/>
              </a:lnSpc>
              <a:buNone/>
            </a:pPr>
            <a:r>
              <a:rPr lang="en-US" sz="2000" dirty="0">
                <a:solidFill>
                  <a:srgbClr val="76B9FF"/>
                </a:solidFill>
                <a:latin typeface="Roboto Slab" pitchFamily="34" charset="0"/>
                <a:ea typeface="Roboto Slab" pitchFamily="34" charset="-122"/>
                <a:cs typeface="Roboto Slab" pitchFamily="34" charset="-120"/>
              </a:rPr>
              <a:t>Inconsistent Branding</a:t>
            </a:r>
            <a:endParaRPr lang="en-US" sz="2000" dirty="0"/>
          </a:p>
        </p:txBody>
      </p:sp>
      <p:sp>
        <p:nvSpPr>
          <p:cNvPr id="9" name="Text 7"/>
          <p:cNvSpPr/>
          <p:nvPr/>
        </p:nvSpPr>
        <p:spPr>
          <a:xfrm>
            <a:off x="7575590" y="3392329"/>
            <a:ext cx="6337221" cy="662940"/>
          </a:xfrm>
          <a:prstGeom prst="rect">
            <a:avLst/>
          </a:prstGeom>
          <a:noFill/>
          <a:ln/>
        </p:spPr>
        <p:txBody>
          <a:bodyPr wrap="square" lIns="0" tIns="0" rIns="0" bIns="0" rtlCol="0" anchor="t"/>
          <a:lstStyle/>
          <a:p>
            <a:pPr algn="l" indent="0" marL="0">
              <a:lnSpc>
                <a:spcPts val="2600"/>
              </a:lnSpc>
              <a:buNone/>
            </a:pPr>
            <a:r>
              <a:rPr lang="en-US" sz="1600" dirty="0">
                <a:solidFill>
                  <a:srgbClr val="D6E5EF"/>
                </a:solidFill>
                <a:latin typeface="Roboto" pitchFamily="34" charset="0"/>
                <a:ea typeface="Roboto" pitchFamily="34" charset="-122"/>
                <a:cs typeface="Roboto" pitchFamily="34" charset="-120"/>
              </a:rPr>
              <a:t>While often good, fake sites might have slight variations in logos, fonts, or overall design compared to the real site.</a:t>
            </a:r>
            <a:endParaRPr lang="en-US" sz="1600" dirty="0"/>
          </a:p>
        </p:txBody>
      </p:sp>
      <p:sp>
        <p:nvSpPr>
          <p:cNvPr id="10" name="Text 8"/>
          <p:cNvSpPr/>
          <p:nvPr/>
        </p:nvSpPr>
        <p:spPr>
          <a:xfrm>
            <a:off x="7575590" y="4262438"/>
            <a:ext cx="4322683" cy="323612"/>
          </a:xfrm>
          <a:prstGeom prst="rect">
            <a:avLst/>
          </a:prstGeom>
          <a:noFill/>
          <a:ln/>
        </p:spPr>
        <p:txBody>
          <a:bodyPr wrap="none" lIns="0" tIns="0" rIns="0" bIns="0" rtlCol="0" anchor="t"/>
          <a:lstStyle/>
          <a:p>
            <a:pPr algn="l" indent="0" marL="0">
              <a:lnSpc>
                <a:spcPts val="2500"/>
              </a:lnSpc>
              <a:buNone/>
            </a:pPr>
            <a:r>
              <a:rPr lang="en-US" sz="2000" dirty="0">
                <a:solidFill>
                  <a:srgbClr val="76B9FF"/>
                </a:solidFill>
                <a:latin typeface="Roboto Slab" pitchFamily="34" charset="0"/>
                <a:ea typeface="Roboto Slab" pitchFamily="34" charset="-122"/>
                <a:cs typeface="Roboto Slab" pitchFamily="34" charset="-120"/>
              </a:rPr>
              <a:t>Requests for Excessive Information</a:t>
            </a:r>
            <a:endParaRPr lang="en-US" sz="2000" dirty="0"/>
          </a:p>
        </p:txBody>
      </p:sp>
      <p:sp>
        <p:nvSpPr>
          <p:cNvPr id="11" name="Text 9"/>
          <p:cNvSpPr/>
          <p:nvPr/>
        </p:nvSpPr>
        <p:spPr>
          <a:xfrm>
            <a:off x="7575590" y="4793218"/>
            <a:ext cx="6337221" cy="994410"/>
          </a:xfrm>
          <a:prstGeom prst="rect">
            <a:avLst/>
          </a:prstGeom>
          <a:noFill/>
          <a:ln/>
        </p:spPr>
        <p:txBody>
          <a:bodyPr wrap="square" lIns="0" tIns="0" rIns="0" bIns="0" rtlCol="0" anchor="t"/>
          <a:lstStyle/>
          <a:p>
            <a:pPr algn="l" indent="0" marL="0">
              <a:lnSpc>
                <a:spcPts val="2600"/>
              </a:lnSpc>
              <a:buNone/>
            </a:pPr>
            <a:r>
              <a:rPr lang="en-US" sz="1600" dirty="0">
                <a:solidFill>
                  <a:srgbClr val="D6E5EF"/>
                </a:solidFill>
                <a:latin typeface="Roboto" pitchFamily="34" charset="0"/>
                <a:ea typeface="Roboto" pitchFamily="34" charset="-122"/>
                <a:cs typeface="Roboto" pitchFamily="34" charset="-120"/>
              </a:rPr>
              <a:t>If a website suddenly asks for unusual or excessive personal details (e.g., your mother's maiden name, pet's name, and favorite color all at once), it's a major red flag.</a:t>
            </a:r>
            <a:endParaRPr lang="en-US" sz="1600" dirty="0"/>
          </a:p>
        </p:txBody>
      </p:sp>
      <p:sp>
        <p:nvSpPr>
          <p:cNvPr id="12" name="Text 10"/>
          <p:cNvSpPr/>
          <p:nvPr/>
        </p:nvSpPr>
        <p:spPr>
          <a:xfrm>
            <a:off x="725210" y="6870025"/>
            <a:ext cx="13179981" cy="662940"/>
          </a:xfrm>
          <a:prstGeom prst="rect">
            <a:avLst/>
          </a:prstGeom>
          <a:noFill/>
          <a:ln/>
        </p:spPr>
        <p:txBody>
          <a:bodyPr wrap="square" lIns="0" tIns="0" rIns="0" bIns="0" rtlCol="0" anchor="t"/>
          <a:lstStyle/>
          <a:p>
            <a:pPr algn="l" indent="0" marL="0">
              <a:lnSpc>
                <a:spcPts val="2600"/>
              </a:lnSpc>
              <a:buNone/>
            </a:pPr>
            <a:r>
              <a:rPr lang="en-US" sz="1600" dirty="0">
                <a:solidFill>
                  <a:srgbClr val="D6E5EF"/>
                </a:solidFill>
                <a:latin typeface="Roboto" pitchFamily="34" charset="0"/>
                <a:ea typeface="Roboto" pitchFamily="34" charset="-122"/>
                <a:cs typeface="Roboto" pitchFamily="34" charset="-120"/>
              </a:rPr>
              <a:t>Phishing attacks can have devastating financial consequences for businesses, with small businesses alone losing millions annually. Vigilance against fake websites is a critical defense.</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8670" y="621149"/>
            <a:ext cx="8307348" cy="704255"/>
          </a:xfrm>
          <a:prstGeom prst="rect">
            <a:avLst/>
          </a:prstGeom>
          <a:noFill/>
          <a:ln/>
        </p:spPr>
        <p:txBody>
          <a:bodyPr wrap="none" lIns="0" tIns="0" rIns="0" bIns="0" rtlCol="0" anchor="t"/>
          <a:lstStyle/>
          <a:p>
            <a:pPr algn="l" indent="0" marL="0">
              <a:lnSpc>
                <a:spcPts val="5500"/>
              </a:lnSpc>
              <a:buNone/>
            </a:pPr>
            <a:r>
              <a:rPr lang="en-US" sz="4400" dirty="0">
                <a:solidFill>
                  <a:srgbClr val="76B9FF"/>
                </a:solidFill>
                <a:latin typeface="Roboto Slab" pitchFamily="34" charset="0"/>
                <a:ea typeface="Roboto Slab" pitchFamily="34" charset="-122"/>
                <a:cs typeface="Roboto Slab" pitchFamily="34" charset="-120"/>
              </a:rPr>
              <a:t>Real-World Phishing Examples</a:t>
            </a:r>
            <a:endParaRPr lang="en-US" sz="4400" dirty="0"/>
          </a:p>
        </p:txBody>
      </p:sp>
      <p:sp>
        <p:nvSpPr>
          <p:cNvPr id="3" name="Text 1"/>
          <p:cNvSpPr/>
          <p:nvPr/>
        </p:nvSpPr>
        <p:spPr>
          <a:xfrm>
            <a:off x="788670" y="1776055"/>
            <a:ext cx="13053060" cy="1081564"/>
          </a:xfrm>
          <a:prstGeom prst="rect">
            <a:avLst/>
          </a:prstGeom>
          <a:noFill/>
          <a:ln/>
        </p:spPr>
        <p:txBody>
          <a:bodyPr wrap="square" lIns="0" tIns="0" rIns="0" bIns="0" rtlCol="0" anchor="t"/>
          <a:lstStyle/>
          <a:p>
            <a:pPr algn="l" indent="0" marL="0">
              <a:lnSpc>
                <a:spcPts val="2800"/>
              </a:lnSpc>
              <a:buNone/>
            </a:pPr>
            <a:r>
              <a:rPr lang="en-US" sz="1750" dirty="0">
                <a:solidFill>
                  <a:srgbClr val="D6E5EF"/>
                </a:solidFill>
                <a:latin typeface="Roboto" pitchFamily="34" charset="0"/>
                <a:ea typeface="Roboto" pitchFamily="34" charset="-122"/>
                <a:cs typeface="Roboto" pitchFamily="34" charset="-120"/>
              </a:rPr>
              <a:t>Understanding real-world incidents helps illustrate the severe impact of phishing attacks. These examples demonstrate that phishing isn't just about losing personal data; it can disrupt critical infrastructure, cause massive financial losses, and damage reputations on a global scale.</a:t>
            </a:r>
            <a:endParaRPr lang="en-US" sz="1750" dirty="0"/>
          </a:p>
        </p:txBody>
      </p:sp>
      <p:sp>
        <p:nvSpPr>
          <p:cNvPr id="4" name="Shape 2"/>
          <p:cNvSpPr/>
          <p:nvPr/>
        </p:nvSpPr>
        <p:spPr>
          <a:xfrm>
            <a:off x="7299960" y="3111103"/>
            <a:ext cx="30480" cy="4497229"/>
          </a:xfrm>
          <a:prstGeom prst="roundRect">
            <a:avLst>
              <a:gd name="adj" fmla="val 110909"/>
            </a:avLst>
          </a:prstGeom>
          <a:solidFill>
            <a:srgbClr val="585F6B"/>
          </a:solidFill>
          <a:ln/>
        </p:spPr>
      </p:sp>
      <p:sp>
        <p:nvSpPr>
          <p:cNvPr id="5" name="Shape 3"/>
          <p:cNvSpPr/>
          <p:nvPr/>
        </p:nvSpPr>
        <p:spPr>
          <a:xfrm>
            <a:off x="6416159" y="3349347"/>
            <a:ext cx="676037" cy="30480"/>
          </a:xfrm>
          <a:prstGeom prst="roundRect">
            <a:avLst>
              <a:gd name="adj" fmla="val 110909"/>
            </a:avLst>
          </a:prstGeom>
          <a:solidFill>
            <a:srgbClr val="585F6B"/>
          </a:solidFill>
          <a:ln/>
        </p:spPr>
      </p:sp>
      <p:sp>
        <p:nvSpPr>
          <p:cNvPr id="6" name="Shape 4"/>
          <p:cNvSpPr/>
          <p:nvPr/>
        </p:nvSpPr>
        <p:spPr>
          <a:xfrm>
            <a:off x="7061716" y="3111103"/>
            <a:ext cx="506968" cy="506968"/>
          </a:xfrm>
          <a:prstGeom prst="roundRect">
            <a:avLst>
              <a:gd name="adj" fmla="val 6668"/>
            </a:avLst>
          </a:prstGeom>
          <a:solidFill>
            <a:srgbClr val="3F4652"/>
          </a:solidFill>
          <a:ln/>
        </p:spPr>
      </p:sp>
      <p:pic>
        <p:nvPicPr>
          <p:cNvPr id="7" name="Image 0" descr="preencoded.png">    </p:cNvPr>
          <p:cNvPicPr>
            <a:picLocks noChangeAspect="1"/>
          </p:cNvPicPr>
          <p:nvPr/>
        </p:nvPicPr>
        <p:blipFill>
          <a:blip r:embed="rId1"/>
          <a:stretch>
            <a:fillRect/>
          </a:stretch>
        </p:blipFill>
        <p:spPr>
          <a:xfrm>
            <a:off x="7146191" y="3153311"/>
            <a:ext cx="338018" cy="422553"/>
          </a:xfrm>
          <a:prstGeom prst="rect">
            <a:avLst/>
          </a:prstGeom>
        </p:spPr>
      </p:pic>
      <p:sp>
        <p:nvSpPr>
          <p:cNvPr id="8" name="Text 5"/>
          <p:cNvSpPr/>
          <p:nvPr/>
        </p:nvSpPr>
        <p:spPr>
          <a:xfrm>
            <a:off x="2151936" y="3188494"/>
            <a:ext cx="4036457" cy="352068"/>
          </a:xfrm>
          <a:prstGeom prst="rect">
            <a:avLst/>
          </a:prstGeom>
          <a:noFill/>
          <a:ln/>
        </p:spPr>
        <p:txBody>
          <a:bodyPr wrap="none" lIns="0" tIns="0" rIns="0" bIns="0" rtlCol="0" anchor="t"/>
          <a:lstStyle/>
          <a:p>
            <a:pPr algn="r"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Colonial Pipeline Attack (2021)</a:t>
            </a:r>
            <a:endParaRPr lang="en-US" sz="2200" dirty="0"/>
          </a:p>
        </p:txBody>
      </p:sp>
      <p:sp>
        <p:nvSpPr>
          <p:cNvPr id="9" name="Text 6"/>
          <p:cNvSpPr/>
          <p:nvPr/>
        </p:nvSpPr>
        <p:spPr>
          <a:xfrm>
            <a:off x="788670" y="3675698"/>
            <a:ext cx="5399723" cy="2163128"/>
          </a:xfrm>
          <a:prstGeom prst="rect">
            <a:avLst/>
          </a:prstGeom>
          <a:noFill/>
          <a:ln/>
        </p:spPr>
        <p:txBody>
          <a:bodyPr wrap="square" lIns="0" tIns="0" rIns="0" bIns="0" rtlCol="0" anchor="t"/>
          <a:lstStyle/>
          <a:p>
            <a:pPr algn="r" indent="0" marL="0">
              <a:lnSpc>
                <a:spcPts val="2800"/>
              </a:lnSpc>
              <a:buNone/>
            </a:pPr>
            <a:r>
              <a:rPr lang="en-US" sz="1750" dirty="0">
                <a:solidFill>
                  <a:srgbClr val="D6E5EF"/>
                </a:solidFill>
                <a:latin typeface="Roboto" pitchFamily="34" charset="0"/>
                <a:ea typeface="Roboto" pitchFamily="34" charset="-122"/>
                <a:cs typeface="Roboto" pitchFamily="34" charset="-120"/>
              </a:rPr>
              <a:t>A single compromised password, likely obtained through a phishing scam, led to the shutdown of the largest fuel pipeline in the US. This resulted in widespread fuel shortages, panic buying, and a multi-million dollar ransom payment, highlighting the vulnerability of critical infrastructure to phishing.</a:t>
            </a:r>
            <a:endParaRPr lang="en-US" sz="1750" dirty="0"/>
          </a:p>
        </p:txBody>
      </p:sp>
      <p:sp>
        <p:nvSpPr>
          <p:cNvPr id="10" name="Shape 7"/>
          <p:cNvSpPr/>
          <p:nvPr/>
        </p:nvSpPr>
        <p:spPr>
          <a:xfrm>
            <a:off x="7538204" y="4701421"/>
            <a:ext cx="676037" cy="30480"/>
          </a:xfrm>
          <a:prstGeom prst="roundRect">
            <a:avLst>
              <a:gd name="adj" fmla="val 110909"/>
            </a:avLst>
          </a:prstGeom>
          <a:solidFill>
            <a:srgbClr val="585F6B"/>
          </a:solidFill>
          <a:ln/>
        </p:spPr>
      </p:sp>
      <p:sp>
        <p:nvSpPr>
          <p:cNvPr id="11" name="Shape 8"/>
          <p:cNvSpPr/>
          <p:nvPr/>
        </p:nvSpPr>
        <p:spPr>
          <a:xfrm>
            <a:off x="7061716" y="4463177"/>
            <a:ext cx="506968" cy="506968"/>
          </a:xfrm>
          <a:prstGeom prst="roundRect">
            <a:avLst>
              <a:gd name="adj" fmla="val 6668"/>
            </a:avLst>
          </a:prstGeom>
          <a:solidFill>
            <a:srgbClr val="3F4652"/>
          </a:solidFill>
          <a:ln/>
        </p:spPr>
      </p:sp>
      <p:pic>
        <p:nvPicPr>
          <p:cNvPr id="12" name="Image 1" descr="preencoded.png">    </p:cNvPr>
          <p:cNvPicPr>
            <a:picLocks noChangeAspect="1"/>
          </p:cNvPicPr>
          <p:nvPr/>
        </p:nvPicPr>
        <p:blipFill>
          <a:blip r:embed="rId2"/>
          <a:stretch>
            <a:fillRect/>
          </a:stretch>
        </p:blipFill>
        <p:spPr>
          <a:xfrm>
            <a:off x="7146191" y="4505385"/>
            <a:ext cx="338018" cy="422553"/>
          </a:xfrm>
          <a:prstGeom prst="rect">
            <a:avLst/>
          </a:prstGeom>
        </p:spPr>
      </p:pic>
      <p:sp>
        <p:nvSpPr>
          <p:cNvPr id="13" name="Text 9"/>
          <p:cNvSpPr/>
          <p:nvPr/>
        </p:nvSpPr>
        <p:spPr>
          <a:xfrm>
            <a:off x="8442008" y="4540568"/>
            <a:ext cx="4038005" cy="352068"/>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Ubiquiti Networks Hack (2021)</a:t>
            </a:r>
            <a:endParaRPr lang="en-US" sz="2200" dirty="0"/>
          </a:p>
        </p:txBody>
      </p:sp>
      <p:sp>
        <p:nvSpPr>
          <p:cNvPr id="14" name="Text 10"/>
          <p:cNvSpPr/>
          <p:nvPr/>
        </p:nvSpPr>
        <p:spPr>
          <a:xfrm>
            <a:off x="8442008" y="5027771"/>
            <a:ext cx="5399723" cy="2523649"/>
          </a:xfrm>
          <a:prstGeom prst="rect">
            <a:avLst/>
          </a:prstGeom>
          <a:noFill/>
          <a:ln/>
        </p:spPr>
        <p:txBody>
          <a:bodyPr wrap="square" lIns="0" tIns="0" rIns="0" bIns="0" rtlCol="0" anchor="t"/>
          <a:lstStyle/>
          <a:p>
            <a:pPr algn="l" indent="0" marL="0">
              <a:lnSpc>
                <a:spcPts val="2800"/>
              </a:lnSpc>
              <a:buNone/>
            </a:pPr>
            <a:r>
              <a:rPr lang="en-US" sz="1750" dirty="0">
                <a:solidFill>
                  <a:srgbClr val="D6E5EF"/>
                </a:solidFill>
                <a:latin typeface="Roboto" pitchFamily="34" charset="0"/>
                <a:ea typeface="Roboto" pitchFamily="34" charset="-122"/>
                <a:cs typeface="Roboto" pitchFamily="34" charset="-120"/>
              </a:rPr>
              <a:t>Attackers used phishing to steal credentials and impersonate employees, gaining access to sensitive corporate data. This incident not only led to a significant financial hit and reputational damage but also exposed the importance of robust internal security protocols and employee awareness against sophisticated social engineering.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37699" y="501372"/>
            <a:ext cx="6059210" cy="569357"/>
          </a:xfrm>
          <a:prstGeom prst="rect">
            <a:avLst/>
          </a:prstGeom>
          <a:noFill/>
          <a:ln/>
        </p:spPr>
        <p:txBody>
          <a:bodyPr wrap="none" lIns="0" tIns="0" rIns="0" bIns="0" rtlCol="0" anchor="t"/>
          <a:lstStyle/>
          <a:p>
            <a:pPr algn="l" indent="0" marL="0">
              <a:lnSpc>
                <a:spcPts val="4450"/>
              </a:lnSpc>
              <a:buNone/>
            </a:pPr>
            <a:r>
              <a:rPr lang="en-US" sz="3550" dirty="0">
                <a:solidFill>
                  <a:srgbClr val="76B9FF"/>
                </a:solidFill>
                <a:latin typeface="Roboto Slab" pitchFamily="34" charset="0"/>
                <a:ea typeface="Roboto Slab" pitchFamily="34" charset="-122"/>
                <a:cs typeface="Roboto Slab" pitchFamily="34" charset="-120"/>
              </a:rPr>
              <a:t>Prevention: Stay Safe Online</a:t>
            </a:r>
            <a:endParaRPr lang="en-US" sz="3550" dirty="0"/>
          </a:p>
        </p:txBody>
      </p:sp>
      <p:sp>
        <p:nvSpPr>
          <p:cNvPr id="3" name="Text 1"/>
          <p:cNvSpPr/>
          <p:nvPr/>
        </p:nvSpPr>
        <p:spPr>
          <a:xfrm>
            <a:off x="637699" y="1435179"/>
            <a:ext cx="13355002" cy="583168"/>
          </a:xfrm>
          <a:prstGeom prst="rect">
            <a:avLst/>
          </a:prstGeom>
          <a:noFill/>
          <a:ln/>
        </p:spPr>
        <p:txBody>
          <a:bodyPr wrap="square" lIns="0" tIns="0" rIns="0" bIns="0" rtlCol="0" anchor="t"/>
          <a:lstStyle/>
          <a:p>
            <a:pPr algn="l" indent="0" marL="0">
              <a:lnSpc>
                <a:spcPts val="2250"/>
              </a:lnSpc>
              <a:buNone/>
            </a:pPr>
            <a:r>
              <a:rPr lang="en-US" sz="1400" dirty="0">
                <a:solidFill>
                  <a:srgbClr val="D6E5EF"/>
                </a:solidFill>
                <a:latin typeface="Roboto" pitchFamily="34" charset="0"/>
                <a:ea typeface="Roboto" pitchFamily="34" charset="-122"/>
                <a:cs typeface="Roboto" pitchFamily="34" charset="-120"/>
              </a:rPr>
              <a:t>While phishing attacks are sophisticated, there are concrete steps you can take to protect yourself. Implementing these preventative measures significantly reduces your risk of falling victim and helps maintain a secure digital environment for everyone.</a:t>
            </a:r>
            <a:endParaRPr lang="en-US" sz="1400" dirty="0"/>
          </a:p>
        </p:txBody>
      </p:sp>
      <p:sp>
        <p:nvSpPr>
          <p:cNvPr id="4" name="Shape 2"/>
          <p:cNvSpPr/>
          <p:nvPr/>
        </p:nvSpPr>
        <p:spPr>
          <a:xfrm>
            <a:off x="637699" y="2223254"/>
            <a:ext cx="136565" cy="685562"/>
          </a:xfrm>
          <a:prstGeom prst="roundRect">
            <a:avLst>
              <a:gd name="adj" fmla="val 20016"/>
            </a:avLst>
          </a:prstGeom>
          <a:solidFill>
            <a:srgbClr val="3F4652"/>
          </a:solidFill>
          <a:ln/>
        </p:spPr>
      </p:sp>
      <p:sp>
        <p:nvSpPr>
          <p:cNvPr id="5" name="Text 3"/>
          <p:cNvSpPr/>
          <p:nvPr/>
        </p:nvSpPr>
        <p:spPr>
          <a:xfrm>
            <a:off x="1047512" y="2223254"/>
            <a:ext cx="2277904" cy="284678"/>
          </a:xfrm>
          <a:prstGeom prst="rect">
            <a:avLst/>
          </a:prstGeom>
          <a:noFill/>
          <a:ln/>
        </p:spPr>
        <p:txBody>
          <a:bodyPr wrap="none" lIns="0" tIns="0" rIns="0" bIns="0" rtlCol="0" anchor="t"/>
          <a:lstStyle/>
          <a:p>
            <a:pPr algn="l" indent="0" marL="0">
              <a:lnSpc>
                <a:spcPts val="2200"/>
              </a:lnSpc>
              <a:buNone/>
            </a:pPr>
            <a:r>
              <a:rPr lang="en-US" sz="1750" dirty="0">
                <a:solidFill>
                  <a:srgbClr val="D6E5EF"/>
                </a:solidFill>
                <a:latin typeface="Roboto Slab" pitchFamily="34" charset="0"/>
                <a:ea typeface="Roboto Slab" pitchFamily="34" charset="-122"/>
                <a:cs typeface="Roboto Slab" pitchFamily="34" charset="-120"/>
              </a:rPr>
              <a:t>Hover Over Links</a:t>
            </a:r>
            <a:endParaRPr lang="en-US" sz="1750" dirty="0"/>
          </a:p>
        </p:txBody>
      </p:sp>
      <p:sp>
        <p:nvSpPr>
          <p:cNvPr id="6" name="Text 4"/>
          <p:cNvSpPr/>
          <p:nvPr/>
        </p:nvSpPr>
        <p:spPr>
          <a:xfrm>
            <a:off x="1047512" y="2617232"/>
            <a:ext cx="12945189" cy="291584"/>
          </a:xfrm>
          <a:prstGeom prst="rect">
            <a:avLst/>
          </a:prstGeom>
          <a:noFill/>
          <a:ln/>
        </p:spPr>
        <p:txBody>
          <a:bodyPr wrap="none" lIns="0" tIns="0" rIns="0" bIns="0" rtlCol="0" anchor="t"/>
          <a:lstStyle/>
          <a:p>
            <a:pPr algn="l" indent="0" marL="0">
              <a:lnSpc>
                <a:spcPts val="2250"/>
              </a:lnSpc>
              <a:buNone/>
            </a:pPr>
            <a:r>
              <a:rPr lang="en-US" sz="1400" dirty="0">
                <a:solidFill>
                  <a:srgbClr val="D6E5EF"/>
                </a:solidFill>
                <a:latin typeface="Roboto" pitchFamily="34" charset="0"/>
                <a:ea typeface="Roboto" pitchFamily="34" charset="-122"/>
                <a:cs typeface="Roboto" pitchFamily="34" charset="-120"/>
              </a:rPr>
              <a:t>Before clicking, always hover your mouse over a link to preview the actual URL. If it looks suspicious or doesn't match the expected destination, don't click.</a:t>
            </a:r>
            <a:endParaRPr lang="en-US" sz="1400" dirty="0"/>
          </a:p>
        </p:txBody>
      </p:sp>
      <p:sp>
        <p:nvSpPr>
          <p:cNvPr id="7" name="Shape 5"/>
          <p:cNvSpPr/>
          <p:nvPr/>
        </p:nvSpPr>
        <p:spPr>
          <a:xfrm>
            <a:off x="910947" y="3090982"/>
            <a:ext cx="136565" cy="977146"/>
          </a:xfrm>
          <a:prstGeom prst="roundRect">
            <a:avLst>
              <a:gd name="adj" fmla="val 20016"/>
            </a:avLst>
          </a:prstGeom>
          <a:solidFill>
            <a:srgbClr val="3F4652"/>
          </a:solidFill>
          <a:ln/>
        </p:spPr>
      </p:sp>
      <p:sp>
        <p:nvSpPr>
          <p:cNvPr id="8" name="Text 6"/>
          <p:cNvSpPr/>
          <p:nvPr/>
        </p:nvSpPr>
        <p:spPr>
          <a:xfrm>
            <a:off x="1320760" y="3090982"/>
            <a:ext cx="4321969" cy="284678"/>
          </a:xfrm>
          <a:prstGeom prst="rect">
            <a:avLst/>
          </a:prstGeom>
          <a:noFill/>
          <a:ln/>
        </p:spPr>
        <p:txBody>
          <a:bodyPr wrap="none" lIns="0" tIns="0" rIns="0" bIns="0" rtlCol="0" anchor="t"/>
          <a:lstStyle/>
          <a:p>
            <a:pPr algn="l" indent="0" marL="0">
              <a:lnSpc>
                <a:spcPts val="2200"/>
              </a:lnSpc>
              <a:buNone/>
            </a:pPr>
            <a:r>
              <a:rPr lang="en-US" sz="1750" dirty="0">
                <a:solidFill>
                  <a:srgbClr val="D6E5EF"/>
                </a:solidFill>
                <a:latin typeface="Roboto Slab" pitchFamily="34" charset="0"/>
                <a:ea typeface="Roboto Slab" pitchFamily="34" charset="-122"/>
                <a:cs typeface="Roboto Slab" pitchFamily="34" charset="-120"/>
              </a:rPr>
              <a:t>Enable Two-Factor Authentication (2FA)</a:t>
            </a:r>
            <a:endParaRPr lang="en-US" sz="1750" dirty="0"/>
          </a:p>
        </p:txBody>
      </p:sp>
      <p:sp>
        <p:nvSpPr>
          <p:cNvPr id="9" name="Text 7"/>
          <p:cNvSpPr/>
          <p:nvPr/>
        </p:nvSpPr>
        <p:spPr>
          <a:xfrm>
            <a:off x="1320760" y="3484959"/>
            <a:ext cx="12671941" cy="583168"/>
          </a:xfrm>
          <a:prstGeom prst="rect">
            <a:avLst/>
          </a:prstGeom>
          <a:noFill/>
          <a:ln/>
        </p:spPr>
        <p:txBody>
          <a:bodyPr wrap="square" lIns="0" tIns="0" rIns="0" bIns="0" rtlCol="0" anchor="t"/>
          <a:lstStyle/>
          <a:p>
            <a:pPr algn="l" indent="0" marL="0">
              <a:lnSpc>
                <a:spcPts val="2250"/>
              </a:lnSpc>
              <a:buNone/>
            </a:pPr>
            <a:r>
              <a:rPr lang="en-US" sz="1400" dirty="0">
                <a:solidFill>
                  <a:srgbClr val="D6E5EF"/>
                </a:solidFill>
                <a:latin typeface="Roboto" pitchFamily="34" charset="0"/>
                <a:ea typeface="Roboto" pitchFamily="34" charset="-122"/>
                <a:cs typeface="Roboto" pitchFamily="34" charset="-120"/>
              </a:rPr>
              <a:t>2FA adds an extra layer of security, requiring a second verification method (like a code from your phone) in addition to your password. This makes it much harder for attackers to access your accounts even if they steal your password.</a:t>
            </a:r>
            <a:endParaRPr lang="en-US" sz="1400" dirty="0"/>
          </a:p>
        </p:txBody>
      </p:sp>
      <p:sp>
        <p:nvSpPr>
          <p:cNvPr id="10" name="Shape 8"/>
          <p:cNvSpPr/>
          <p:nvPr/>
        </p:nvSpPr>
        <p:spPr>
          <a:xfrm>
            <a:off x="1184315" y="4250293"/>
            <a:ext cx="136565" cy="977146"/>
          </a:xfrm>
          <a:prstGeom prst="roundRect">
            <a:avLst>
              <a:gd name="adj" fmla="val 20016"/>
            </a:avLst>
          </a:prstGeom>
          <a:solidFill>
            <a:srgbClr val="3F4652"/>
          </a:solidFill>
          <a:ln/>
        </p:spPr>
      </p:sp>
      <p:sp>
        <p:nvSpPr>
          <p:cNvPr id="11" name="Text 9"/>
          <p:cNvSpPr/>
          <p:nvPr/>
        </p:nvSpPr>
        <p:spPr>
          <a:xfrm>
            <a:off x="1594128" y="4250293"/>
            <a:ext cx="2353866" cy="284678"/>
          </a:xfrm>
          <a:prstGeom prst="rect">
            <a:avLst/>
          </a:prstGeom>
          <a:noFill/>
          <a:ln/>
        </p:spPr>
        <p:txBody>
          <a:bodyPr wrap="none" lIns="0" tIns="0" rIns="0" bIns="0" rtlCol="0" anchor="t"/>
          <a:lstStyle/>
          <a:p>
            <a:pPr algn="l" indent="0" marL="0">
              <a:lnSpc>
                <a:spcPts val="2200"/>
              </a:lnSpc>
              <a:buNone/>
            </a:pPr>
            <a:r>
              <a:rPr lang="en-US" sz="1750" dirty="0">
                <a:solidFill>
                  <a:srgbClr val="D6E5EF"/>
                </a:solidFill>
                <a:latin typeface="Roboto Slab" pitchFamily="34" charset="0"/>
                <a:ea typeface="Roboto Slab" pitchFamily="34" charset="-122"/>
                <a:cs typeface="Roboto Slab" pitchFamily="34" charset="-120"/>
              </a:rPr>
              <a:t>Verify Sender Identity</a:t>
            </a:r>
            <a:endParaRPr lang="en-US" sz="1750" dirty="0"/>
          </a:p>
        </p:txBody>
      </p:sp>
      <p:sp>
        <p:nvSpPr>
          <p:cNvPr id="12" name="Text 10"/>
          <p:cNvSpPr/>
          <p:nvPr/>
        </p:nvSpPr>
        <p:spPr>
          <a:xfrm>
            <a:off x="1594128" y="4644271"/>
            <a:ext cx="12398573" cy="583168"/>
          </a:xfrm>
          <a:prstGeom prst="rect">
            <a:avLst/>
          </a:prstGeom>
          <a:noFill/>
          <a:ln/>
        </p:spPr>
        <p:txBody>
          <a:bodyPr wrap="square" lIns="0" tIns="0" rIns="0" bIns="0" rtlCol="0" anchor="t"/>
          <a:lstStyle/>
          <a:p>
            <a:pPr algn="l" indent="0" marL="0">
              <a:lnSpc>
                <a:spcPts val="2250"/>
              </a:lnSpc>
              <a:buNone/>
            </a:pPr>
            <a:r>
              <a:rPr lang="en-US" sz="1400" dirty="0">
                <a:solidFill>
                  <a:srgbClr val="D6E5EF"/>
                </a:solidFill>
                <a:latin typeface="Roboto" pitchFamily="34" charset="0"/>
                <a:ea typeface="Roboto" pitchFamily="34" charset="-122"/>
                <a:cs typeface="Roboto" pitchFamily="34" charset="-120"/>
              </a:rPr>
              <a:t>If an email seems suspicious, especially if it asks for sensitive information or urgent action, contact the sender directly through a known, legitimate channel (e.g., phone number from their official website, not from the email itself) to verify.</a:t>
            </a:r>
            <a:endParaRPr lang="en-US" sz="1400" dirty="0"/>
          </a:p>
        </p:txBody>
      </p:sp>
      <p:sp>
        <p:nvSpPr>
          <p:cNvPr id="13" name="Shape 11"/>
          <p:cNvSpPr/>
          <p:nvPr/>
        </p:nvSpPr>
        <p:spPr>
          <a:xfrm>
            <a:off x="1457682" y="5409605"/>
            <a:ext cx="136565" cy="977146"/>
          </a:xfrm>
          <a:prstGeom prst="roundRect">
            <a:avLst>
              <a:gd name="adj" fmla="val 20016"/>
            </a:avLst>
          </a:prstGeom>
          <a:solidFill>
            <a:srgbClr val="3F4652"/>
          </a:solidFill>
          <a:ln/>
        </p:spPr>
      </p:sp>
      <p:sp>
        <p:nvSpPr>
          <p:cNvPr id="14" name="Text 12"/>
          <p:cNvSpPr/>
          <p:nvPr/>
        </p:nvSpPr>
        <p:spPr>
          <a:xfrm>
            <a:off x="1867495" y="5409605"/>
            <a:ext cx="2506980" cy="284678"/>
          </a:xfrm>
          <a:prstGeom prst="rect">
            <a:avLst/>
          </a:prstGeom>
          <a:noFill/>
          <a:ln/>
        </p:spPr>
        <p:txBody>
          <a:bodyPr wrap="none" lIns="0" tIns="0" rIns="0" bIns="0" rtlCol="0" anchor="t"/>
          <a:lstStyle/>
          <a:p>
            <a:pPr algn="l" indent="0" marL="0">
              <a:lnSpc>
                <a:spcPts val="2200"/>
              </a:lnSpc>
              <a:buNone/>
            </a:pPr>
            <a:r>
              <a:rPr lang="en-US" sz="1750" dirty="0">
                <a:solidFill>
                  <a:srgbClr val="D6E5EF"/>
                </a:solidFill>
                <a:latin typeface="Roboto Slab" pitchFamily="34" charset="0"/>
                <a:ea typeface="Roboto Slab" pitchFamily="34" charset="-122"/>
                <a:cs typeface="Roboto Slab" pitchFamily="34" charset="-120"/>
              </a:rPr>
              <a:t>Keep Software Updated</a:t>
            </a:r>
            <a:endParaRPr lang="en-US" sz="1750" dirty="0"/>
          </a:p>
        </p:txBody>
      </p:sp>
      <p:sp>
        <p:nvSpPr>
          <p:cNvPr id="15" name="Text 13"/>
          <p:cNvSpPr/>
          <p:nvPr/>
        </p:nvSpPr>
        <p:spPr>
          <a:xfrm>
            <a:off x="1867495" y="5803583"/>
            <a:ext cx="12125206" cy="583168"/>
          </a:xfrm>
          <a:prstGeom prst="rect">
            <a:avLst/>
          </a:prstGeom>
          <a:noFill/>
          <a:ln/>
        </p:spPr>
        <p:txBody>
          <a:bodyPr wrap="square" lIns="0" tIns="0" rIns="0" bIns="0" rtlCol="0" anchor="t"/>
          <a:lstStyle/>
          <a:p>
            <a:pPr algn="l" indent="0" marL="0">
              <a:lnSpc>
                <a:spcPts val="2250"/>
              </a:lnSpc>
              <a:buNone/>
            </a:pPr>
            <a:r>
              <a:rPr lang="en-US" sz="1400" dirty="0">
                <a:solidFill>
                  <a:srgbClr val="D6E5EF"/>
                </a:solidFill>
                <a:latin typeface="Roboto" pitchFamily="34" charset="0"/>
                <a:ea typeface="Roboto" pitchFamily="34" charset="-122"/>
                <a:cs typeface="Roboto" pitchFamily="34" charset="-120"/>
              </a:rPr>
              <a:t>Regularly update your operating system, web browsers, and antivirus software. Updates often include critical security patches that protect against known vulnerabilities exploited by phishers.</a:t>
            </a:r>
            <a:endParaRPr lang="en-US" sz="1400" dirty="0"/>
          </a:p>
        </p:txBody>
      </p:sp>
      <p:sp>
        <p:nvSpPr>
          <p:cNvPr id="16" name="Shape 14"/>
          <p:cNvSpPr/>
          <p:nvPr/>
        </p:nvSpPr>
        <p:spPr>
          <a:xfrm>
            <a:off x="1184315" y="6568916"/>
            <a:ext cx="136565" cy="977146"/>
          </a:xfrm>
          <a:prstGeom prst="roundRect">
            <a:avLst>
              <a:gd name="adj" fmla="val 20016"/>
            </a:avLst>
          </a:prstGeom>
          <a:solidFill>
            <a:srgbClr val="3F4652"/>
          </a:solidFill>
          <a:ln/>
        </p:spPr>
      </p:sp>
      <p:sp>
        <p:nvSpPr>
          <p:cNvPr id="17" name="Text 15"/>
          <p:cNvSpPr/>
          <p:nvPr/>
        </p:nvSpPr>
        <p:spPr>
          <a:xfrm>
            <a:off x="1594128" y="6568916"/>
            <a:ext cx="2735937" cy="284678"/>
          </a:xfrm>
          <a:prstGeom prst="rect">
            <a:avLst/>
          </a:prstGeom>
          <a:noFill/>
          <a:ln/>
        </p:spPr>
        <p:txBody>
          <a:bodyPr wrap="none" lIns="0" tIns="0" rIns="0" bIns="0" rtlCol="0" anchor="t"/>
          <a:lstStyle/>
          <a:p>
            <a:pPr algn="l" indent="0" marL="0">
              <a:lnSpc>
                <a:spcPts val="2200"/>
              </a:lnSpc>
              <a:buNone/>
            </a:pPr>
            <a:r>
              <a:rPr lang="en-US" sz="1750" dirty="0">
                <a:solidFill>
                  <a:srgbClr val="D6E5EF"/>
                </a:solidFill>
                <a:latin typeface="Roboto Slab" pitchFamily="34" charset="0"/>
                <a:ea typeface="Roboto Slab" pitchFamily="34" charset="-122"/>
                <a:cs typeface="Roboto Slab" pitchFamily="34" charset="-120"/>
              </a:rPr>
              <a:t>Report Suspicious Emails</a:t>
            </a:r>
            <a:endParaRPr lang="en-US" sz="1750" dirty="0"/>
          </a:p>
        </p:txBody>
      </p:sp>
      <p:sp>
        <p:nvSpPr>
          <p:cNvPr id="18" name="Text 16"/>
          <p:cNvSpPr/>
          <p:nvPr/>
        </p:nvSpPr>
        <p:spPr>
          <a:xfrm>
            <a:off x="1594128" y="6962894"/>
            <a:ext cx="12398573" cy="583168"/>
          </a:xfrm>
          <a:prstGeom prst="rect">
            <a:avLst/>
          </a:prstGeom>
          <a:noFill/>
          <a:ln/>
        </p:spPr>
        <p:txBody>
          <a:bodyPr wrap="square" lIns="0" tIns="0" rIns="0" bIns="0" rtlCol="0" anchor="t"/>
          <a:lstStyle/>
          <a:p>
            <a:pPr algn="l" indent="0" marL="0">
              <a:lnSpc>
                <a:spcPts val="2250"/>
              </a:lnSpc>
              <a:buNone/>
            </a:pPr>
            <a:r>
              <a:rPr lang="en-US" sz="1400" dirty="0">
                <a:solidFill>
                  <a:srgbClr val="D6E5EF"/>
                </a:solidFill>
                <a:latin typeface="Roboto" pitchFamily="34" charset="0"/>
                <a:ea typeface="Roboto" pitchFamily="34" charset="-122"/>
                <a:cs typeface="Roboto" pitchFamily="34" charset="-120"/>
              </a:rPr>
              <a:t>If you receive a phishing email, report it to your IT or security team immediately. Do not delete it until instructed, as it can provide valuable information for defense.</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06147" y="476369"/>
            <a:ext cx="7401163" cy="541258"/>
          </a:xfrm>
          <a:prstGeom prst="rect">
            <a:avLst/>
          </a:prstGeom>
          <a:noFill/>
          <a:ln/>
        </p:spPr>
        <p:txBody>
          <a:bodyPr wrap="none" lIns="0" tIns="0" rIns="0" bIns="0" rtlCol="0" anchor="t"/>
          <a:lstStyle/>
          <a:p>
            <a:pPr algn="l" indent="0" marL="0">
              <a:lnSpc>
                <a:spcPts val="4250"/>
              </a:lnSpc>
              <a:buNone/>
            </a:pPr>
            <a:r>
              <a:rPr lang="en-US" sz="3400" dirty="0">
                <a:solidFill>
                  <a:srgbClr val="76B9FF"/>
                </a:solidFill>
                <a:latin typeface="Roboto Slab" pitchFamily="34" charset="0"/>
                <a:ea typeface="Roboto Slab" pitchFamily="34" charset="-122"/>
                <a:cs typeface="Roboto Slab" pitchFamily="34" charset="-120"/>
              </a:rPr>
              <a:t>Phishing Quiz: Test Your Knowledge</a:t>
            </a:r>
            <a:endParaRPr lang="en-US" sz="3400" dirty="0"/>
          </a:p>
        </p:txBody>
      </p:sp>
      <p:sp>
        <p:nvSpPr>
          <p:cNvPr id="3" name="Text 1"/>
          <p:cNvSpPr/>
          <p:nvPr/>
        </p:nvSpPr>
        <p:spPr>
          <a:xfrm>
            <a:off x="606147" y="1363980"/>
            <a:ext cx="13418106" cy="554355"/>
          </a:xfrm>
          <a:prstGeom prst="rect">
            <a:avLst/>
          </a:prstGeom>
          <a:noFill/>
          <a:ln/>
        </p:spPr>
        <p:txBody>
          <a:bodyPr wrap="square" lIns="0" tIns="0" rIns="0" bIns="0" rtlCol="0" anchor="t"/>
          <a:lstStyle/>
          <a:p>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It's time to put your phishing awareness to the test! Answer the following multiple-choice questions to see how well you can identify and understand phishing tactics. Choose the best answer for each question.</a:t>
            </a:r>
            <a:endParaRPr lang="en-US" sz="1350" dirty="0"/>
          </a:p>
        </p:txBody>
      </p:sp>
      <p:sp>
        <p:nvSpPr>
          <p:cNvPr id="4" name="Text 2"/>
          <p:cNvSpPr/>
          <p:nvPr/>
        </p:nvSpPr>
        <p:spPr>
          <a:xfrm>
            <a:off x="606147" y="2113121"/>
            <a:ext cx="13418106" cy="1108710"/>
          </a:xfrm>
          <a:prstGeom prst="rect">
            <a:avLst/>
          </a:prstGeom>
          <a:noFill/>
          <a:ln/>
        </p:spPr>
        <p:txBody>
          <a:bodyPr wrap="square" lIns="0" tIns="0" rIns="0" bIns="0" rtlCol="0" anchor="t"/>
          <a:lstStyle/>
          <a:p>
            <a:pPr algn="l" marL="342900" indent="-342900">
              <a:lnSpc>
                <a:spcPts val="2150"/>
              </a:lnSpc>
              <a:buSzPct val="100000"/>
              <a:buChar char="•"/>
            </a:pPr>
            <a:r>
              <a:rPr lang="en-US" sz="1350" b="1" dirty="0">
                <a:solidFill>
                  <a:srgbClr val="D6E5EF"/>
                </a:solidFill>
                <a:latin typeface="Roboto" pitchFamily="34" charset="0"/>
                <a:ea typeface="Roboto" pitchFamily="34" charset="-122"/>
                <a:cs typeface="Roboto" pitchFamily="34" charset="-120"/>
              </a:rPr>
              <a:t>Question 1:</a:t>
            </a: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 What is the primary goal of phishing?</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(a) To deliver malware</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(b) To steal personal information</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(c) To improve website traffic</a:t>
            </a:r>
            <a:endParaRPr lang="en-US" sz="1350" dirty="0"/>
          </a:p>
        </p:txBody>
      </p:sp>
      <p:sp>
        <p:nvSpPr>
          <p:cNvPr id="5" name="Text 3"/>
          <p:cNvSpPr/>
          <p:nvPr/>
        </p:nvSpPr>
        <p:spPr>
          <a:xfrm>
            <a:off x="606147" y="3282434"/>
            <a:ext cx="13418106" cy="1108710"/>
          </a:xfrm>
          <a:prstGeom prst="rect">
            <a:avLst/>
          </a:prstGeom>
          <a:noFill/>
          <a:ln/>
        </p:spPr>
        <p:txBody>
          <a:bodyPr wrap="square" lIns="0" tIns="0" rIns="0" bIns="0" rtlCol="0" anchor="t"/>
          <a:lstStyle/>
          <a:p>
            <a:pPr algn="l" marL="342900" indent="-342900">
              <a:lnSpc>
                <a:spcPts val="2150"/>
              </a:lnSpc>
              <a:buSzPct val="100000"/>
              <a:buChar char="•"/>
            </a:pPr>
            <a:r>
              <a:rPr lang="en-US" sz="1350" b="1" dirty="0">
                <a:solidFill>
                  <a:srgbClr val="D6E5EF"/>
                </a:solidFill>
                <a:latin typeface="Roboto" pitchFamily="34" charset="0"/>
                <a:ea typeface="Roboto" pitchFamily="34" charset="-122"/>
                <a:cs typeface="Roboto" pitchFamily="34" charset="-120"/>
              </a:rPr>
              <a:t>Question 2:</a:t>
            </a: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 Which of these is a sign of a phishing email?</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(a) Personalized greeting</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(b) Urgent request</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(c) Proper grammar</a:t>
            </a:r>
            <a:endParaRPr lang="en-US" sz="1350" dirty="0"/>
          </a:p>
        </p:txBody>
      </p:sp>
      <p:sp>
        <p:nvSpPr>
          <p:cNvPr id="6" name="Text 4"/>
          <p:cNvSpPr/>
          <p:nvPr/>
        </p:nvSpPr>
        <p:spPr>
          <a:xfrm>
            <a:off x="606147" y="4451747"/>
            <a:ext cx="13418106" cy="1108710"/>
          </a:xfrm>
          <a:prstGeom prst="rect">
            <a:avLst/>
          </a:prstGeom>
          <a:noFill/>
          <a:ln/>
        </p:spPr>
        <p:txBody>
          <a:bodyPr wrap="square" lIns="0" tIns="0" rIns="0" bIns="0" rtlCol="0" anchor="t"/>
          <a:lstStyle/>
          <a:p>
            <a:pPr algn="l" marL="342900" indent="-342900">
              <a:lnSpc>
                <a:spcPts val="2150"/>
              </a:lnSpc>
              <a:buSzPct val="100000"/>
              <a:buChar char="•"/>
            </a:pPr>
            <a:r>
              <a:rPr lang="en-US" sz="1350" b="1" dirty="0">
                <a:solidFill>
                  <a:srgbClr val="D6E5EF"/>
                </a:solidFill>
                <a:latin typeface="Roboto" pitchFamily="34" charset="0"/>
                <a:ea typeface="Roboto" pitchFamily="34" charset="-122"/>
                <a:cs typeface="Roboto" pitchFamily="34" charset="-120"/>
              </a:rPr>
              <a:t>Question 3:</a:t>
            </a: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 What is 2FA?</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(a) Two Factor Authentication</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(b) Top financial advice</a:t>
            </a:r>
            <a:pPr algn="l" indent="0" marL="0">
              <a:lnSpc>
                <a:spcPts val="2150"/>
              </a:lnSpc>
              <a:buNone/>
            </a:pPr>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(c) A type of virus</a:t>
            </a:r>
            <a:endParaRPr lang="en-US" sz="1350" dirty="0"/>
          </a:p>
        </p:txBody>
      </p:sp>
      <p:sp>
        <p:nvSpPr>
          <p:cNvPr id="7" name="Text 5"/>
          <p:cNvSpPr/>
          <p:nvPr/>
        </p:nvSpPr>
        <p:spPr>
          <a:xfrm>
            <a:off x="606147" y="5755243"/>
            <a:ext cx="13418106" cy="277178"/>
          </a:xfrm>
          <a:prstGeom prst="rect">
            <a:avLst/>
          </a:prstGeom>
          <a:noFill/>
          <a:ln/>
        </p:spPr>
        <p:txBody>
          <a:bodyPr wrap="none" lIns="0" tIns="0" rIns="0" bIns="0" rtlCol="0" anchor="t"/>
          <a:lstStyle/>
          <a:p>
            <a:pPr algn="l" indent="0" marL="0">
              <a:lnSpc>
                <a:spcPts val="2150"/>
              </a:lnSpc>
              <a:buNone/>
            </a:pPr>
            <a:r>
              <a:rPr lang="en-US" sz="1350" dirty="0">
                <a:solidFill>
                  <a:srgbClr val="D6E5EF"/>
                </a:solidFill>
                <a:latin typeface="Roboto" pitchFamily="34" charset="0"/>
                <a:ea typeface="Roboto" pitchFamily="34" charset="-122"/>
                <a:cs typeface="Roboto" pitchFamily="34" charset="-120"/>
              </a:rPr>
              <a:t>Answers: 1(b), 2(b), 3(a)</a:t>
            </a:r>
            <a:endParaRPr lang="en-US" sz="1350" dirty="0"/>
          </a:p>
        </p:txBody>
      </p:sp>
      <p:sp>
        <p:nvSpPr>
          <p:cNvPr id="8" name="Text 6"/>
          <p:cNvSpPr/>
          <p:nvPr/>
        </p:nvSpPr>
        <p:spPr>
          <a:xfrm>
            <a:off x="606147" y="6313765"/>
            <a:ext cx="4299466" cy="571500"/>
          </a:xfrm>
          <a:prstGeom prst="rect">
            <a:avLst/>
          </a:prstGeom>
          <a:noFill/>
          <a:ln/>
        </p:spPr>
        <p:txBody>
          <a:bodyPr wrap="none" lIns="0" tIns="0" rIns="0" bIns="0" rtlCol="0" anchor="t"/>
          <a:lstStyle/>
          <a:p>
            <a:pPr algn="ctr" indent="0" marL="0">
              <a:lnSpc>
                <a:spcPts val="4500"/>
              </a:lnSpc>
              <a:buNone/>
            </a:pPr>
            <a:r>
              <a:rPr lang="en-US" sz="4500" dirty="0">
                <a:solidFill>
                  <a:srgbClr val="D6E5EF"/>
                </a:solidFill>
                <a:latin typeface="Roboto Slab" pitchFamily="34" charset="0"/>
                <a:ea typeface="Roboto Slab" pitchFamily="34" charset="-122"/>
                <a:cs typeface="Roboto Slab" pitchFamily="34" charset="-120"/>
              </a:rPr>
              <a:t>1</a:t>
            </a:r>
            <a:endParaRPr lang="en-US" sz="4500" dirty="0"/>
          </a:p>
        </p:txBody>
      </p:sp>
      <p:sp>
        <p:nvSpPr>
          <p:cNvPr id="9" name="Text 7"/>
          <p:cNvSpPr/>
          <p:nvPr/>
        </p:nvSpPr>
        <p:spPr>
          <a:xfrm>
            <a:off x="1673304" y="7101721"/>
            <a:ext cx="2165033" cy="270510"/>
          </a:xfrm>
          <a:prstGeom prst="rect">
            <a:avLst/>
          </a:prstGeom>
          <a:noFill/>
          <a:ln/>
        </p:spPr>
        <p:txBody>
          <a:bodyPr wrap="none" lIns="0" tIns="0" rIns="0" bIns="0" rtlCol="0" anchor="t"/>
          <a:lstStyle/>
          <a:p>
            <a:pPr algn="ctr" indent="0" marL="0">
              <a:lnSpc>
                <a:spcPts val="2100"/>
              </a:lnSpc>
              <a:buNone/>
            </a:pPr>
            <a:r>
              <a:rPr lang="en-US" sz="1700" dirty="0">
                <a:solidFill>
                  <a:srgbClr val="D6E5EF"/>
                </a:solidFill>
                <a:latin typeface="Roboto Slab" pitchFamily="34" charset="0"/>
                <a:ea typeface="Roboto Slab" pitchFamily="34" charset="-122"/>
                <a:cs typeface="Roboto Slab" pitchFamily="34" charset="-120"/>
              </a:rPr>
              <a:t>Question 1</a:t>
            </a:r>
            <a:endParaRPr lang="en-US" sz="1700" dirty="0"/>
          </a:p>
        </p:txBody>
      </p:sp>
      <p:sp>
        <p:nvSpPr>
          <p:cNvPr id="10" name="Text 8"/>
          <p:cNvSpPr/>
          <p:nvPr/>
        </p:nvSpPr>
        <p:spPr>
          <a:xfrm>
            <a:off x="606147" y="7476053"/>
            <a:ext cx="4299466" cy="277178"/>
          </a:xfrm>
          <a:prstGeom prst="rect">
            <a:avLst/>
          </a:prstGeom>
          <a:noFill/>
          <a:ln/>
        </p:spPr>
        <p:txBody>
          <a:bodyPr wrap="none" lIns="0" tIns="0" rIns="0" bIns="0" rtlCol="0" anchor="t"/>
          <a:lstStyle/>
          <a:p>
            <a:pPr algn="ctr" indent="0" marL="0">
              <a:lnSpc>
                <a:spcPts val="2150"/>
              </a:lnSpc>
              <a:buNone/>
            </a:pPr>
            <a:r>
              <a:rPr lang="en-US" sz="1350" dirty="0">
                <a:solidFill>
                  <a:srgbClr val="D6E5EF"/>
                </a:solidFill>
                <a:latin typeface="Roboto" pitchFamily="34" charset="0"/>
                <a:ea typeface="Roboto" pitchFamily="34" charset="-122"/>
                <a:cs typeface="Roboto" pitchFamily="34" charset="-120"/>
              </a:rPr>
              <a:t>The primary goal is to steal personal information.</a:t>
            </a:r>
            <a:endParaRPr lang="en-US" sz="1350" dirty="0"/>
          </a:p>
        </p:txBody>
      </p:sp>
      <p:sp>
        <p:nvSpPr>
          <p:cNvPr id="11" name="Text 9"/>
          <p:cNvSpPr/>
          <p:nvPr/>
        </p:nvSpPr>
        <p:spPr>
          <a:xfrm>
            <a:off x="5165408" y="6313765"/>
            <a:ext cx="4299466" cy="571500"/>
          </a:xfrm>
          <a:prstGeom prst="rect">
            <a:avLst/>
          </a:prstGeom>
          <a:noFill/>
          <a:ln/>
        </p:spPr>
        <p:txBody>
          <a:bodyPr wrap="none" lIns="0" tIns="0" rIns="0" bIns="0" rtlCol="0" anchor="t"/>
          <a:lstStyle/>
          <a:p>
            <a:pPr algn="ctr" indent="0" marL="0">
              <a:lnSpc>
                <a:spcPts val="4500"/>
              </a:lnSpc>
              <a:buNone/>
            </a:pPr>
            <a:r>
              <a:rPr lang="en-US" sz="4500" dirty="0">
                <a:solidFill>
                  <a:srgbClr val="D6E5EF"/>
                </a:solidFill>
                <a:latin typeface="Roboto Slab" pitchFamily="34" charset="0"/>
                <a:ea typeface="Roboto Slab" pitchFamily="34" charset="-122"/>
                <a:cs typeface="Roboto Slab" pitchFamily="34" charset="-120"/>
              </a:rPr>
              <a:t>2</a:t>
            </a:r>
            <a:endParaRPr lang="en-US" sz="4500" dirty="0"/>
          </a:p>
        </p:txBody>
      </p:sp>
      <p:sp>
        <p:nvSpPr>
          <p:cNvPr id="12" name="Text 10"/>
          <p:cNvSpPr/>
          <p:nvPr/>
        </p:nvSpPr>
        <p:spPr>
          <a:xfrm>
            <a:off x="6232565" y="7101721"/>
            <a:ext cx="2165033" cy="270510"/>
          </a:xfrm>
          <a:prstGeom prst="rect">
            <a:avLst/>
          </a:prstGeom>
          <a:noFill/>
          <a:ln/>
        </p:spPr>
        <p:txBody>
          <a:bodyPr wrap="none" lIns="0" tIns="0" rIns="0" bIns="0" rtlCol="0" anchor="t"/>
          <a:lstStyle/>
          <a:p>
            <a:pPr algn="ctr" indent="0" marL="0">
              <a:lnSpc>
                <a:spcPts val="2100"/>
              </a:lnSpc>
              <a:buNone/>
            </a:pPr>
            <a:r>
              <a:rPr lang="en-US" sz="1700" dirty="0">
                <a:solidFill>
                  <a:srgbClr val="D6E5EF"/>
                </a:solidFill>
                <a:latin typeface="Roboto Slab" pitchFamily="34" charset="0"/>
                <a:ea typeface="Roboto Slab" pitchFamily="34" charset="-122"/>
                <a:cs typeface="Roboto Slab" pitchFamily="34" charset="-120"/>
              </a:rPr>
              <a:t>Question 2</a:t>
            </a:r>
            <a:endParaRPr lang="en-US" sz="1700" dirty="0"/>
          </a:p>
        </p:txBody>
      </p:sp>
      <p:sp>
        <p:nvSpPr>
          <p:cNvPr id="13" name="Text 11"/>
          <p:cNvSpPr/>
          <p:nvPr/>
        </p:nvSpPr>
        <p:spPr>
          <a:xfrm>
            <a:off x="5165408" y="7476053"/>
            <a:ext cx="4299466" cy="277178"/>
          </a:xfrm>
          <a:prstGeom prst="rect">
            <a:avLst/>
          </a:prstGeom>
          <a:noFill/>
          <a:ln/>
        </p:spPr>
        <p:txBody>
          <a:bodyPr wrap="none" lIns="0" tIns="0" rIns="0" bIns="0" rtlCol="0" anchor="t"/>
          <a:lstStyle/>
          <a:p>
            <a:pPr algn="ctr" indent="0" marL="0">
              <a:lnSpc>
                <a:spcPts val="2150"/>
              </a:lnSpc>
              <a:buNone/>
            </a:pPr>
            <a:r>
              <a:rPr lang="en-US" sz="1350" dirty="0">
                <a:solidFill>
                  <a:srgbClr val="D6E5EF"/>
                </a:solidFill>
                <a:latin typeface="Roboto" pitchFamily="34" charset="0"/>
                <a:ea typeface="Roboto" pitchFamily="34" charset="-122"/>
                <a:cs typeface="Roboto" pitchFamily="34" charset="-120"/>
              </a:rPr>
              <a:t>An urgent request is a common phishing tactic.</a:t>
            </a:r>
            <a:endParaRPr lang="en-US" sz="1350" dirty="0"/>
          </a:p>
        </p:txBody>
      </p:sp>
      <p:sp>
        <p:nvSpPr>
          <p:cNvPr id="14" name="Text 12"/>
          <p:cNvSpPr/>
          <p:nvPr/>
        </p:nvSpPr>
        <p:spPr>
          <a:xfrm>
            <a:off x="9724668" y="6313765"/>
            <a:ext cx="4299466" cy="571500"/>
          </a:xfrm>
          <a:prstGeom prst="rect">
            <a:avLst/>
          </a:prstGeom>
          <a:noFill/>
          <a:ln/>
        </p:spPr>
        <p:txBody>
          <a:bodyPr wrap="none" lIns="0" tIns="0" rIns="0" bIns="0" rtlCol="0" anchor="t"/>
          <a:lstStyle/>
          <a:p>
            <a:pPr algn="ctr" indent="0" marL="0">
              <a:lnSpc>
                <a:spcPts val="4500"/>
              </a:lnSpc>
              <a:buNone/>
            </a:pPr>
            <a:r>
              <a:rPr lang="en-US" sz="4500" dirty="0">
                <a:solidFill>
                  <a:srgbClr val="D6E5EF"/>
                </a:solidFill>
                <a:latin typeface="Roboto Slab" pitchFamily="34" charset="0"/>
                <a:ea typeface="Roboto Slab" pitchFamily="34" charset="-122"/>
                <a:cs typeface="Roboto Slab" pitchFamily="34" charset="-120"/>
              </a:rPr>
              <a:t>3</a:t>
            </a:r>
            <a:endParaRPr lang="en-US" sz="4500" dirty="0"/>
          </a:p>
        </p:txBody>
      </p:sp>
      <p:sp>
        <p:nvSpPr>
          <p:cNvPr id="15" name="Text 13"/>
          <p:cNvSpPr/>
          <p:nvPr/>
        </p:nvSpPr>
        <p:spPr>
          <a:xfrm>
            <a:off x="10791825" y="7101721"/>
            <a:ext cx="2165033" cy="270510"/>
          </a:xfrm>
          <a:prstGeom prst="rect">
            <a:avLst/>
          </a:prstGeom>
          <a:noFill/>
          <a:ln/>
        </p:spPr>
        <p:txBody>
          <a:bodyPr wrap="none" lIns="0" tIns="0" rIns="0" bIns="0" rtlCol="0" anchor="t"/>
          <a:lstStyle/>
          <a:p>
            <a:pPr algn="ctr" indent="0" marL="0">
              <a:lnSpc>
                <a:spcPts val="2100"/>
              </a:lnSpc>
              <a:buNone/>
            </a:pPr>
            <a:r>
              <a:rPr lang="en-US" sz="1700" dirty="0">
                <a:solidFill>
                  <a:srgbClr val="D6E5EF"/>
                </a:solidFill>
                <a:latin typeface="Roboto Slab" pitchFamily="34" charset="0"/>
                <a:ea typeface="Roboto Slab" pitchFamily="34" charset="-122"/>
                <a:cs typeface="Roboto Slab" pitchFamily="34" charset="-120"/>
              </a:rPr>
              <a:t>Question 3</a:t>
            </a:r>
            <a:endParaRPr lang="en-US" sz="1700" dirty="0"/>
          </a:p>
        </p:txBody>
      </p:sp>
      <p:sp>
        <p:nvSpPr>
          <p:cNvPr id="16" name="Text 14"/>
          <p:cNvSpPr/>
          <p:nvPr/>
        </p:nvSpPr>
        <p:spPr>
          <a:xfrm>
            <a:off x="9724668" y="7476053"/>
            <a:ext cx="4299466" cy="277178"/>
          </a:xfrm>
          <a:prstGeom prst="rect">
            <a:avLst/>
          </a:prstGeom>
          <a:noFill/>
          <a:ln/>
        </p:spPr>
        <p:txBody>
          <a:bodyPr wrap="none" lIns="0" tIns="0" rIns="0" bIns="0" rtlCol="0" anchor="t"/>
          <a:lstStyle/>
          <a:p>
            <a:pPr algn="ctr" indent="0" marL="0">
              <a:lnSpc>
                <a:spcPts val="2150"/>
              </a:lnSpc>
              <a:buNone/>
            </a:pPr>
            <a:r>
              <a:rPr lang="en-US" sz="1350" dirty="0">
                <a:solidFill>
                  <a:srgbClr val="D6E5EF"/>
                </a:solidFill>
                <a:latin typeface="Roboto" pitchFamily="34" charset="0"/>
                <a:ea typeface="Roboto" pitchFamily="34" charset="-122"/>
                <a:cs typeface="Roboto" pitchFamily="34" charset="-120"/>
              </a:rPr>
              <a:t>2FA stands for Two Factor Authentication.</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2025-06-05T05:39:50Z</dcterms:created>
  <dcterms:modified xsi:type="dcterms:W3CDTF">2025-06-05T05:39:50Z</dcterms:modified>
</cp:coreProperties>
</file>