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FBC40B-A331-41FD-ADFF-BE28FA1430BA}" v="2" dt="2025-03-03T13:56:55.1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 yadav" userId="f4efbfcc24049f9c" providerId="LiveId" clId="{B6FBC40B-A331-41FD-ADFF-BE28FA1430BA}"/>
    <pc:docChg chg="undo custSel modSld">
      <pc:chgData name="dev yadav" userId="f4efbfcc24049f9c" providerId="LiveId" clId="{B6FBC40B-A331-41FD-ADFF-BE28FA1430BA}" dt="2025-03-03T13:57:13.567" v="83" actId="207"/>
      <pc:docMkLst>
        <pc:docMk/>
      </pc:docMkLst>
      <pc:sldChg chg="modSp mod">
        <pc:chgData name="dev yadav" userId="f4efbfcc24049f9c" providerId="LiveId" clId="{B6FBC40B-A331-41FD-ADFF-BE28FA1430BA}" dt="2025-03-03T13:53:55.337" v="9" actId="6549"/>
        <pc:sldMkLst>
          <pc:docMk/>
          <pc:sldMk cId="0" sldId="257"/>
        </pc:sldMkLst>
        <pc:spChg chg="mod">
          <ac:chgData name="dev yadav" userId="f4efbfcc24049f9c" providerId="LiveId" clId="{B6FBC40B-A331-41FD-ADFF-BE28FA1430BA}" dt="2025-03-03T13:53:55.337" v="9" actId="6549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dev yadav" userId="f4efbfcc24049f9c" providerId="LiveId" clId="{B6FBC40B-A331-41FD-ADFF-BE28FA1430BA}" dt="2025-03-03T13:55:33.443" v="74" actId="207"/>
        <pc:sldMkLst>
          <pc:docMk/>
          <pc:sldMk cId="0" sldId="258"/>
        </pc:sldMkLst>
        <pc:spChg chg="mod">
          <ac:chgData name="dev yadav" userId="f4efbfcc24049f9c" providerId="LiveId" clId="{B6FBC40B-A331-41FD-ADFF-BE28FA1430BA}" dt="2025-03-03T13:55:33.443" v="74" actId="207"/>
          <ac:spMkLst>
            <pc:docMk/>
            <pc:sldMk cId="0" sldId="258"/>
            <ac:spMk id="2" creationId="{00000000-0000-0000-0000-000000000000}"/>
          </ac:spMkLst>
        </pc:spChg>
        <pc:spChg chg="mod">
          <ac:chgData name="dev yadav" userId="f4efbfcc24049f9c" providerId="LiveId" clId="{B6FBC40B-A331-41FD-ADFF-BE28FA1430BA}" dt="2025-03-03T13:54:09.710" v="18" actId="6549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dev yadav" userId="f4efbfcc24049f9c" providerId="LiveId" clId="{B6FBC40B-A331-41FD-ADFF-BE28FA1430BA}" dt="2025-03-03T13:55:42.714" v="75" actId="207"/>
        <pc:sldMkLst>
          <pc:docMk/>
          <pc:sldMk cId="0" sldId="259"/>
        </pc:sldMkLst>
        <pc:spChg chg="mod">
          <ac:chgData name="dev yadav" userId="f4efbfcc24049f9c" providerId="LiveId" clId="{B6FBC40B-A331-41FD-ADFF-BE28FA1430BA}" dt="2025-03-03T13:55:42.714" v="75" actId="207"/>
          <ac:spMkLst>
            <pc:docMk/>
            <pc:sldMk cId="0" sldId="259"/>
            <ac:spMk id="2" creationId="{00000000-0000-0000-0000-000000000000}"/>
          </ac:spMkLst>
        </pc:spChg>
        <pc:spChg chg="mod">
          <ac:chgData name="dev yadav" userId="f4efbfcc24049f9c" providerId="LiveId" clId="{B6FBC40B-A331-41FD-ADFF-BE28FA1430BA}" dt="2025-03-03T13:54:22.156" v="26" actId="6549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dev yadav" userId="f4efbfcc24049f9c" providerId="LiveId" clId="{B6FBC40B-A331-41FD-ADFF-BE28FA1430BA}" dt="2025-03-03T13:55:52.565" v="76" actId="207"/>
        <pc:sldMkLst>
          <pc:docMk/>
          <pc:sldMk cId="0" sldId="260"/>
        </pc:sldMkLst>
        <pc:spChg chg="mod">
          <ac:chgData name="dev yadav" userId="f4efbfcc24049f9c" providerId="LiveId" clId="{B6FBC40B-A331-41FD-ADFF-BE28FA1430BA}" dt="2025-03-03T13:55:52.565" v="76" actId="207"/>
          <ac:spMkLst>
            <pc:docMk/>
            <pc:sldMk cId="0" sldId="260"/>
            <ac:spMk id="2" creationId="{00000000-0000-0000-0000-000000000000}"/>
          </ac:spMkLst>
        </pc:spChg>
        <pc:spChg chg="mod">
          <ac:chgData name="dev yadav" userId="f4efbfcc24049f9c" providerId="LiveId" clId="{B6FBC40B-A331-41FD-ADFF-BE28FA1430BA}" dt="2025-03-03T13:54:35.494" v="35" actId="6549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dev yadav" userId="f4efbfcc24049f9c" providerId="LiveId" clId="{B6FBC40B-A331-41FD-ADFF-BE28FA1430BA}" dt="2025-03-03T13:56:00.290" v="77" actId="207"/>
        <pc:sldMkLst>
          <pc:docMk/>
          <pc:sldMk cId="0" sldId="261"/>
        </pc:sldMkLst>
        <pc:spChg chg="mod">
          <ac:chgData name="dev yadav" userId="f4efbfcc24049f9c" providerId="LiveId" clId="{B6FBC40B-A331-41FD-ADFF-BE28FA1430BA}" dt="2025-03-03T13:56:00.290" v="77" actId="207"/>
          <ac:spMkLst>
            <pc:docMk/>
            <pc:sldMk cId="0" sldId="261"/>
            <ac:spMk id="2" creationId="{00000000-0000-0000-0000-000000000000}"/>
          </ac:spMkLst>
        </pc:spChg>
        <pc:spChg chg="mod">
          <ac:chgData name="dev yadav" userId="f4efbfcc24049f9c" providerId="LiveId" clId="{B6FBC40B-A331-41FD-ADFF-BE28FA1430BA}" dt="2025-03-03T13:54:45.383" v="43" actId="6549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dev yadav" userId="f4efbfcc24049f9c" providerId="LiveId" clId="{B6FBC40B-A331-41FD-ADFF-BE28FA1430BA}" dt="2025-03-03T13:56:12.054" v="78" actId="207"/>
        <pc:sldMkLst>
          <pc:docMk/>
          <pc:sldMk cId="0" sldId="262"/>
        </pc:sldMkLst>
        <pc:spChg chg="mod">
          <ac:chgData name="dev yadav" userId="f4efbfcc24049f9c" providerId="LiveId" clId="{B6FBC40B-A331-41FD-ADFF-BE28FA1430BA}" dt="2025-03-03T13:56:12.054" v="78" actId="207"/>
          <ac:spMkLst>
            <pc:docMk/>
            <pc:sldMk cId="0" sldId="262"/>
            <ac:spMk id="2" creationId="{00000000-0000-0000-0000-000000000000}"/>
          </ac:spMkLst>
        </pc:spChg>
        <pc:spChg chg="mod">
          <ac:chgData name="dev yadav" userId="f4efbfcc24049f9c" providerId="LiveId" clId="{B6FBC40B-A331-41FD-ADFF-BE28FA1430BA}" dt="2025-03-03T13:54:58.818" v="55" actId="6549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dev yadav" userId="f4efbfcc24049f9c" providerId="LiveId" clId="{B6FBC40B-A331-41FD-ADFF-BE28FA1430BA}" dt="2025-03-03T13:56:29.968" v="79" actId="207"/>
        <pc:sldMkLst>
          <pc:docMk/>
          <pc:sldMk cId="0" sldId="263"/>
        </pc:sldMkLst>
        <pc:spChg chg="mod">
          <ac:chgData name="dev yadav" userId="f4efbfcc24049f9c" providerId="LiveId" clId="{B6FBC40B-A331-41FD-ADFF-BE28FA1430BA}" dt="2025-03-03T13:56:29.968" v="79" actId="207"/>
          <ac:spMkLst>
            <pc:docMk/>
            <pc:sldMk cId="0" sldId="263"/>
            <ac:spMk id="2" creationId="{00000000-0000-0000-0000-000000000000}"/>
          </ac:spMkLst>
        </pc:spChg>
        <pc:spChg chg="mod">
          <ac:chgData name="dev yadav" userId="f4efbfcc24049f9c" providerId="LiveId" clId="{B6FBC40B-A331-41FD-ADFF-BE28FA1430BA}" dt="2025-03-03T13:55:09.899" v="63" actId="6549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dev yadav" userId="f4efbfcc24049f9c" providerId="LiveId" clId="{B6FBC40B-A331-41FD-ADFF-BE28FA1430BA}" dt="2025-03-03T13:56:39.776" v="80" actId="207"/>
        <pc:sldMkLst>
          <pc:docMk/>
          <pc:sldMk cId="0" sldId="264"/>
        </pc:sldMkLst>
        <pc:spChg chg="mod">
          <ac:chgData name="dev yadav" userId="f4efbfcc24049f9c" providerId="LiveId" clId="{B6FBC40B-A331-41FD-ADFF-BE28FA1430BA}" dt="2025-03-03T13:56:39.776" v="80" actId="207"/>
          <ac:spMkLst>
            <pc:docMk/>
            <pc:sldMk cId="0" sldId="264"/>
            <ac:spMk id="2" creationId="{00000000-0000-0000-0000-000000000000}"/>
          </ac:spMkLst>
        </pc:spChg>
        <pc:spChg chg="mod">
          <ac:chgData name="dev yadav" userId="f4efbfcc24049f9c" providerId="LiveId" clId="{B6FBC40B-A331-41FD-ADFF-BE28FA1430BA}" dt="2025-03-03T13:55:18.600" v="73" actId="6549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dev yadav" userId="f4efbfcc24049f9c" providerId="LiveId" clId="{B6FBC40B-A331-41FD-ADFF-BE28FA1430BA}" dt="2025-03-03T13:57:03.181" v="82" actId="207"/>
        <pc:sldMkLst>
          <pc:docMk/>
          <pc:sldMk cId="0" sldId="265"/>
        </pc:sldMkLst>
        <pc:spChg chg="mod">
          <ac:chgData name="dev yadav" userId="f4efbfcc24049f9c" providerId="LiveId" clId="{B6FBC40B-A331-41FD-ADFF-BE28FA1430BA}" dt="2025-03-03T13:57:03.181" v="82" actId="207"/>
          <ac:spMkLst>
            <pc:docMk/>
            <pc:sldMk cId="0" sldId="265"/>
            <ac:spMk id="2" creationId="{00000000-0000-0000-0000-000000000000}"/>
          </ac:spMkLst>
        </pc:spChg>
      </pc:sldChg>
      <pc:sldChg chg="modSp mod">
        <pc:chgData name="dev yadav" userId="f4efbfcc24049f9c" providerId="LiveId" clId="{B6FBC40B-A331-41FD-ADFF-BE28FA1430BA}" dt="2025-03-03T13:57:13.567" v="83" actId="207"/>
        <pc:sldMkLst>
          <pc:docMk/>
          <pc:sldMk cId="0" sldId="266"/>
        </pc:sldMkLst>
        <pc:spChg chg="mod">
          <ac:chgData name="dev yadav" userId="f4efbfcc24049f9c" providerId="LiveId" clId="{B6FBC40B-A331-41FD-ADFF-BE28FA1430BA}" dt="2025-03-03T13:57:13.567" v="83" actId="207"/>
          <ac:spMkLst>
            <pc:docMk/>
            <pc:sldMk cId="0" sldId="26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4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3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6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0265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29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93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86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84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75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7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7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50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16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3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32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0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90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solidFill>
                  <a:schemeClr val="accent6">
                    <a:lumMod val="75000"/>
                  </a:schemeClr>
                </a:solidFill>
              </a:rPr>
              <a:t>Phishing Awareness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86199"/>
            <a:ext cx="6629400" cy="1913467"/>
          </a:xfrm>
        </p:spPr>
        <p:txBody>
          <a:bodyPr>
            <a:normAutofit/>
          </a:bodyPr>
          <a:lstStyle/>
          <a:p>
            <a:r>
              <a:rPr u="sng" dirty="0"/>
              <a:t>Recognizing and Avoiding Phishing Attacks</a:t>
            </a:r>
          </a:p>
          <a:p>
            <a:r>
              <a:rPr dirty="0"/>
              <a:t>Presented b</a:t>
            </a:r>
            <a:r>
              <a:rPr lang="en-US" dirty="0"/>
              <a:t>y: </a:t>
            </a:r>
            <a:r>
              <a:rPr lang="en-US" dirty="0">
                <a:solidFill>
                  <a:srgbClr val="FF0000"/>
                </a:solidFill>
              </a:rPr>
              <a:t>Devang Pratap Singh Yadav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C00000"/>
                </a:solidFill>
              </a:rPr>
              <a:t>Quiz: Spot the Phishing Email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dirty="0"/>
              <a:t> Which of these emails is a phishing attempt</a:t>
            </a:r>
            <a:r>
              <a:rPr lang="en-US" dirty="0"/>
              <a:t> </a:t>
            </a:r>
            <a:r>
              <a:rPr dirty="0"/>
              <a:t>Look for:</a:t>
            </a:r>
          </a:p>
          <a:p>
            <a:pPr marL="0" indent="0">
              <a:buNone/>
            </a:pPr>
            <a:r>
              <a:rPr dirty="0"/>
              <a:t> </a:t>
            </a:r>
            <a:r>
              <a:rPr lang="en-US" dirty="0"/>
              <a:t>a)</a:t>
            </a:r>
            <a:r>
              <a:rPr dirty="0"/>
              <a:t> Suspicious links</a:t>
            </a:r>
            <a:endParaRPr lang="en-US" dirty="0"/>
          </a:p>
          <a:p>
            <a:pPr marL="0" indent="0">
              <a:buNone/>
            </a:pPr>
            <a:r>
              <a:rPr dirty="0"/>
              <a:t> </a:t>
            </a:r>
            <a:r>
              <a:rPr lang="en-US" dirty="0"/>
              <a:t>b) </a:t>
            </a:r>
            <a:r>
              <a:rPr dirty="0"/>
              <a:t>Urgent language</a:t>
            </a:r>
          </a:p>
          <a:p>
            <a:pPr marL="0" indent="0">
              <a:buNone/>
            </a:pPr>
            <a:r>
              <a:rPr dirty="0"/>
              <a:t> </a:t>
            </a:r>
            <a:r>
              <a:rPr lang="en-US" dirty="0"/>
              <a:t>c) </a:t>
            </a:r>
            <a:r>
              <a:rPr dirty="0"/>
              <a:t> Misspellings</a:t>
            </a:r>
          </a:p>
          <a:p>
            <a:pPr marL="0" indent="0">
              <a:buNone/>
            </a:pPr>
            <a:r>
              <a:rPr dirty="0"/>
              <a:t> </a:t>
            </a:r>
            <a:r>
              <a:rPr lang="en-US" dirty="0"/>
              <a:t>d) </a:t>
            </a:r>
            <a:r>
              <a:rPr dirty="0"/>
              <a:t>Fake sender details</a:t>
            </a:r>
          </a:p>
        </p:txBody>
      </p:sp>
      <p:pic>
        <p:nvPicPr>
          <p:cNvPr id="9218" name="Picture 2" descr="Think you can spot a scam? Take a 5 ...">
            <a:extLst>
              <a:ext uri="{FF2B5EF4-FFF2-40B4-BE49-F238E27FC236}">
                <a16:creationId xmlns:a16="http://schemas.microsoft.com/office/drawing/2014/main" id="{4BAF78AD-865A-3A94-0EB0-6457C623BD2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804" y="2318580"/>
            <a:ext cx="2980796" cy="29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00B0F0"/>
                </a:solidFill>
              </a:rPr>
              <a:t>Conclusion &amp;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dirty="0"/>
              <a:t>Always verify emails and URLs.</a:t>
            </a:r>
          </a:p>
          <a:p>
            <a:r>
              <a:rPr dirty="0"/>
              <a:t>Never share sensitive information via email.</a:t>
            </a:r>
          </a:p>
          <a:p>
            <a:r>
              <a:rPr dirty="0"/>
              <a:t>Report phishing attempts.</a:t>
            </a:r>
          </a:p>
          <a:p>
            <a:r>
              <a:rPr dirty="0"/>
              <a:t>Stay updated on cybersecurity trends.</a:t>
            </a:r>
          </a:p>
          <a:p>
            <a:r>
              <a:rPr dirty="0"/>
              <a:t>Think before you click!</a:t>
            </a:r>
          </a:p>
        </p:txBody>
      </p:sp>
      <p:pic>
        <p:nvPicPr>
          <p:cNvPr id="10242" name="Picture 2" descr="Mitigate Phishing Attacks ...">
            <a:extLst>
              <a:ext uri="{FF2B5EF4-FFF2-40B4-BE49-F238E27FC236}">
                <a16:creationId xmlns:a16="http://schemas.microsoft.com/office/drawing/2014/main" id="{39B9425C-EEE2-CCA4-0AD4-A1630EBB694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705" y="2556932"/>
            <a:ext cx="4132051" cy="236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Introduction to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dirty="0"/>
              <a:t>Phishing is a cyber-attack where attackers trick users into revealing sensitive information.</a:t>
            </a:r>
          </a:p>
          <a:p>
            <a:r>
              <a:rPr dirty="0"/>
              <a:t>Commonly done via emails, fake websites, or messages.</a:t>
            </a:r>
          </a:p>
          <a:p>
            <a:r>
              <a:rPr dirty="0"/>
              <a:t>Goal: Steal credentials, financial data, or install malware.</a:t>
            </a:r>
          </a:p>
        </p:txBody>
      </p:sp>
      <p:pic>
        <p:nvPicPr>
          <p:cNvPr id="1026" name="Picture 2" descr="Phishing Threats: Safeguarding Your ...">
            <a:extLst>
              <a:ext uri="{FF2B5EF4-FFF2-40B4-BE49-F238E27FC236}">
                <a16:creationId xmlns:a16="http://schemas.microsoft.com/office/drawing/2014/main" id="{270BDCB5-707C-62A9-860E-AD6135B0552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3" y="1636827"/>
            <a:ext cx="4112380" cy="230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mployees Clicking Phishing Emails ...">
            <a:extLst>
              <a:ext uri="{FF2B5EF4-FFF2-40B4-BE49-F238E27FC236}">
                <a16:creationId xmlns:a16="http://schemas.microsoft.com/office/drawing/2014/main" id="{819BBC49-D866-1A8E-6F55-9857C0AFC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3" y="4114190"/>
            <a:ext cx="4250267" cy="221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C000"/>
                </a:solidFill>
              </a:rPr>
              <a:t>Email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Most common phishing attack.</a:t>
            </a:r>
          </a:p>
          <a:p>
            <a:r>
              <a:rPr dirty="0"/>
              <a:t>Attackers send fraudulent emails pretending to be a trusted entity.</a:t>
            </a:r>
          </a:p>
          <a:p>
            <a:r>
              <a:rPr dirty="0"/>
              <a:t>Often contains fake links or malicious attachments.</a:t>
            </a:r>
          </a:p>
          <a:p>
            <a:r>
              <a:rPr dirty="0"/>
              <a:t>Example: An email pretending to be from a bank requesting login details.</a:t>
            </a:r>
          </a:p>
        </p:txBody>
      </p:sp>
      <p:pic>
        <p:nvPicPr>
          <p:cNvPr id="2050" name="Picture 2" descr="Email Phishing, Vishing &amp; Other Types ...">
            <a:extLst>
              <a:ext uri="{FF2B5EF4-FFF2-40B4-BE49-F238E27FC236}">
                <a16:creationId xmlns:a16="http://schemas.microsoft.com/office/drawing/2014/main" id="{7C545343-2332-25D4-BC10-A179C0EA2F8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34" y="1623749"/>
            <a:ext cx="4216398" cy="210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ddressing Phishing">
            <a:extLst>
              <a:ext uri="{FF2B5EF4-FFF2-40B4-BE49-F238E27FC236}">
                <a16:creationId xmlns:a16="http://schemas.microsoft.com/office/drawing/2014/main" id="{290DC67A-2E39-03ED-CCFB-B311284E4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49" y="3939760"/>
            <a:ext cx="4188883" cy="234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Spear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Targeted attack aimed at specific individuals or organizations.</a:t>
            </a:r>
          </a:p>
          <a:p>
            <a:r>
              <a:rPr dirty="0"/>
              <a:t>Uses personal information to make the email seem legitimate.</a:t>
            </a:r>
          </a:p>
          <a:p>
            <a:r>
              <a:rPr dirty="0"/>
              <a:t>Often used to gain access to company networks.</a:t>
            </a:r>
          </a:p>
          <a:p>
            <a:r>
              <a:rPr dirty="0"/>
              <a:t>Example: A fake email from an IT department asking for login credentials.</a:t>
            </a:r>
          </a:p>
        </p:txBody>
      </p:sp>
      <p:pic>
        <p:nvPicPr>
          <p:cNvPr id="3074" name="Picture 2" descr="Spear phishing vs phishing: Differences ...">
            <a:extLst>
              <a:ext uri="{FF2B5EF4-FFF2-40B4-BE49-F238E27FC236}">
                <a16:creationId xmlns:a16="http://schemas.microsoft.com/office/drawing/2014/main" id="{F14C5FD6-5055-8BD2-E062-15D81C2C6B6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352" y="2540001"/>
            <a:ext cx="4695915" cy="211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Smishing (SMS Phishing)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Phishing attack via text messages.</a:t>
            </a:r>
          </a:p>
          <a:p>
            <a:r>
              <a:rPr dirty="0"/>
              <a:t>Attackers send fraudulent SMS containing malicious links.</a:t>
            </a:r>
          </a:p>
          <a:p>
            <a:r>
              <a:rPr dirty="0"/>
              <a:t>Often claims to be from banks, delivery services, or government agencies.</a:t>
            </a:r>
          </a:p>
          <a:p>
            <a:r>
              <a:rPr dirty="0"/>
              <a:t>Example: A fake message from a courier service with a tracking link leading to malware.</a:t>
            </a:r>
          </a:p>
        </p:txBody>
      </p:sp>
      <p:pic>
        <p:nvPicPr>
          <p:cNvPr id="4098" name="Picture 2" descr="What's the Difference Between Smishing ...">
            <a:extLst>
              <a:ext uri="{FF2B5EF4-FFF2-40B4-BE49-F238E27FC236}">
                <a16:creationId xmlns:a16="http://schemas.microsoft.com/office/drawing/2014/main" id="{F2EFD5CF-CBB5-F11B-EEB9-43D7AC6DE27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49" y="3673642"/>
            <a:ext cx="4362184" cy="249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ow to Prevent Smishing: 7 Best ...">
            <a:extLst>
              <a:ext uri="{FF2B5EF4-FFF2-40B4-BE49-F238E27FC236}">
                <a16:creationId xmlns:a16="http://schemas.microsoft.com/office/drawing/2014/main" id="{EC6DF943-2F17-3AB3-E3AB-3FF126F6D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292" y="1935922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00B0F0"/>
                </a:solidFill>
              </a:rPr>
              <a:t>Vishing (Voice Phishing)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Phishing attack conducted over phone calls.</a:t>
            </a:r>
          </a:p>
          <a:p>
            <a:r>
              <a:rPr dirty="0"/>
              <a:t>Attackers impersonate trusted organizations (banks, tech support, etc.).</a:t>
            </a:r>
          </a:p>
          <a:p>
            <a:r>
              <a:rPr dirty="0"/>
              <a:t>Often use urgency or threats to trick victims.</a:t>
            </a:r>
          </a:p>
          <a:p>
            <a:r>
              <a:rPr dirty="0"/>
              <a:t>Example: A scammer pretending to be from the IRS demanding immediate payment.</a:t>
            </a:r>
          </a:p>
        </p:txBody>
      </p:sp>
      <p:pic>
        <p:nvPicPr>
          <p:cNvPr id="5124" name="Picture 4" descr="What is Vishing? | Examples ...">
            <a:extLst>
              <a:ext uri="{FF2B5EF4-FFF2-40B4-BE49-F238E27FC236}">
                <a16:creationId xmlns:a16="http://schemas.microsoft.com/office/drawing/2014/main" id="{C5EF98C6-8BDB-391B-23C4-4DF54C76975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821" y="1935922"/>
            <a:ext cx="3711046" cy="150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Unmasking Vishing Threats: Definitive ...">
            <a:extLst>
              <a:ext uri="{FF2B5EF4-FFF2-40B4-BE49-F238E27FC236}">
                <a16:creationId xmlns:a16="http://schemas.microsoft.com/office/drawing/2014/main" id="{BE4740F4-3BA1-C076-DEA8-62EC0FC55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821" y="3596630"/>
            <a:ext cx="3711046" cy="207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Social Media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Attackers use fake social media profiles or messages.</a:t>
            </a:r>
          </a:p>
          <a:p>
            <a:r>
              <a:rPr dirty="0"/>
              <a:t>Trick users into clicking </a:t>
            </a:r>
            <a:r>
              <a:rPr lang="en-US" dirty="0"/>
              <a:t>ma</a:t>
            </a:r>
            <a:r>
              <a:rPr dirty="0"/>
              <a:t>licious links or revealing personal details.</a:t>
            </a:r>
          </a:p>
          <a:p>
            <a:r>
              <a:rPr dirty="0"/>
              <a:t>Can spread malware or steal credentials.</a:t>
            </a:r>
          </a:p>
          <a:p>
            <a:r>
              <a:rPr dirty="0"/>
              <a:t>Example: A fake friend request linking to a phishing website.</a:t>
            </a:r>
          </a:p>
        </p:txBody>
      </p:sp>
      <p:pic>
        <p:nvPicPr>
          <p:cNvPr id="6146" name="Picture 2" descr="Social Media Phishing ...">
            <a:extLst>
              <a:ext uri="{FF2B5EF4-FFF2-40B4-BE49-F238E27FC236}">
                <a16:creationId xmlns:a16="http://schemas.microsoft.com/office/drawing/2014/main" id="{5385B9BC-C7A0-7D8B-FAE9-F933F699576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291" y="1664989"/>
            <a:ext cx="3849756" cy="192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Art of Deception in Social Media Phishing">
            <a:extLst>
              <a:ext uri="{FF2B5EF4-FFF2-40B4-BE49-F238E27FC236}">
                <a16:creationId xmlns:a16="http://schemas.microsoft.com/office/drawing/2014/main" id="{4010E854-14B1-11CB-CC52-E5756E61B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291" y="3794126"/>
            <a:ext cx="3849756" cy="256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rgbClr val="92D050"/>
                </a:solidFill>
              </a:rPr>
              <a:t>Business Email Compromise (BEC)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Attackers impersonate executives or business partners.</a:t>
            </a:r>
          </a:p>
          <a:p>
            <a:r>
              <a:rPr dirty="0"/>
              <a:t>Used to manipulate employees into transferring money or data.</a:t>
            </a:r>
          </a:p>
          <a:p>
            <a:r>
              <a:rPr dirty="0"/>
              <a:t>Often highly targeted and well-researched.</a:t>
            </a:r>
          </a:p>
          <a:p>
            <a:r>
              <a:rPr dirty="0"/>
              <a:t>Example: A fake email from the CEO requesting urgent wire transfers.</a:t>
            </a:r>
          </a:p>
        </p:txBody>
      </p:sp>
      <p:pic>
        <p:nvPicPr>
          <p:cNvPr id="7170" name="Picture 2" descr="What is Business Email Compromise (BEC)">
            <a:extLst>
              <a:ext uri="{FF2B5EF4-FFF2-40B4-BE49-F238E27FC236}">
                <a16:creationId xmlns:a16="http://schemas.microsoft.com/office/drawing/2014/main" id="{04BD84C5-F1A9-518D-83BE-96A17806D92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207" y="1897592"/>
            <a:ext cx="3365260" cy="219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What is Business Email Compromise (BEC)">
            <a:extLst>
              <a:ext uri="{FF2B5EF4-FFF2-40B4-BE49-F238E27FC236}">
                <a16:creationId xmlns:a16="http://schemas.microsoft.com/office/drawing/2014/main" id="{EE17E7AB-D17B-4573-BAC0-4E4E36607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771" y="4241041"/>
            <a:ext cx="4212696" cy="170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00B0F0"/>
                </a:solidFill>
              </a:rPr>
              <a:t>How to Avoid Phishing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Verify sender emails and links.</a:t>
            </a:r>
          </a:p>
          <a:p>
            <a:r>
              <a:rPr dirty="0"/>
              <a:t>Use Two-Factor Authentication (2FA).</a:t>
            </a:r>
          </a:p>
          <a:p>
            <a:r>
              <a:rPr dirty="0"/>
              <a:t>Report suspicious emails to IT/security teams.</a:t>
            </a:r>
          </a:p>
          <a:p>
            <a:r>
              <a:rPr dirty="0"/>
              <a:t>Keep software and antivirus updated.</a:t>
            </a:r>
          </a:p>
          <a:p>
            <a:r>
              <a:rPr dirty="0"/>
              <a:t>Educate yourself and others on phishing tactics.</a:t>
            </a:r>
          </a:p>
        </p:txBody>
      </p:sp>
      <p:pic>
        <p:nvPicPr>
          <p:cNvPr id="8202" name="Picture 10" descr="How to Avoid Phishing Attacks">
            <a:extLst>
              <a:ext uri="{FF2B5EF4-FFF2-40B4-BE49-F238E27FC236}">
                <a16:creationId xmlns:a16="http://schemas.microsoft.com/office/drawing/2014/main" id="{97185F48-A4E4-3D77-B6E8-D860533E9FF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3" y="2636836"/>
            <a:ext cx="4153891" cy="216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37</TotalTime>
  <Words>431</Words>
  <Application>Microsoft Office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Rockwell</vt:lpstr>
      <vt:lpstr>Wingdings</vt:lpstr>
      <vt:lpstr>Damask</vt:lpstr>
      <vt:lpstr>Phishing Awareness Training</vt:lpstr>
      <vt:lpstr>Introduction to Phishing</vt:lpstr>
      <vt:lpstr>Email Phishing</vt:lpstr>
      <vt:lpstr>Spear Phishing</vt:lpstr>
      <vt:lpstr>Smishing (SMS Phishing)</vt:lpstr>
      <vt:lpstr>Vishing (Voice Phishing)</vt:lpstr>
      <vt:lpstr>Social Media Phishing</vt:lpstr>
      <vt:lpstr>Business Email Compromise (BEC)</vt:lpstr>
      <vt:lpstr>How to Avoid Phishing Attacks</vt:lpstr>
      <vt:lpstr>Quiz: Spot the Phishing Email</vt:lpstr>
      <vt:lpstr>Conclusion &amp; Best Practices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dev yadav</cp:lastModifiedBy>
  <cp:revision>2</cp:revision>
  <dcterms:created xsi:type="dcterms:W3CDTF">2013-01-27T09:14:16Z</dcterms:created>
  <dcterms:modified xsi:type="dcterms:W3CDTF">2025-03-03T13:57:21Z</dcterms:modified>
  <cp:category/>
</cp:coreProperties>
</file>