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60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evangDeshmukh170/Finance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Finance agent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Student name :Devang Deshmukh</a:t>
            </a:r>
          </a:p>
          <a:p>
            <a:r>
              <a:rPr lang="en-US" sz="2000" b="1" dirty="0">
                <a:solidFill>
                  <a:schemeClr val="accent1">
                    <a:lumMod val="75000"/>
                  </a:schemeClr>
                </a:solidFill>
                <a:latin typeface="Arial"/>
                <a:cs typeface="Arial"/>
              </a:rPr>
              <a:t>College Name: MIT Academy of Engineering</a:t>
            </a:r>
          </a:p>
          <a:p>
            <a:r>
              <a:rPr lang="en-US" sz="2000" b="1" dirty="0">
                <a:solidFill>
                  <a:schemeClr val="accent1">
                    <a:lumMod val="75000"/>
                  </a:schemeClr>
                </a:solidFill>
                <a:latin typeface="Arial"/>
                <a:cs typeface="Arial"/>
              </a:rPr>
              <a:t>Department: Electronics and Telecommunications.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9215B981-A45D-2717-F275-3FBA0E99D37A}"/>
              </a:ext>
            </a:extLst>
          </p:cNvPr>
          <p:cNvPicPr>
            <a:picLocks noChangeAspect="1"/>
          </p:cNvPicPr>
          <p:nvPr/>
        </p:nvPicPr>
        <p:blipFill>
          <a:blip r:embed="rId2"/>
          <a:stretch>
            <a:fillRect/>
          </a:stretch>
        </p:blipFill>
        <p:spPr>
          <a:xfrm>
            <a:off x="581192" y="1425554"/>
            <a:ext cx="11126223" cy="382463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9499764B-5829-BD22-041C-454E66DEC99C}"/>
              </a:ext>
            </a:extLst>
          </p:cNvPr>
          <p:cNvPicPr>
            <a:picLocks noChangeAspect="1"/>
          </p:cNvPicPr>
          <p:nvPr/>
        </p:nvPicPr>
        <p:blipFill>
          <a:blip r:embed="rId2"/>
          <a:stretch>
            <a:fillRect/>
          </a:stretch>
        </p:blipFill>
        <p:spPr>
          <a:xfrm>
            <a:off x="2012686" y="2082602"/>
            <a:ext cx="8389160" cy="421060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A19BE3E9-249A-6D19-DADD-D8CAE448D0C8}"/>
              </a:ext>
            </a:extLst>
          </p:cNvPr>
          <p:cNvSpPr>
            <a:spLocks noGrp="1" noChangeArrowheads="1"/>
          </p:cNvSpPr>
          <p:nvPr>
            <p:ph idx="1"/>
          </p:nvPr>
        </p:nvSpPr>
        <p:spPr bwMode="auto">
          <a:xfrm>
            <a:off x="581192" y="1191865"/>
            <a:ext cx="938590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Empowers users with clear, accurate financial knowledge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vulnerability to digital scams and fraud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Promotes responsible use of digital financial tools like UPI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Supports users in their preferred language, enhancing accessibility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Bridges the financial literacy gap, especially in underserved areas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Builds user confidence in managing personal finances digitally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Contributes to a more financially aware and inclusive society</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D6458B7A-A6F1-39A8-5313-8449199C359A}"/>
              </a:ext>
            </a:extLst>
          </p:cNvPr>
          <p:cNvSpPr>
            <a:spLocks noGrp="1" noChangeArrowheads="1"/>
          </p:cNvSpPr>
          <p:nvPr>
            <p:ph idx="1"/>
          </p:nvPr>
        </p:nvSpPr>
        <p:spPr bwMode="auto">
          <a:xfrm>
            <a:off x="323442" y="1374955"/>
            <a:ext cx="1173109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Voice Assistants</a:t>
            </a:r>
            <a:r>
              <a:rPr kumimoji="0" lang="en-US" altLang="en-US" sz="2400" b="0" i="0" u="none" strike="noStrike" cap="none" normalizeH="0" baseline="0" dirty="0">
                <a:ln>
                  <a:noFill/>
                </a:ln>
                <a:solidFill>
                  <a:schemeClr val="tx1"/>
                </a:solidFill>
                <a:effectLst/>
                <a:latin typeface="Arial" panose="020B0604020202020204" pitchFamily="34" charset="0"/>
              </a:rPr>
              <a:t>: Enable hands-free access for illiterate 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visually impaired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Support for Regional Government Schemes</a:t>
            </a:r>
            <a:r>
              <a:rPr kumimoji="0" lang="en-US" altLang="en-US" sz="2400" b="0" i="0" u="none" strike="noStrike" cap="none" normalizeH="0" baseline="0" dirty="0">
                <a:ln>
                  <a:noFill/>
                </a:ln>
                <a:solidFill>
                  <a:schemeClr val="tx1"/>
                </a:solidFill>
                <a:effectLst/>
                <a:latin typeface="Arial" panose="020B0604020202020204" pitchFamily="34" charset="0"/>
              </a:rPr>
              <a:t>: Educate users about state-specific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financial benefits and subsidies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Gamified Learning Modules</a:t>
            </a:r>
            <a:r>
              <a:rPr kumimoji="0" lang="en-US" altLang="en-US" sz="2400" b="0" i="0" u="none" strike="noStrike" cap="none" normalizeH="0" baseline="0" dirty="0">
                <a:ln>
                  <a:noFill/>
                </a:ln>
                <a:solidFill>
                  <a:schemeClr val="tx1"/>
                </a:solidFill>
                <a:effectLst/>
                <a:latin typeface="Arial" panose="020B0604020202020204" pitchFamily="34" charset="0"/>
              </a:rPr>
              <a:t>: Interactive games and quizzes to improve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engagement and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Offline Functionality</a:t>
            </a:r>
            <a:r>
              <a:rPr kumimoji="0" lang="en-US" altLang="en-US" sz="2400" b="0" i="0" u="none" strike="noStrike" cap="none" normalizeH="0" baseline="0" dirty="0">
                <a:ln>
                  <a:noFill/>
                </a:ln>
                <a:solidFill>
                  <a:schemeClr val="tx1"/>
                </a:solidFill>
                <a:effectLst/>
                <a:latin typeface="Arial" panose="020B0604020202020204" pitchFamily="34" charset="0"/>
              </a:rPr>
              <a:t>: Extend support to areas with limited internet access via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SMS or USSD-based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Financial Goal Tracking</a:t>
            </a:r>
            <a:r>
              <a:rPr kumimoji="0" lang="en-US" altLang="en-US" sz="2400" b="0" i="0" u="none" strike="noStrike" cap="none" normalizeH="0" baseline="0" dirty="0">
                <a:ln>
                  <a:noFill/>
                </a:ln>
                <a:solidFill>
                  <a:schemeClr val="tx1"/>
                </a:solidFill>
                <a:effectLst/>
                <a:latin typeface="Arial" panose="020B0604020202020204" pitchFamily="34" charset="0"/>
              </a:rPr>
              <a:t>: Help users set and monitor saving or budgeting goals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through the agent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Collaboration with Banks and NGOs</a:t>
            </a:r>
            <a:r>
              <a:rPr kumimoji="0" lang="en-US" altLang="en-US" sz="2400" b="0" i="0" u="none" strike="noStrike" cap="none" normalizeH="0" baseline="0" dirty="0">
                <a:ln>
                  <a:noFill/>
                </a:ln>
                <a:solidFill>
                  <a:schemeClr val="tx1"/>
                </a:solidFill>
                <a:effectLst/>
                <a:latin typeface="Arial" panose="020B0604020202020204" pitchFamily="34" charset="0"/>
              </a:rPr>
              <a:t>: For wider outreach and customized content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Behavior Analytics</a:t>
            </a:r>
            <a:r>
              <a:rPr kumimoji="0" lang="en-US" altLang="en-US" sz="2400" b="0" i="0" u="none" strike="noStrike" cap="none" normalizeH="0" baseline="0" dirty="0">
                <a:ln>
                  <a:noFill/>
                </a:ln>
                <a:solidFill>
                  <a:schemeClr val="tx1"/>
                </a:solidFill>
                <a:effectLst/>
                <a:latin typeface="Arial" panose="020B0604020202020204" pitchFamily="34" charset="0"/>
              </a:rPr>
              <a:t>: Use AI insights to improve content personalization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detect financial risk patterns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130FF57-E753-4D44-B055-032FC9AA1D3D}"/>
              </a:ext>
            </a:extLst>
          </p:cNvPr>
          <p:cNvPicPr>
            <a:picLocks noGrp="1" noChangeAspect="1"/>
          </p:cNvPicPr>
          <p:nvPr>
            <p:ph idx="1"/>
          </p:nvPr>
        </p:nvPicPr>
        <p:blipFill>
          <a:blip r:embed="rId2"/>
          <a:stretch>
            <a:fillRect/>
          </a:stretch>
        </p:blipFill>
        <p:spPr>
          <a:xfrm>
            <a:off x="3033723" y="1301750"/>
            <a:ext cx="6124554"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693" y="785787"/>
            <a:ext cx="2034788" cy="369332"/>
          </a:xfrm>
          <a:prstGeom prst="rect">
            <a:avLst/>
          </a:prstGeom>
        </p:spPr>
        <p:txBody>
          <a:bodyPr wrap="none">
            <a:spAutoFit/>
          </a:bodyPr>
          <a:lstStyle/>
          <a:p>
            <a:r>
              <a:rPr lang="en-US" dirty="0"/>
              <a:t>R</a:t>
            </a:r>
            <a:r>
              <a:rPr lang="en-IN" dirty="0"/>
              <a:t>ag Lab Certificate</a:t>
            </a:r>
          </a:p>
        </p:txBody>
      </p:sp>
      <p:pic>
        <p:nvPicPr>
          <p:cNvPr id="3" name="Picture 2">
            <a:extLst>
              <a:ext uri="{FF2B5EF4-FFF2-40B4-BE49-F238E27FC236}">
                <a16:creationId xmlns:a16="http://schemas.microsoft.com/office/drawing/2014/main" id="{D90E7E4A-541A-E59B-6442-6EDAAD42C024}"/>
              </a:ext>
            </a:extLst>
          </p:cNvPr>
          <p:cNvPicPr>
            <a:picLocks noChangeAspect="1"/>
          </p:cNvPicPr>
          <p:nvPr/>
        </p:nvPicPr>
        <p:blipFill>
          <a:blip r:embed="rId2"/>
          <a:stretch>
            <a:fillRect/>
          </a:stretch>
        </p:blipFill>
        <p:spPr>
          <a:xfrm>
            <a:off x="1422087" y="1362395"/>
            <a:ext cx="7389486" cy="523014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7131568" cy="369332"/>
          </a:xfrm>
          <a:prstGeom prst="rect">
            <a:avLst/>
          </a:prstGeom>
        </p:spPr>
        <p:txBody>
          <a:bodyPr wrap="none">
            <a:spAutoFit/>
          </a:bodyPr>
          <a:lstStyle/>
          <a:p>
            <a:r>
              <a:rPr lang="en-IN" dirty="0"/>
              <a:t>Git hub link : </a:t>
            </a:r>
            <a:r>
              <a:rPr lang="en-IN" dirty="0">
                <a:hlinkClick r:id="rId2"/>
              </a:rPr>
              <a:t>https://github.com/DevangDeshmukh170/Finance_Agent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600" dirty="0"/>
              <a:t>A significant portion of the population, especially in semi-urban and rural areas, lacks adequate understanding of digital financial tools, leading to poor financial decisions, vulnerability to scams, and underutilization of services like UPI and mobile banking. With the increasing digitization of financial services, this digital divide creates economic and social disadvantages.</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600" dirty="0"/>
              <a:t>An AI-powered Digital Financial Literacy Agent using RAG and IBM Cloud Lite services (including IBM Granite) to provide accurate, multilingual answers to users’ financial questions. It retrieves trusted content to educate users on UPI, interest rates, budgeting, and online safety—empowering them to use digital finance confidently and securely.</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2800" b="1" dirty="0"/>
              <a:t>Multilingual Support</a:t>
            </a:r>
            <a:r>
              <a:rPr lang="en-US" sz="2800" dirty="0"/>
              <a:t>: Users can interact in their preferred language, making financial education more inclusive.</a:t>
            </a:r>
          </a:p>
          <a:p>
            <a:r>
              <a:rPr lang="en-US" sz="2800" b="1" dirty="0"/>
              <a:t>Trusted Content Retrieval</a:t>
            </a:r>
            <a:r>
              <a:rPr lang="en-US" sz="2800" dirty="0"/>
              <a:t>: Information is pulled from verified government and banking sources, ensuring accuracy and reliability.</a:t>
            </a:r>
          </a:p>
          <a:p>
            <a:r>
              <a:rPr lang="en-US" sz="2800" b="1" dirty="0"/>
              <a:t>Personalized Financial Guidance</a:t>
            </a:r>
            <a:r>
              <a:rPr lang="en-US" sz="2800" dirty="0"/>
              <a:t>: Tailored responses based on user queries—helps with UPI, budgeting, loans, scams, etc.</a:t>
            </a:r>
          </a:p>
          <a:p>
            <a:r>
              <a:rPr lang="en-US" sz="2800" b="1" dirty="0"/>
              <a:t>Fraud Protection</a:t>
            </a:r>
            <a:r>
              <a:rPr lang="en-US" sz="2800" dirty="0"/>
              <a:t>: Educates users on common online scams and safe digital practices.</a:t>
            </a:r>
          </a:p>
          <a:p>
            <a:r>
              <a:rPr lang="en-US" sz="2800" b="1" dirty="0"/>
              <a:t>Voice &amp; Text Interaction</a:t>
            </a:r>
            <a:r>
              <a:rPr lang="en-US" sz="2800" dirty="0"/>
              <a:t>: Offers easy access for users with different literacy or accessibility needs.</a:t>
            </a:r>
          </a:p>
          <a:p>
            <a:r>
              <a:rPr lang="en-US" sz="2800" b="1" dirty="0"/>
              <a:t>Empowers Financial Independence</a:t>
            </a:r>
            <a:r>
              <a:rPr lang="en-US" sz="2800" dirty="0"/>
              <a:t>: Builds user confidence in managing digital transactions.</a:t>
            </a:r>
          </a:p>
          <a:p>
            <a:r>
              <a:rPr lang="en-US" sz="2800" b="1" dirty="0"/>
              <a:t>Real-Time, Interactive Learning</a:t>
            </a:r>
            <a:r>
              <a:rPr lang="en-US" sz="2800" dirty="0"/>
              <a:t>: Users get instant, conversational responses instead of reading through dense documents.</a:t>
            </a:r>
          </a:p>
          <a:p>
            <a:r>
              <a:rPr lang="en-US" sz="2800" b="1" dirty="0"/>
              <a:t>Culturally Inclusive</a:t>
            </a:r>
            <a:r>
              <a:rPr lang="en-US" sz="2800" dirty="0"/>
              <a:t>: The agent respects regional preferences and norms, increasing engagement.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24234AAE-CE2E-0887-AD77-AABDEC8938A3}"/>
              </a:ext>
            </a:extLst>
          </p:cNvPr>
          <p:cNvSpPr>
            <a:spLocks noGrp="1" noChangeArrowheads="1"/>
          </p:cNvSpPr>
          <p:nvPr>
            <p:ph idx="1"/>
          </p:nvPr>
        </p:nvSpPr>
        <p:spPr bwMode="auto">
          <a:xfrm>
            <a:off x="581192" y="1792031"/>
            <a:ext cx="109453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General Public</a:t>
            </a:r>
            <a:r>
              <a:rPr kumimoji="0" lang="en-US" altLang="en-US" sz="1800" b="0" i="0" u="none" strike="noStrike" cap="none" normalizeH="0" baseline="0" dirty="0">
                <a:ln>
                  <a:noFill/>
                </a:ln>
                <a:solidFill>
                  <a:schemeClr val="tx1"/>
                </a:solidFill>
                <a:effectLst/>
                <a:latin typeface="Arial" panose="020B0604020202020204" pitchFamily="34" charset="0"/>
              </a:rPr>
              <a:t> – Especially individuals in semi-urban and rural areas with limited financial knowledge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Senior Citizens</a:t>
            </a:r>
            <a:r>
              <a:rPr kumimoji="0" lang="en-US" altLang="en-US" sz="1800" b="0" i="0" u="none" strike="noStrike" cap="none" normalizeH="0" baseline="0" dirty="0">
                <a:ln>
                  <a:noFill/>
                </a:ln>
                <a:solidFill>
                  <a:schemeClr val="tx1"/>
                </a:solidFill>
                <a:effectLst/>
                <a:latin typeface="Arial" panose="020B0604020202020204" pitchFamily="34" charset="0"/>
              </a:rPr>
              <a:t> – Who may need assistance understanding and using digital payment systems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Students and Young Adults</a:t>
            </a:r>
            <a:r>
              <a:rPr kumimoji="0" lang="en-US" altLang="en-US" sz="1800" b="0" i="0" u="none" strike="noStrike" cap="none" normalizeH="0" baseline="0" dirty="0">
                <a:ln>
                  <a:noFill/>
                </a:ln>
                <a:solidFill>
                  <a:schemeClr val="tx1"/>
                </a:solidFill>
                <a:effectLst/>
                <a:latin typeface="Arial" panose="020B0604020202020204" pitchFamily="34" charset="0"/>
              </a:rPr>
              <a:t> – New to personal finance and digital banking</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Low-Income Groups</a:t>
            </a:r>
            <a:r>
              <a:rPr kumimoji="0" lang="en-US" altLang="en-US" sz="1800" b="0" i="0" u="none" strike="noStrike" cap="none" normalizeH="0" baseline="0" dirty="0">
                <a:ln>
                  <a:noFill/>
                </a:ln>
                <a:solidFill>
                  <a:schemeClr val="tx1"/>
                </a:solidFill>
                <a:effectLst/>
                <a:latin typeface="Arial" panose="020B0604020202020204" pitchFamily="34" charset="0"/>
              </a:rPr>
              <a:t> – Who are vulnerable to scams and financial mismanagement</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Small Business Owners and Vendors</a:t>
            </a:r>
            <a:r>
              <a:rPr kumimoji="0" lang="en-US" altLang="en-US" sz="1800" b="0" i="0" u="none" strike="noStrike" cap="none" normalizeH="0" baseline="0" dirty="0">
                <a:ln>
                  <a:noFill/>
                </a:ln>
                <a:solidFill>
                  <a:schemeClr val="tx1"/>
                </a:solidFill>
                <a:effectLst/>
                <a:latin typeface="Arial" panose="020B0604020202020204" pitchFamily="34" charset="0"/>
              </a:rPr>
              <a:t> – Who rely on UPI and digital payments for daily transactions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NGOs and Financial Literacy Campaigns</a:t>
            </a:r>
            <a:r>
              <a:rPr kumimoji="0" lang="en-US" altLang="en-US" sz="1800" b="0" i="0" u="none" strike="noStrike" cap="none" normalizeH="0" baseline="0" dirty="0">
                <a:ln>
                  <a:noFill/>
                </a:ln>
                <a:solidFill>
                  <a:schemeClr val="tx1"/>
                </a:solidFill>
                <a:effectLst/>
                <a:latin typeface="Arial" panose="020B0604020202020204" pitchFamily="34" charset="0"/>
              </a:rPr>
              <a:t> – For use in workshops or community education programs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Regional Language Speakers</a:t>
            </a:r>
            <a:r>
              <a:rPr kumimoji="0" lang="en-US" altLang="en-US" sz="1800" b="0" i="0" u="none" strike="noStrike" cap="none" normalizeH="0" baseline="0" dirty="0">
                <a:ln>
                  <a:noFill/>
                </a:ln>
                <a:solidFill>
                  <a:schemeClr val="tx1"/>
                </a:solidFill>
                <a:effectLst/>
                <a:latin typeface="Arial" panose="020B0604020202020204" pitchFamily="34" charset="0"/>
              </a:rPr>
              <a:t> – Who benefit from multilingual interaction and accessibility</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FB68F05-F563-5053-594E-15E330F77DFA}"/>
              </a:ext>
            </a:extLst>
          </p:cNvPr>
          <p:cNvPicPr>
            <a:picLocks noChangeAspect="1"/>
          </p:cNvPicPr>
          <p:nvPr/>
        </p:nvPicPr>
        <p:blipFill>
          <a:blip r:embed="rId2"/>
          <a:stretch>
            <a:fillRect/>
          </a:stretch>
        </p:blipFill>
        <p:spPr>
          <a:xfrm>
            <a:off x="581192" y="1232452"/>
            <a:ext cx="10445026" cy="464314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9BE10602-0E41-ACB7-EA34-90DE9095C6C3}"/>
              </a:ext>
            </a:extLst>
          </p:cNvPr>
          <p:cNvPicPr>
            <a:picLocks noGrp="1" noChangeAspect="1"/>
          </p:cNvPicPr>
          <p:nvPr>
            <p:ph idx="1"/>
          </p:nvPr>
        </p:nvPicPr>
        <p:blipFill>
          <a:blip r:embed="rId2"/>
          <a:stretch>
            <a:fillRect/>
          </a:stretch>
        </p:blipFill>
        <p:spPr>
          <a:xfrm>
            <a:off x="581025" y="1738469"/>
            <a:ext cx="11029950" cy="380016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1264</TotalTime>
  <Words>629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Finance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Devang Deshmukh</cp:lastModifiedBy>
  <cp:revision>147</cp:revision>
  <dcterms:created xsi:type="dcterms:W3CDTF">2021-05-26T16:50:10Z</dcterms:created>
  <dcterms:modified xsi:type="dcterms:W3CDTF">2025-08-01T17:40:07Z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