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49" r:id="rId2"/>
  </p:sldMasterIdLst>
  <p:notesMasterIdLst>
    <p:notesMasterId r:id="rId35"/>
  </p:notesMasterIdLst>
  <p:sldIdLst>
    <p:sldId id="256" r:id="rId3"/>
    <p:sldId id="320" r:id="rId4"/>
    <p:sldId id="321" r:id="rId5"/>
    <p:sldId id="305" r:id="rId6"/>
    <p:sldId id="308" r:id="rId7"/>
    <p:sldId id="309" r:id="rId8"/>
    <p:sldId id="284" r:id="rId9"/>
    <p:sldId id="311" r:id="rId10"/>
    <p:sldId id="322" r:id="rId11"/>
    <p:sldId id="267" r:id="rId12"/>
    <p:sldId id="268" r:id="rId13"/>
    <p:sldId id="257" r:id="rId14"/>
    <p:sldId id="259" r:id="rId15"/>
    <p:sldId id="260" r:id="rId16"/>
    <p:sldId id="270" r:id="rId17"/>
    <p:sldId id="319" r:id="rId18"/>
    <p:sldId id="271" r:id="rId19"/>
    <p:sldId id="264" r:id="rId20"/>
    <p:sldId id="273" r:id="rId21"/>
    <p:sldId id="289" r:id="rId22"/>
    <p:sldId id="290" r:id="rId23"/>
    <p:sldId id="323" r:id="rId24"/>
    <p:sldId id="258" r:id="rId25"/>
    <p:sldId id="261" r:id="rId26"/>
    <p:sldId id="262" r:id="rId27"/>
    <p:sldId id="324" r:id="rId28"/>
    <p:sldId id="302" r:id="rId29"/>
    <p:sldId id="314" r:id="rId30"/>
    <p:sldId id="318" r:id="rId31"/>
    <p:sldId id="317" r:id="rId32"/>
    <p:sldId id="306" r:id="rId33"/>
    <p:sldId id="31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4026" autoAdjust="0"/>
  </p:normalViewPr>
  <p:slideViewPr>
    <p:cSldViewPr snapToGrid="0">
      <p:cViewPr varScale="1">
        <p:scale>
          <a:sx n="82" d="100"/>
          <a:sy n="82" d="100"/>
        </p:scale>
        <p:origin x="1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4F67C-4307-4286-823C-5ED813D4C74C}" type="datetimeFigureOut">
              <a:rPr lang="en-HK" smtClean="0"/>
              <a:t>16/5/2022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B1220-B06A-44D9-BF10-C00986D36E1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6223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Emoji &amp; Diagram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B1220-B06A-44D9-BF10-C00986D36E10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4060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24b3bdffe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24b3bdffe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Emoji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emoji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B1220-B06A-44D9-BF10-C00986D36E10}" type="slidenum">
              <a:rPr lang="en-HK" smtClean="0"/>
              <a:t>20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57219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5aa060d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5aa060d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5aa060dc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5aa060dc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5aa060dc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5aa060dc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298fa605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298fa605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98fa605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98fa605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emoji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B1220-B06A-44D9-BF10-C00986D36E10}" type="slidenum">
              <a:rPr lang="en-HK" smtClean="0"/>
              <a:t>27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74729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Emoji or diagram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B1220-B06A-44D9-BF10-C00986D36E10}" type="slidenum">
              <a:rPr lang="en-HK" smtClean="0"/>
              <a:t>28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06540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 or Emoji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B1220-B06A-44D9-BF10-C00986D36E10}" type="slidenum">
              <a:rPr lang="en-HK" smtClean="0"/>
              <a:t>29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546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29ffbac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29ffbac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4b3bdf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4b3bdf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24b3bdff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24b3bdff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Emoji &amp; Diagram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24b3bdff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24b3bdff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24b3bdff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24b3bdff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24b3bdff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24b3bdff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24b3bdff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24b3bdff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24b3bdff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24b3bdff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May 16,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6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May 16,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May 16,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6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1117600" y="77450"/>
            <a:ext cx="10261600" cy="45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6"/>
          <p:cNvSpPr txBox="1"/>
          <p:nvPr/>
        </p:nvSpPr>
        <p:spPr>
          <a:xfrm rot="-5401349">
            <a:off x="-3142211" y="3275502"/>
            <a:ext cx="6858028" cy="306994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spcFirstLastPara="1" wrap="square" lIns="91425" tIns="6850" rIns="9142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  Vishwakarma  Institute  of 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3"/>
            <a:ext cx="596900" cy="61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6" descr="C:\Users\HP\Pictures\animations\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100" y="581025"/>
            <a:ext cx="11633200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196893" y="3"/>
            <a:ext cx="772160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  <a:defRPr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812800" y="667404"/>
            <a:ext cx="11137464" cy="573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55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55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55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ftr" idx="11"/>
          </p:nvPr>
        </p:nvSpPr>
        <p:spPr>
          <a:xfrm>
            <a:off x="4165600" y="6553200"/>
            <a:ext cx="3860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9266864" y="6538422"/>
            <a:ext cx="28448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0248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44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59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44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4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38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May 16,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95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5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86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944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6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May 16,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0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May 16,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May 16,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0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May 16,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3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May 16,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May 16,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7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May 16,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May 16,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20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262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eeksforgeeks.org/queue-set-1introduction-and-array-implementation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39C39-3915-46C4-BDA5-F61829F2E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3744" y="1132939"/>
            <a:ext cx="5348236" cy="225768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600" dirty="0"/>
              <a:t>ADS Group Seminar</a:t>
            </a:r>
            <a:br>
              <a:rPr lang="en-US" sz="6600" dirty="0"/>
            </a:br>
            <a:r>
              <a:rPr lang="en-US" sz="6600" dirty="0"/>
              <a:t>ai-ds a b2 group 8</a:t>
            </a:r>
            <a:endParaRPr lang="en-HK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B26FD-7124-4B1F-9E72-8D86CC9CD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 anchor="ctr">
            <a:normAutofit/>
          </a:bodyPr>
          <a:lstStyle/>
          <a:p>
            <a:r>
              <a:rPr lang="en-US" dirty="0"/>
              <a:t>PRIORITY QUEUE</a:t>
            </a:r>
            <a:endParaRPr lang="en-HK" dirty="0"/>
          </a:p>
        </p:txBody>
      </p:sp>
      <p:pic>
        <p:nvPicPr>
          <p:cNvPr id="4" name="Picture 3" descr="3D rendering of stacked polygons in different colors">
            <a:extLst>
              <a:ext uri="{FF2B5EF4-FFF2-40B4-BE49-F238E27FC236}">
                <a16:creationId xmlns:a16="http://schemas.microsoft.com/office/drawing/2014/main" id="{81CEA795-E821-4A34-6A59-7523CD1B1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99" r="17738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186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C944-C79A-4221-B953-FB7C17E0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Using Ordered Array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CDB438-F286-496A-89B3-78F68D1BC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// insert an item at the appropriate position of the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// queue so that the queue is always ordered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enqueue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item)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                                                                                                                                                                                       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// Check if the queue is full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(n == MAX_SIZE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"%s\n"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"ERROR: Queue is full"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n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while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&amp;&amp; item 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--;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= item;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n++;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6B0D99-5951-48F1-AD14-FA46B5800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1586433"/>
            <a:ext cx="5510212" cy="284693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// remove the last element in the queue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95DA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dequeue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item;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// Check if the queue is empty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(n ==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) {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printf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F5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"%s\n"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F5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"ERROR: Queue is empty"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return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-999999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item =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queue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[n -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];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n = n -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return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item;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0CE9E-A2B9-498E-B8EE-4C85CF1A0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487" y="4433366"/>
            <a:ext cx="5724525" cy="1247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79C349-0975-4370-9936-16CB2791F36B}"/>
              </a:ext>
            </a:extLst>
          </p:cNvPr>
          <p:cNvSpPr txBox="1"/>
          <p:nvPr/>
        </p:nvSpPr>
        <p:spPr>
          <a:xfrm>
            <a:off x="5729288" y="568114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The item is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inserted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in such a way that the array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remains ordered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i.e., the largest item is always in the end.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40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666A-654E-4FF8-A84F-8332FE2A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Using Unordered Array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FA760DB-1533-4C96-8B66-61C3F9194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7" y="1116116"/>
            <a:ext cx="4473574" cy="517064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// insert an item at the rear of the queue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95DA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enqueue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item)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// Check if the queue is full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(n == MAX_SIZE -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) {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printf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F5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"%s\n"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F5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"ERROR: Queue is full"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return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queue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[n++] = item;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// removes the item with the maximum priority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// search the maximum item in the array and replace it with 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// the last item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95DA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dequeue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3A35C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item;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// Check if the queue is empty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(n ==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) {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printf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F5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"%s\n"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F5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"ERROR: Queue is empty"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return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-999999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b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E2023A6-01F5-449E-98C1-2F907DE5D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1091" y="1130879"/>
            <a:ext cx="5973327" cy="301621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, max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// find the maximum priority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&lt; n;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++) {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queue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[max] &lt;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queue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]) {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max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item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queue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[max];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896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// replace the max with the last element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queue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[max] =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queue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[n -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];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n = n -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71D5D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return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item;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EAE66E-D734-4ED1-A401-5C616367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4323978"/>
            <a:ext cx="5629275" cy="1276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428792-09E1-431E-B956-6AEEB61D9AE4}"/>
              </a:ext>
            </a:extLst>
          </p:cNvPr>
          <p:cNvSpPr txBox="1"/>
          <p:nvPr/>
        </p:nvSpPr>
        <p:spPr>
          <a:xfrm>
            <a:off x="6505575" y="55604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 Dequeue operation in an unordered array</a:t>
            </a:r>
          </a:p>
        </p:txBody>
      </p:sp>
    </p:spTree>
    <p:extLst>
      <p:ext uri="{BB962C8B-B14F-4D97-AF65-F5344CB8AC3E}">
        <p14:creationId xmlns:p14="http://schemas.microsoft.com/office/powerpoint/2010/main" val="933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9117-891C-75F5-6592-D518D29C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PRIORITY QUEUE</a:t>
            </a: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1.Ascending order priority queue:</a:t>
            </a:r>
            <a:endParaRPr sz="2400" b="1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ascending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order priority queue, a 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lower 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priority number is given as a </a:t>
            </a:r>
            <a:r>
              <a:rPr lang="en" sz="2400" b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higher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priority in a priority. </a:t>
            </a: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endParaRPr lang="en" sz="24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sym typeface="Roboto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IN" sz="2400" b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2.Descending order priority queue: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en-IN" sz="2400" b="1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IN" sz="2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In </a:t>
            </a:r>
            <a:r>
              <a:rPr lang="en-IN" sz="2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descending</a:t>
            </a:r>
            <a:r>
              <a:rPr lang="en-IN" sz="2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 order priority queue, a </a:t>
            </a:r>
            <a:r>
              <a:rPr lang="en-IN" sz="2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higher </a:t>
            </a:r>
            <a:r>
              <a:rPr lang="en-IN" sz="2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priority number is given as a </a:t>
            </a:r>
            <a:r>
              <a:rPr lang="en-IN" sz="2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higher</a:t>
            </a:r>
            <a:r>
              <a:rPr lang="en-IN" sz="2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 priority in a priority</a:t>
            </a:r>
            <a:endParaRPr lang="en-IN" sz="2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endParaRPr lang="en-IN" dirty="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8277" y="2349896"/>
            <a:ext cx="3866464" cy="1788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624096-D513-093E-EA47-578F7E766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599" y="4866140"/>
            <a:ext cx="4284401" cy="1562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>
            <a:extLst>
              <a:ext uri="{FF2B5EF4-FFF2-40B4-BE49-F238E27FC236}">
                <a16:creationId xmlns:a16="http://schemas.microsoft.com/office/drawing/2014/main" id="{030B7FCD-5349-0216-CE98-BEE1E8A0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IMPLEMENTATION OF PRIORITY QUEUE USING HEAP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/>
        <p:txBody>
          <a:bodyPr spcFirstLastPara="1" wrap="square" lIns="121900" tIns="121900" rIns="121900" bIns="121900" anchor="ctr" anchorCtr="0">
            <a:normAutofit/>
          </a:bodyPr>
          <a:lstStyle/>
          <a:p>
            <a:pPr marL="342900" indent="-342900">
              <a:lnSpc>
                <a:spcPct val="105000"/>
              </a:lnSpc>
            </a:pPr>
            <a:r>
              <a:rPr lang="en-IN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Heaps are great for implementing a priority queue We use a max-heap for a max-priority queue and a min-heap for a min-priority queue.</a:t>
            </a:r>
          </a:p>
          <a:p>
            <a:pPr marL="342900" indent="-342900">
              <a:lnSpc>
                <a:spcPct val="105000"/>
              </a:lnSpc>
            </a:pPr>
            <a:endParaRPr lang="en-IN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05000"/>
              </a:lnSpc>
            </a:pPr>
            <a:r>
              <a:rPr lang="en-IN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max heap is a binary heap in which a parent node has a value either equal to or greater than the child node value. </a:t>
            </a:r>
          </a:p>
          <a:p>
            <a:pPr marL="342900" indent="-342900">
              <a:lnSpc>
                <a:spcPct val="105000"/>
              </a:lnSpc>
            </a:pPr>
            <a:endParaRPr lang="en-IN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05000"/>
              </a:lnSpc>
            </a:pPr>
            <a:r>
              <a:rPr lang="en-IN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root node of the tree has the highest value.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812800" y="917543"/>
            <a:ext cx="4732215" cy="5564600"/>
          </a:xfrm>
          <a:prstGeom prst="rect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Clr>
                <a:schemeClr val="dk1"/>
              </a:buClr>
              <a:buSzPct val="61111"/>
              <a:buNone/>
            </a:pPr>
            <a:r>
              <a:rPr lang="en" b="1" dirty="0">
                <a:solidFill>
                  <a:srgbClr val="3031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Inserting an Element in a Max Heap Binary Tree</a:t>
            </a:r>
          </a:p>
          <a:p>
            <a:pPr marL="0" indent="0">
              <a:lnSpc>
                <a:spcPct val="120000"/>
              </a:lnSpc>
              <a:buClr>
                <a:schemeClr val="dk1"/>
              </a:buClr>
              <a:buSzPct val="61111"/>
              <a:buNone/>
            </a:pPr>
            <a:endParaRPr lang="en-IN" b="1" dirty="0">
              <a:solidFill>
                <a:srgbClr val="3031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52396" indent="0" defTabSz="1219170">
              <a:buClr>
                <a:srgbClr val="000000"/>
              </a:buClr>
              <a:buNone/>
            </a:pPr>
            <a:r>
              <a:rPr lang="en-IN" sz="18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Algorithm</a:t>
            </a:r>
          </a:p>
          <a:p>
            <a:pPr marL="152396" indent="0" defTabSz="1219170">
              <a:buClr>
                <a:srgbClr val="000000"/>
              </a:buClr>
              <a:buNone/>
            </a:pPr>
            <a:endParaRPr lang="en-IN" sz="18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52396" indent="0" defTabSz="1219170">
              <a:buClr>
                <a:srgbClr val="000000"/>
              </a:buClr>
              <a:buSzPts val="1100"/>
              <a:buNone/>
            </a:pPr>
            <a:r>
              <a:rPr lang="en-IN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1.If the tree is </a:t>
            </a:r>
            <a:r>
              <a:rPr lang="en-IN" sz="18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empty</a:t>
            </a:r>
            <a:r>
              <a:rPr lang="en-IN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and contains </a:t>
            </a:r>
            <a:r>
              <a:rPr lang="en-IN" sz="18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no</a:t>
            </a:r>
            <a:r>
              <a:rPr lang="en-IN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node,</a:t>
            </a:r>
          </a:p>
          <a:p>
            <a:pPr marL="152396" indent="0" defTabSz="1219170">
              <a:buClr>
                <a:srgbClr val="000000"/>
              </a:buClr>
              <a:buSzPts val="1100"/>
              <a:buNone/>
            </a:pPr>
            <a:r>
              <a:rPr lang="en-IN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create a </a:t>
            </a:r>
            <a:r>
              <a:rPr lang="en-IN" sz="18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new parent node </a:t>
            </a:r>
            <a:r>
              <a:rPr lang="en-IN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new Element.</a:t>
            </a:r>
          </a:p>
          <a:p>
            <a:pPr marL="152396" indent="0" defTabSz="1219170">
              <a:buClr>
                <a:srgbClr val="000000"/>
              </a:buClr>
              <a:buSzPts val="1100"/>
              <a:buNone/>
            </a:pPr>
            <a:endParaRPr lang="en-IN" sz="1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52396" indent="0" defTabSz="1219170">
              <a:buClr>
                <a:srgbClr val="000000"/>
              </a:buClr>
              <a:buSzPts val="1100"/>
              <a:buNone/>
            </a:pPr>
            <a:r>
              <a:rPr lang="en-IN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2.else (a parent node is already available)</a:t>
            </a:r>
          </a:p>
          <a:p>
            <a:pPr marL="152396" indent="0" defTabSz="1219170">
              <a:buClr>
                <a:srgbClr val="000000"/>
              </a:buClr>
              <a:buSzPts val="1100"/>
              <a:buNone/>
            </a:pPr>
            <a:r>
              <a:rPr lang="en-IN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insert the </a:t>
            </a:r>
            <a:r>
              <a:rPr lang="en-IN" sz="18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new Element</a:t>
            </a:r>
            <a:r>
              <a:rPr lang="en-IN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at the </a:t>
            </a:r>
            <a:r>
              <a:rPr lang="en-IN" sz="18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end</a:t>
            </a:r>
            <a:r>
              <a:rPr lang="en-IN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of the tree (i.e., last node of the tree from left to right.)</a:t>
            </a:r>
          </a:p>
          <a:p>
            <a:pPr defTabSz="1219170">
              <a:buClr>
                <a:srgbClr val="000000"/>
              </a:buClr>
              <a:buSzPts val="1100"/>
            </a:pPr>
            <a:endParaRPr lang="en-IN" sz="1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52396" indent="0" defTabSz="1219170">
              <a:buClr>
                <a:srgbClr val="000000"/>
              </a:buClr>
              <a:buSzPts val="1100"/>
              <a:buNone/>
            </a:pPr>
            <a:r>
              <a:rPr lang="en-IN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3.max-heapify the tree</a:t>
            </a:r>
          </a:p>
          <a:p>
            <a:pPr defTabSz="1219170">
              <a:buClr>
                <a:srgbClr val="000000"/>
              </a:buClr>
            </a:pPr>
            <a:endParaRPr lang="en-IN" sz="1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6133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FE299-D2B3-DB94-D3D8-261B675A3B2B}"/>
              </a:ext>
            </a:extLst>
          </p:cNvPr>
          <p:cNvSpPr txBox="1"/>
          <p:nvPr/>
        </p:nvSpPr>
        <p:spPr>
          <a:xfrm>
            <a:off x="6096000" y="917543"/>
            <a:ext cx="5840184" cy="55646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2000" b="1" dirty="0">
                <a:solidFill>
                  <a:srgbClr val="3031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2.Deleting an Element in a Max Heap Binary Tree</a:t>
            </a:r>
          </a:p>
          <a:p>
            <a:pPr marL="0" indent="0">
              <a:lnSpc>
                <a:spcPct val="120000"/>
              </a:lnSpc>
              <a:buNone/>
            </a:pPr>
            <a:endParaRPr lang="en-IN" sz="2800" dirty="0">
              <a:solidFill>
                <a:srgbClr val="303133"/>
              </a:solidFill>
              <a:highlight>
                <a:srgbClr val="FFFFFF"/>
              </a:highlight>
            </a:endParaRPr>
          </a:p>
          <a:p>
            <a:pPr defTabSz="1219170">
              <a:buClr>
                <a:srgbClr val="000000"/>
              </a:buClr>
            </a:pPr>
            <a:r>
              <a:rPr lang="en-IN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Algorithm </a:t>
            </a:r>
          </a:p>
          <a:p>
            <a:pPr defTabSz="1219170">
              <a:buClr>
                <a:srgbClr val="000000"/>
              </a:buClr>
            </a:pPr>
            <a:endParaRPr lang="en-IN" sz="2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1100"/>
            </a:pPr>
            <a:r>
              <a:rPr lang="en-IN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1.If the elementUpForDeletion is the</a:t>
            </a:r>
            <a:r>
              <a:rPr lang="en-IN" sz="2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last Node</a:t>
            </a:r>
            <a:r>
              <a:rPr lang="en-IN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n-IN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delete the elementUpForDeletion</a:t>
            </a:r>
          </a:p>
          <a:p>
            <a:pPr defTabSz="1219170">
              <a:buClr>
                <a:srgbClr val="000000"/>
              </a:buClr>
              <a:buSzPts val="1100"/>
            </a:pPr>
            <a:endParaRPr lang="en-IN" sz="2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1100"/>
            </a:pPr>
            <a:endParaRPr lang="en-IN" sz="2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1100"/>
            </a:pPr>
            <a:r>
              <a:rPr lang="en-IN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2.else </a:t>
            </a:r>
            <a:r>
              <a:rPr lang="en-IN" sz="2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replace</a:t>
            </a:r>
            <a:r>
              <a:rPr lang="en-IN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elementUpForDeletion with the last Node</a:t>
            </a:r>
          </a:p>
          <a:p>
            <a:pPr defTabSz="1219170">
              <a:buClr>
                <a:srgbClr val="000000"/>
              </a:buClr>
              <a:buSzPts val="1100"/>
            </a:pPr>
            <a:endParaRPr lang="en-IN" sz="2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1100"/>
            </a:pPr>
            <a:endParaRPr lang="en-IN" sz="2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1100"/>
            </a:pPr>
            <a:r>
              <a:rPr lang="en-IN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3.delete the elementUpForDeletion</a:t>
            </a:r>
          </a:p>
          <a:p>
            <a:pPr defTabSz="1219170">
              <a:buClr>
                <a:srgbClr val="000000"/>
              </a:buClr>
              <a:buSzPts val="1100"/>
            </a:pPr>
            <a:endParaRPr lang="en-IN" sz="2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1100"/>
            </a:pPr>
            <a:endParaRPr lang="en-IN" sz="20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1100"/>
            </a:pPr>
            <a:r>
              <a:rPr lang="en-IN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4.max-heapify the tree</a:t>
            </a:r>
          </a:p>
          <a:p>
            <a:pPr marL="152396" indent="0" defTabSz="1219170">
              <a:buClr>
                <a:srgbClr val="000000"/>
              </a:buClr>
              <a:buNone/>
            </a:pPr>
            <a:endParaRPr lang="en-IN" sz="1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812800" y="667403"/>
            <a:ext cx="11137464" cy="600302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3200" dirty="0">
                <a:latin typeface="Roboto" panose="02000000000000000000" pitchFamily="2" charset="0"/>
                <a:ea typeface="Roboto" panose="02000000000000000000" pitchFamily="2" charset="0"/>
              </a:rPr>
              <a:t>There are mainly 4 operations we want from a priority queue:</a:t>
            </a:r>
            <a:endParaRPr sz="3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endParaRPr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3600" dirty="0">
                <a:latin typeface="Roboto" panose="02000000000000000000" pitchFamily="2" charset="0"/>
                <a:ea typeface="Roboto" panose="02000000000000000000" pitchFamily="2" charset="0"/>
              </a:rPr>
              <a:t>1. Insert</a:t>
            </a:r>
            <a:endParaRPr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3600" dirty="0">
                <a:latin typeface="Roboto" panose="02000000000000000000" pitchFamily="2" charset="0"/>
                <a:ea typeface="Roboto" panose="02000000000000000000" pitchFamily="2" charset="0"/>
              </a:rPr>
              <a:t>2. Maximum/Minimum </a:t>
            </a:r>
            <a:endParaRPr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3600" dirty="0">
                <a:latin typeface="Roboto" panose="02000000000000000000" pitchFamily="2" charset="0"/>
                <a:ea typeface="Roboto" panose="02000000000000000000" pitchFamily="2" charset="0"/>
              </a:rPr>
              <a:t>3. Extract Maximum/Minimum </a:t>
            </a:r>
            <a:endParaRPr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3600" dirty="0">
                <a:latin typeface="Roboto" panose="02000000000000000000" pitchFamily="2" charset="0"/>
                <a:ea typeface="Roboto" panose="02000000000000000000" pitchFamily="2" charset="0"/>
              </a:rPr>
              <a:t>4. Increase/Decrease key </a:t>
            </a:r>
            <a:endParaRPr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812800" y="667404"/>
            <a:ext cx="11137464" cy="60850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/>
          <a:p>
            <a:pPr marL="0" indent="0">
              <a:buClr>
                <a:schemeClr val="dk1"/>
              </a:buClr>
              <a:buSzPct val="61111"/>
              <a:buNone/>
            </a:pPr>
            <a:r>
              <a:rPr lang="en" sz="3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Insert</a:t>
            </a:r>
            <a:endParaRPr sz="3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900" b="1" dirty="0">
                <a:solidFill>
                  <a:schemeClr val="dk1"/>
                </a:solidFill>
                <a:highlight>
                  <a:srgbClr val="EBEBEB"/>
                </a:highlight>
                <a:latin typeface="Courier New"/>
                <a:ea typeface="Courier New"/>
                <a:cs typeface="Courier New"/>
                <a:sym typeface="Courier New"/>
              </a:rPr>
              <a:t>INSERT(A, key)</a:t>
            </a:r>
            <a:endParaRPr sz="1900" b="1" dirty="0">
              <a:solidFill>
                <a:schemeClr val="dk1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900" b="1" dirty="0">
                <a:solidFill>
                  <a:schemeClr val="dk1"/>
                </a:solidFill>
                <a:highlight>
                  <a:srgbClr val="EBEBEB"/>
                </a:highlight>
                <a:latin typeface="Courier New"/>
                <a:ea typeface="Courier New"/>
                <a:cs typeface="Courier New"/>
                <a:sym typeface="Courier New"/>
              </a:rPr>
              <a:t>  heap_size = heap_size+1 // increasing heap size by 1</a:t>
            </a:r>
            <a:endParaRPr sz="1900" b="1" dirty="0">
              <a:solidFill>
                <a:schemeClr val="dk1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900" b="1" dirty="0">
                <a:solidFill>
                  <a:schemeClr val="dk1"/>
                </a:solidFill>
                <a:highlight>
                  <a:srgbClr val="EBEBEB"/>
                </a:highlight>
                <a:latin typeface="Courier New"/>
                <a:ea typeface="Courier New"/>
                <a:cs typeface="Courier New"/>
                <a:sym typeface="Courier New"/>
              </a:rPr>
              <a:t>  A[heap_size] = -infinity // making last element very less</a:t>
            </a:r>
            <a:endParaRPr sz="1900" b="1" dirty="0">
              <a:solidFill>
                <a:schemeClr val="dk1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indent="0">
              <a:lnSpc>
                <a:spcPct val="163043"/>
              </a:lnSpc>
              <a:spcBef>
                <a:spcPts val="1600"/>
              </a:spcBef>
              <a:buClr>
                <a:schemeClr val="dk1"/>
              </a:buClr>
              <a:buSzPct val="95652"/>
              <a:buNone/>
            </a:pPr>
            <a:r>
              <a:rPr lang="en" sz="1900" b="1" dirty="0">
                <a:solidFill>
                  <a:schemeClr val="dk1"/>
                </a:solidFill>
                <a:highlight>
                  <a:srgbClr val="EBEBEB"/>
                </a:highlight>
                <a:latin typeface="Courier New"/>
                <a:ea typeface="Courier New"/>
                <a:cs typeface="Courier New"/>
                <a:sym typeface="Courier New"/>
              </a:rPr>
              <a:t>  INCREASE-KEY(A, heap_size, key) // chaning key of last element</a:t>
            </a:r>
          </a:p>
          <a:p>
            <a:pPr marL="101597" indent="0">
              <a:lnSpc>
                <a:spcPct val="163043"/>
              </a:lnSpc>
              <a:spcBef>
                <a:spcPts val="1600"/>
              </a:spcBef>
              <a:buClr>
                <a:schemeClr val="dk1"/>
              </a:buClr>
              <a:buSzPct val="95652"/>
              <a:buNone/>
            </a:pPr>
            <a:endParaRPr lang="en" sz="1533" b="1" dirty="0">
              <a:solidFill>
                <a:schemeClr val="dk1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indent="0">
              <a:lnSpc>
                <a:spcPct val="163043"/>
              </a:lnSpc>
              <a:spcBef>
                <a:spcPts val="1600"/>
              </a:spcBef>
              <a:buClr>
                <a:schemeClr val="dk1"/>
              </a:buClr>
              <a:buSzPct val="95652"/>
              <a:buNone/>
            </a:pPr>
            <a:endParaRPr sz="1533" b="1" dirty="0">
              <a:solidFill>
                <a:schemeClr val="dk1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67"/>
              </a:spcBef>
              <a:buNone/>
            </a:pPr>
            <a:r>
              <a:rPr lang="en" sz="1933" b="1" dirty="0">
                <a:solidFill>
                  <a:srgbClr val="333333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Times New Roman"/>
                <a:sym typeface="Times New Roman"/>
              </a:rPr>
              <a:t>Note:</a:t>
            </a:r>
          </a:p>
          <a:p>
            <a:pPr marL="0" indent="0">
              <a:spcBef>
                <a:spcPts val="1067"/>
              </a:spcBef>
              <a:buNone/>
            </a:pPr>
            <a:r>
              <a:rPr lang="en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sym typeface="Times New Roman"/>
              </a:rPr>
              <a:t>All the steps are </a:t>
            </a:r>
            <a:r>
              <a:rPr lang="en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sym typeface="Times New Roman"/>
              </a:rPr>
              <a:t>constant</a:t>
            </a:r>
            <a:r>
              <a:rPr lang="en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sym typeface="Times New Roman"/>
              </a:rPr>
              <a:t> time taking steps, except the </a:t>
            </a:r>
            <a:r>
              <a:rPr lang="en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sym typeface="Times New Roman"/>
              </a:rPr>
              <a:t>Increase/Decrease key</a:t>
            </a:r>
            <a:r>
              <a:rPr lang="en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sym typeface="Times New Roman"/>
              </a:rPr>
              <a:t>.So, it will take </a:t>
            </a:r>
            <a:endParaRPr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sym typeface="Times New Roman"/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ct val="75862"/>
              <a:buNone/>
            </a:pPr>
            <a:r>
              <a:rPr lang="en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sym typeface="Times New Roman"/>
              </a:rPr>
              <a:t>O(lg n)  </a:t>
            </a:r>
            <a:r>
              <a:rPr lang="en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sym typeface="Times New Roman"/>
              </a:rPr>
              <a:t>time </a:t>
            </a:r>
            <a:endParaRPr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sz="1933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933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000"/>
              </a:spcBef>
              <a:buClr>
                <a:schemeClr val="dk1"/>
              </a:buClr>
              <a:buSzPts val="1100"/>
              <a:buNone/>
            </a:pPr>
            <a:r>
              <a:rPr lang="en" sz="32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sym typeface="Times New Roman"/>
              </a:rPr>
              <a:t>Maximum/Minimum</a:t>
            </a:r>
            <a:endParaRPr sz="32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sym typeface="Times New Roman"/>
            </a:endParaRPr>
          </a:p>
          <a:p>
            <a:pPr marL="0" indent="0">
              <a:spcBef>
                <a:spcPts val="2000"/>
              </a:spcBef>
              <a:spcAft>
                <a:spcPts val="1600"/>
              </a:spcAft>
              <a:buNone/>
            </a:pPr>
            <a:endParaRPr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268" y="890954"/>
            <a:ext cx="5728033" cy="40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812800" y="2542584"/>
            <a:ext cx="4089342" cy="196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2800" b="1" kern="0" dirty="0">
                <a:solidFill>
                  <a:srgbClr val="000000"/>
                </a:solidFill>
                <a:highlight>
                  <a:srgbClr val="EBEBEB"/>
                </a:highlight>
                <a:latin typeface="Courier New"/>
                <a:ea typeface="Courier New"/>
                <a:cs typeface="Courier New"/>
                <a:sym typeface="Courier New"/>
              </a:rPr>
              <a:t>MAXIMUM(A)</a:t>
            </a:r>
            <a:endParaRPr sz="2800" b="1" kern="0" dirty="0">
              <a:solidFill>
                <a:srgbClr val="000000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defTabSz="1219170">
              <a:lnSpc>
                <a:spcPct val="163043"/>
              </a:lnSpc>
              <a:spcBef>
                <a:spcPts val="1200"/>
              </a:spcBef>
              <a:buClr>
                <a:srgbClr val="000000"/>
              </a:buClr>
              <a:buSzPts val="1100"/>
            </a:pPr>
            <a:r>
              <a:rPr lang="en" sz="2800" b="1" kern="0" dirty="0">
                <a:solidFill>
                  <a:srgbClr val="000000"/>
                </a:solidFill>
                <a:highlight>
                  <a:srgbClr val="EBEBEB"/>
                </a:highlight>
                <a:latin typeface="Courier New"/>
                <a:ea typeface="Courier New"/>
                <a:cs typeface="Courier New"/>
                <a:sym typeface="Courier New"/>
              </a:rPr>
              <a:t>  return A[1]</a:t>
            </a:r>
            <a:endParaRPr sz="2800" b="1" kern="0" dirty="0">
              <a:solidFill>
                <a:srgbClr val="000000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1219170">
              <a:spcBef>
                <a:spcPts val="1067"/>
              </a:spcBef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812800" y="5271331"/>
            <a:ext cx="11081415" cy="110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n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Note: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n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Returning an element </a:t>
            </a:r>
            <a:r>
              <a:rPr lang="en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from an array is a </a:t>
            </a:r>
            <a:r>
              <a:rPr lang="en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constant</a:t>
            </a:r>
            <a:r>
              <a:rPr lang="en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time taking process, so it is a process.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000000"/>
                </a:solidFill>
                <a:cs typeface="Arial"/>
                <a:sym typeface="Arial"/>
              </a:rPr>
              <a:t>Θ(1) 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759200" y="-130394"/>
            <a:ext cx="4673600" cy="73999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55000" lnSpcReduction="20000"/>
          </a:bodyPr>
          <a:lstStyle/>
          <a:p>
            <a:pPr marL="0" indent="0" algn="ctr">
              <a:buClr>
                <a:schemeClr val="dk1"/>
              </a:buClr>
              <a:buSzPct val="61111"/>
              <a:buNone/>
            </a:pPr>
            <a:r>
              <a:rPr lang="en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Extract Maximum/Minimum</a:t>
            </a:r>
            <a:endParaRPr lang="en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Clr>
                <a:schemeClr val="dk1"/>
              </a:buClr>
              <a:buSzPct val="61111"/>
              <a:buNone/>
            </a:pPr>
            <a:endParaRPr lang="en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Clr>
                <a:schemeClr val="dk1"/>
              </a:buClr>
              <a:buSzPct val="61111"/>
              <a:buNone/>
            </a:pPr>
            <a:endParaRPr lang="en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Clr>
                <a:schemeClr val="dk1"/>
              </a:buClr>
              <a:buSzPct val="61111"/>
              <a:buNone/>
            </a:pPr>
            <a:endParaRPr lang="en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Clr>
                <a:schemeClr val="dk1"/>
              </a:buClr>
              <a:buSzPct val="61111"/>
              <a:buNone/>
            </a:pPr>
            <a:endParaRPr lang="en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Clr>
                <a:schemeClr val="dk1"/>
              </a:buClr>
              <a:buSzPct val="61111"/>
              <a:buNone/>
            </a:pPr>
            <a:endParaRPr lang="en"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Clr>
                <a:schemeClr val="dk1"/>
              </a:buClr>
              <a:buSzPct val="61111"/>
              <a:buNone/>
            </a:pPr>
            <a:endParaRPr sz="24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5" name="Google Shape;105;p21"/>
          <p:cNvSpPr txBox="1"/>
          <p:nvPr/>
        </p:nvSpPr>
        <p:spPr>
          <a:xfrm>
            <a:off x="508000" y="1180856"/>
            <a:ext cx="7040465" cy="352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" sz="1533" b="1" kern="0" dirty="0">
                <a:solidFill>
                  <a:srgbClr val="000000"/>
                </a:solidFill>
                <a:highlight>
                  <a:srgbClr val="EBEBEB"/>
                </a:highlight>
                <a:latin typeface="Courier New"/>
                <a:ea typeface="Courier New"/>
                <a:cs typeface="Courier New"/>
                <a:sym typeface="Courier New"/>
              </a:rPr>
              <a:t>EXTRACT-MAXIMUM(A)</a:t>
            </a:r>
          </a:p>
          <a:p>
            <a:pPr defTabSz="1219170">
              <a:buClr>
                <a:srgbClr val="000000"/>
              </a:buClr>
            </a:pPr>
            <a:endParaRPr sz="1533" b="1" kern="0" dirty="0">
              <a:solidFill>
                <a:srgbClr val="000000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1219170">
              <a:buClr>
                <a:srgbClr val="000000"/>
              </a:buClr>
            </a:pPr>
            <a:r>
              <a:rPr lang="en" sz="1533" b="1" kern="0" dirty="0">
                <a:solidFill>
                  <a:srgbClr val="000000"/>
                </a:solidFill>
                <a:highlight>
                  <a:srgbClr val="EBEBEB"/>
                </a:highlight>
                <a:latin typeface="Courier New"/>
                <a:ea typeface="Courier New"/>
                <a:cs typeface="Courier New"/>
                <a:sym typeface="Courier New"/>
              </a:rPr>
              <a:t>max = A[1] // stroing maximum value</a:t>
            </a:r>
          </a:p>
          <a:p>
            <a:pPr defTabSz="1219170">
              <a:buClr>
                <a:srgbClr val="000000"/>
              </a:buClr>
            </a:pPr>
            <a:endParaRPr sz="1533" b="1" kern="0" dirty="0">
              <a:solidFill>
                <a:srgbClr val="000000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1219170">
              <a:buClr>
                <a:srgbClr val="000000"/>
              </a:buClr>
            </a:pPr>
            <a:r>
              <a:rPr lang="en" sz="1533" b="1" kern="0" dirty="0">
                <a:solidFill>
                  <a:srgbClr val="000000"/>
                </a:solidFill>
                <a:highlight>
                  <a:srgbClr val="EBEBEB"/>
                </a:highlight>
                <a:latin typeface="Courier New"/>
                <a:ea typeface="Courier New"/>
                <a:cs typeface="Courier New"/>
                <a:sym typeface="Courier New"/>
              </a:rPr>
              <a:t>A[1] = A[heap_size] // making root equal to the last element</a:t>
            </a:r>
          </a:p>
          <a:p>
            <a:pPr defTabSz="1219170">
              <a:buClr>
                <a:srgbClr val="000000"/>
              </a:buClr>
            </a:pPr>
            <a:endParaRPr sz="1533" b="1" kern="0" dirty="0">
              <a:solidFill>
                <a:srgbClr val="000000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1219170">
              <a:buClr>
                <a:srgbClr val="000000"/>
              </a:buClr>
            </a:pPr>
            <a:r>
              <a:rPr lang="en" sz="1533" b="1" kern="0" dirty="0">
                <a:solidFill>
                  <a:srgbClr val="000000"/>
                </a:solidFill>
                <a:highlight>
                  <a:srgbClr val="EBEBEB"/>
                </a:highlight>
                <a:latin typeface="Courier New"/>
                <a:ea typeface="Courier New"/>
                <a:cs typeface="Courier New"/>
                <a:sym typeface="Courier New"/>
              </a:rPr>
              <a:t>heap_size = heap_size-1 // delete last element</a:t>
            </a:r>
          </a:p>
          <a:p>
            <a:pPr defTabSz="1219170">
              <a:buClr>
                <a:srgbClr val="000000"/>
              </a:buClr>
            </a:pPr>
            <a:endParaRPr sz="1533" b="1" kern="0" dirty="0">
              <a:solidFill>
                <a:srgbClr val="000000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defTabSz="1219170">
              <a:buClr>
                <a:srgbClr val="000000"/>
              </a:buClr>
            </a:pPr>
            <a:r>
              <a:rPr lang="en" sz="1533" b="1" kern="0" dirty="0">
                <a:solidFill>
                  <a:srgbClr val="000000"/>
                </a:solidFill>
                <a:highlight>
                  <a:srgbClr val="EBEBEB"/>
                </a:highlight>
                <a:latin typeface="Courier New"/>
                <a:ea typeface="Courier New"/>
                <a:cs typeface="Courier New"/>
                <a:sym typeface="Courier New"/>
              </a:rPr>
              <a:t>MAX-HEAPIFY(A, 1) // root is not following max-heap property</a:t>
            </a:r>
            <a:endParaRPr sz="1533" b="1" kern="0" dirty="0">
              <a:solidFill>
                <a:srgbClr val="000000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defTabSz="1219170">
              <a:lnSpc>
                <a:spcPct val="163043"/>
              </a:lnSpc>
              <a:spcBef>
                <a:spcPts val="1200"/>
              </a:spcBef>
              <a:spcAft>
                <a:spcPts val="1067"/>
              </a:spcAft>
              <a:buClr>
                <a:srgbClr val="000000"/>
              </a:buClr>
            </a:pPr>
            <a:r>
              <a:rPr lang="en" sz="1533" b="1" kern="0" dirty="0">
                <a:solidFill>
                  <a:srgbClr val="000000"/>
                </a:solidFill>
                <a:highlight>
                  <a:srgbClr val="EBEBEB"/>
                </a:highlight>
                <a:latin typeface="Courier New"/>
                <a:ea typeface="Courier New"/>
                <a:cs typeface="Courier New"/>
                <a:sym typeface="Courier New"/>
              </a:rPr>
              <a:t>return max //returning the maximum value</a:t>
            </a:r>
            <a:endParaRPr sz="1533" b="1" kern="0" dirty="0">
              <a:solidFill>
                <a:srgbClr val="000000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658195" y="4723861"/>
            <a:ext cx="6492881" cy="1614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" sz="1933" b="1" kern="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" sz="1933" kern="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 the steps are </a:t>
            </a:r>
            <a:r>
              <a:rPr lang="en" sz="1933" b="1" kern="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constant</a:t>
            </a:r>
            <a:r>
              <a:rPr lang="en" sz="1933" kern="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time taking process except the </a:t>
            </a:r>
            <a:r>
              <a:rPr lang="en" sz="1933" b="1" i="1" kern="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Heapify</a:t>
            </a:r>
            <a:r>
              <a:rPr lang="en" sz="1933" kern="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operation, it will take </a:t>
            </a:r>
            <a:endParaRPr sz="1933" kern="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" sz="1933" b="1" kern="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O(lg n)  </a:t>
            </a:r>
            <a:r>
              <a:rPr lang="en" sz="1933" kern="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 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 descr="extracting from priority queue">
            <a:extLst>
              <a:ext uri="{FF2B5EF4-FFF2-40B4-BE49-F238E27FC236}">
                <a16:creationId xmlns:a16="http://schemas.microsoft.com/office/drawing/2014/main" id="{E8F47535-3839-E786-73DC-09D8B5BBB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1372597"/>
            <a:ext cx="4622800" cy="352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589464" y="667404"/>
            <a:ext cx="11360800" cy="46418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Increase/Decrease key</a:t>
            </a:r>
          </a:p>
          <a:p>
            <a:pPr marL="0" indent="0">
              <a:buNone/>
            </a:pPr>
            <a:endParaRPr lang="en" sz="1533" b="1" dirty="0">
              <a:solidFill>
                <a:schemeClr val="dk1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EBEBEB"/>
                </a:highlight>
                <a:latin typeface="Courier New"/>
                <a:ea typeface="Courier New"/>
                <a:cs typeface="Courier New"/>
                <a:sym typeface="Courier New"/>
              </a:rPr>
              <a:t>INCREASE-KEY(A, i, key)</a:t>
            </a:r>
            <a:endParaRPr sz="1600" b="1" dirty="0">
              <a:solidFill>
                <a:schemeClr val="dk1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EBEBEB"/>
                </a:highlight>
                <a:latin typeface="Courier New"/>
                <a:ea typeface="Courier New"/>
                <a:cs typeface="Courier New"/>
                <a:sym typeface="Courier New"/>
              </a:rPr>
              <a:t>  A[i] = key // changing key</a:t>
            </a:r>
            <a:endParaRPr sz="1600" b="1" dirty="0">
              <a:solidFill>
                <a:schemeClr val="dk1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EBEBEB"/>
                </a:highlight>
                <a:latin typeface="Courier New"/>
                <a:ea typeface="Courier New"/>
                <a:cs typeface="Courier New"/>
                <a:sym typeface="Courier New"/>
              </a:rPr>
              <a:t>  while i &gt; 1 and A[Parent(i) &lt; A[i] // if parent is less than A[i], we will swap.</a:t>
            </a:r>
            <a:endParaRPr sz="1600" b="1" dirty="0">
              <a:solidFill>
                <a:schemeClr val="dk1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EBEBEB"/>
                </a:highlight>
                <a:latin typeface="Courier New"/>
                <a:ea typeface="Courier New"/>
                <a:cs typeface="Courier New"/>
                <a:sym typeface="Courier New"/>
              </a:rPr>
              <a:t>    swap (A[i], A[Parent(i)])</a:t>
            </a:r>
            <a:endParaRPr sz="1600" b="1" dirty="0">
              <a:solidFill>
                <a:schemeClr val="dk1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EBEBEB"/>
                </a:highlight>
                <a:latin typeface="Courier New"/>
                <a:ea typeface="Courier New"/>
                <a:cs typeface="Courier New"/>
                <a:sym typeface="Courier New"/>
              </a:rPr>
              <a:t>    i = Parent(i)</a:t>
            </a:r>
            <a:endParaRPr sz="1600" b="1" dirty="0">
              <a:solidFill>
                <a:schemeClr val="dk1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indent="0">
              <a:lnSpc>
                <a:spcPct val="163043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endParaRPr sz="1600" b="1" dirty="0">
              <a:solidFill>
                <a:schemeClr val="dk1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67"/>
              </a:spcBef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EBEBEB"/>
                </a:highlight>
                <a:latin typeface="Courier New"/>
                <a:ea typeface="Courier New"/>
                <a:cs typeface="Courier New"/>
                <a:sym typeface="Courier New"/>
              </a:rPr>
              <a:t>DECREASE-KEY(A, i, key)</a:t>
            </a:r>
            <a:endParaRPr sz="1600" b="1" dirty="0">
              <a:solidFill>
                <a:schemeClr val="dk1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EBEBEB"/>
                </a:highlight>
                <a:latin typeface="Courier New"/>
                <a:ea typeface="Courier New"/>
                <a:cs typeface="Courier New"/>
                <a:sym typeface="Courier New"/>
              </a:rPr>
              <a:t>  A[i] = key // changing key</a:t>
            </a:r>
            <a:endParaRPr sz="1600" b="1" dirty="0">
              <a:solidFill>
                <a:schemeClr val="dk1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01597" indent="0">
              <a:lnSpc>
                <a:spcPct val="163043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1600" b="1" dirty="0">
                <a:solidFill>
                  <a:schemeClr val="dk1"/>
                </a:solidFill>
                <a:highlight>
                  <a:srgbClr val="EBEBEB"/>
                </a:highlight>
                <a:latin typeface="Courier New"/>
                <a:ea typeface="Courier New"/>
                <a:cs typeface="Courier New"/>
                <a:sym typeface="Courier New"/>
              </a:rPr>
              <a:t>  MAX-HEAPIFY(A, i)</a:t>
            </a:r>
            <a:endParaRPr sz="1600" b="1" dirty="0">
              <a:solidFill>
                <a:schemeClr val="dk1"/>
              </a:solidFill>
              <a:highlight>
                <a:srgbClr val="EBEBE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67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7" name="Google Shape;117;p23"/>
          <p:cNvSpPr txBox="1"/>
          <p:nvPr/>
        </p:nvSpPr>
        <p:spPr>
          <a:xfrm>
            <a:off x="589464" y="5309303"/>
            <a:ext cx="113608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Note:</a:t>
            </a:r>
          </a:p>
          <a:p>
            <a:pPr defTabSz="1219170">
              <a:buClr>
                <a:srgbClr val="000000"/>
              </a:buClr>
              <a:buSzPts val="1100"/>
            </a:pP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It is similar to Heapify operation. Instead of traveling </a:t>
            </a:r>
            <a:r>
              <a:rPr lang="en" sz="2000" b="1" dirty="0"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down</a:t>
            </a: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the tree, we are traveling </a:t>
            </a:r>
            <a:r>
              <a:rPr lang="en" sz="2000" b="1" dirty="0"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up</a:t>
            </a: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, so it is also going to take </a:t>
            </a:r>
            <a:r>
              <a:rPr lang="en" sz="2000" b="1" dirty="0"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lg n </a:t>
            </a: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time in the worst case i.e., it is an </a:t>
            </a:r>
            <a:r>
              <a:rPr lang="en" sz="2000" b="1" dirty="0"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O(lg n)</a:t>
            </a:r>
            <a:r>
              <a:rPr lang="en" sz="2000" dirty="0"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operation.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FB10-9216-4B89-A31E-5E2061FC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Introduction 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9324-3F7A-453B-A4D1-895FF09CA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priority queue is a </a:t>
            </a:r>
            <a:r>
              <a:rPr lang="en-IN" sz="1900" b="1" dirty="0">
                <a:effectLst/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special type of queue</a:t>
            </a:r>
            <a:r>
              <a:rPr lang="en-IN" sz="1900" dirty="0">
                <a:effectLst/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en-IN" sz="1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which each element is associated with a </a:t>
            </a:r>
            <a:r>
              <a:rPr lang="en-IN" sz="1900" b="1" dirty="0">
                <a:effectLst/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priority value</a:t>
            </a:r>
            <a:r>
              <a:rPr lang="en-IN" sz="19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And, elements are served on the basis of their priority.</a:t>
            </a:r>
          </a:p>
          <a:p>
            <a:r>
              <a:rPr lang="en-IN" sz="1900" spc="10" dirty="0">
                <a:solidFill>
                  <a:srgbClr val="27323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 priority of the elements in a priority queue determines the order in which elements are removed from the priority queue. Therefore all the elements are either arranged in an ascending or descending order.</a:t>
            </a:r>
          </a:p>
          <a:p>
            <a:pPr marL="0" indent="0">
              <a:buNone/>
            </a:pPr>
            <a:endParaRPr lang="en-IN" sz="19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base">
              <a:lnSpc>
                <a:spcPct val="100000"/>
              </a:lnSpc>
              <a:spcAft>
                <a:spcPts val="800"/>
              </a:spcAft>
            </a:pPr>
            <a:r>
              <a:rPr lang="en-IN" sz="2100" b="1" i="1" spc="10" dirty="0">
                <a:solidFill>
                  <a:srgbClr val="273239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</a:t>
            </a:r>
            <a:r>
              <a:rPr lang="en-IN" sz="2100" b="1" i="1" spc="10" dirty="0">
                <a:solidFill>
                  <a:srgbClr val="27323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priority Queue is an extension of the</a:t>
            </a:r>
            <a:r>
              <a:rPr lang="en-IN" sz="2100" b="1" i="1" spc="10" dirty="0">
                <a:effectLst/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</a:t>
            </a:r>
            <a:r>
              <a:rPr lang="en-IN" sz="2100" b="1" i="1" u="sng" spc="10" dirty="0">
                <a:effectLst/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queue </a:t>
            </a:r>
            <a:r>
              <a:rPr lang="en-IN" sz="2100" b="1" i="1" spc="10" dirty="0">
                <a:solidFill>
                  <a:srgbClr val="27323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with the following properties. </a:t>
            </a:r>
            <a:endParaRPr lang="en-IN" sz="21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spc="10" dirty="0">
                <a:solidFill>
                  <a:srgbClr val="27323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                 1} Every item has a priority associated with it.</a:t>
            </a:r>
          </a:p>
          <a:p>
            <a:pPr marL="0" indent="0" fontAlgn="base">
              <a:lnSpc>
                <a:spcPct val="10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spc="10" dirty="0">
                <a:solidFill>
                  <a:srgbClr val="27323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                 2} An element with high priority is dequeued before an element with low priority.</a:t>
            </a:r>
            <a:endParaRPr lang="en-IN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0" indent="0" fontAlgn="base">
              <a:lnSpc>
                <a:spcPct val="10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100" spc="10" dirty="0">
                <a:solidFill>
                  <a:srgbClr val="27323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               </a:t>
            </a:r>
            <a:r>
              <a:rPr lang="en-IN" sz="1800" spc="10" dirty="0">
                <a:solidFill>
                  <a:srgbClr val="27323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3} If two elements have the same priority, they are served according to </a:t>
            </a:r>
            <a:r>
              <a:rPr lang="en-IN" sz="1800" b="1" spc="1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FIFO</a:t>
            </a:r>
            <a:r>
              <a:rPr lang="en-IN" sz="1800" b="1" spc="10" dirty="0">
                <a:solidFill>
                  <a:srgbClr val="27323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1800" spc="10" dirty="0">
                <a:solidFill>
                  <a:srgbClr val="27323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operation.</a:t>
            </a:r>
            <a:endParaRPr lang="en-IN" sz="1800" b="1" i="1" spc="10" dirty="0">
              <a:solidFill>
                <a:srgbClr val="273239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spc="10" dirty="0">
              <a:solidFill>
                <a:srgbClr val="273239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8" name="Picture 4" descr="🤔">
            <a:extLst>
              <a:ext uri="{FF2B5EF4-FFF2-40B4-BE49-F238E27FC236}">
                <a16:creationId xmlns:a16="http://schemas.microsoft.com/office/drawing/2014/main" id="{85129DDF-9216-59C7-520E-311350A9D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19" y="4384908"/>
            <a:ext cx="1533525" cy="158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281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9052-C2FD-452F-B2C3-D4C196A6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Implementation of priority queue using linked list</a:t>
            </a:r>
            <a:endParaRPr lang="en-HK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1A9D3-718A-4F43-98B6-15E79BF7B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Prerequisites : </a:t>
            </a:r>
          </a:p>
          <a:p>
            <a:pPr marL="152396" indent="0">
              <a:buNone/>
            </a:pP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Linked Lists, Priority Queues</a:t>
            </a:r>
          </a:p>
          <a:p>
            <a:pPr marL="152396" indent="0">
              <a:buNone/>
            </a:pPr>
            <a:endParaRPr lang="en-IN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The list is so created so that the highest priority element is always at the head of the list. </a:t>
            </a:r>
          </a:p>
          <a:p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To insert an element we must traverse the list and find the proper position to insert the node so that the overall order of the priority queue is maintained. </a:t>
            </a:r>
          </a:p>
          <a:p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This makes the push() operation takes O(N) time. The pop() and peek() operations are performed in constant time.</a:t>
            </a:r>
            <a:endParaRPr lang="en-HK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311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EE76-2FFC-40DF-A34B-64987A6C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Algorithm</a:t>
            </a:r>
            <a:endParaRPr lang="en-HK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5ADB2-AB5D-4951-8970-BAD9574F9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667403"/>
            <a:ext cx="11137464" cy="5979581"/>
          </a:xfrm>
        </p:spPr>
        <p:txBody>
          <a:bodyPr>
            <a:normAutofit fontScale="92500" lnSpcReduction="20000"/>
          </a:bodyPr>
          <a:lstStyle/>
          <a:p>
            <a:pPr marL="152396" indent="0" algn="just">
              <a:buNone/>
            </a:pP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</a:rPr>
              <a:t>PUSH(HEAD, DATA, PRIORITY) </a:t>
            </a:r>
          </a:p>
          <a:p>
            <a:pPr marL="152396" indent="0" algn="just">
              <a:buNone/>
            </a:pP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</a:rPr>
              <a:t>Step 1: Create new node with DATA and PRIORITY </a:t>
            </a:r>
          </a:p>
          <a:p>
            <a:pPr marL="152396" indent="0" algn="just">
              <a:buNone/>
            </a:pP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</a:rPr>
              <a:t>Step 2: Check if HEAD has lower priority. If true follow Steps 3-4 and end. Else </a:t>
            </a:r>
            <a:r>
              <a:rPr lang="en-IN" sz="1400" b="1" dirty="0" err="1">
                <a:latin typeface="Roboto" panose="02000000000000000000" pitchFamily="2" charset="0"/>
                <a:ea typeface="Roboto" panose="02000000000000000000" pitchFamily="2" charset="0"/>
              </a:rPr>
              <a:t>goto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</a:rPr>
              <a:t> Step 5. </a:t>
            </a:r>
          </a:p>
          <a:p>
            <a:pPr marL="152396" indent="0" algn="just">
              <a:buNone/>
            </a:pP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</a:rPr>
              <a:t>Step 3: NEW -&gt; NEXT = HEAD </a:t>
            </a:r>
          </a:p>
          <a:p>
            <a:pPr marL="152396" indent="0" algn="just">
              <a:buNone/>
            </a:pP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</a:rPr>
              <a:t>Step 4: HEAD = NEW </a:t>
            </a:r>
          </a:p>
          <a:p>
            <a:pPr marL="152396" indent="0" algn="just">
              <a:buNone/>
            </a:pP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</a:rPr>
              <a:t>Step 5: Set TEMP to head of the list </a:t>
            </a:r>
          </a:p>
          <a:p>
            <a:pPr marL="152396" indent="0" algn="just">
              <a:buNone/>
            </a:pP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</a:rPr>
              <a:t>Step 6: While TEMP -&gt; NEXT != NULL and TEMP -&gt; NEXT -&gt; PRIORITY &gt; PRIORITY </a:t>
            </a:r>
          </a:p>
          <a:p>
            <a:pPr marL="152396" indent="0" algn="just">
              <a:buNone/>
            </a:pP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</a:rPr>
              <a:t>Step 7: TEMP = TEMP -&gt; NEXT </a:t>
            </a:r>
          </a:p>
          <a:p>
            <a:pPr marL="152396" indent="0" algn="just">
              <a:buNone/>
            </a:pP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</a:rPr>
              <a:t>[END OF LOOP] </a:t>
            </a:r>
          </a:p>
          <a:p>
            <a:pPr marL="152396" indent="0" algn="just">
              <a:buNone/>
            </a:pP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</a:rPr>
              <a:t>Step 8: NEW -&gt; NEXT = TEMP -&gt; NEXT </a:t>
            </a:r>
          </a:p>
          <a:p>
            <a:pPr marL="152396" indent="0" algn="just">
              <a:buNone/>
            </a:pP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</a:rPr>
              <a:t>Step 9: TEMP -&gt; NEXT = NEW </a:t>
            </a:r>
          </a:p>
          <a:p>
            <a:pPr marL="152396" indent="0" algn="just">
              <a:buNone/>
            </a:pP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</a:rPr>
              <a:t>Step 10: End</a:t>
            </a:r>
          </a:p>
          <a:p>
            <a:pPr marL="152396" indent="0" algn="just">
              <a:buNone/>
            </a:pP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</a:rPr>
              <a:t>POP(HEAD) </a:t>
            </a:r>
          </a:p>
          <a:p>
            <a:pPr marL="152396" indent="0" algn="just">
              <a:buNone/>
            </a:pP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</a:rPr>
              <a:t>Step 2: Set the head of the list to the next node in the list. HEAD = HEAD -&gt; NEXT. </a:t>
            </a:r>
          </a:p>
          <a:p>
            <a:pPr marL="152396" indent="0" algn="just">
              <a:buNone/>
            </a:pP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</a:rPr>
              <a:t>Step 3: Free the node at the head of the list </a:t>
            </a:r>
          </a:p>
          <a:p>
            <a:pPr marL="152396" indent="0" algn="just">
              <a:buNone/>
            </a:pP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</a:rPr>
              <a:t>Step 4: End</a:t>
            </a:r>
          </a:p>
          <a:p>
            <a:pPr marL="152396" indent="0" algn="just">
              <a:buNone/>
            </a:pP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</a:rPr>
              <a:t>PEEK(HEAD): </a:t>
            </a:r>
          </a:p>
          <a:p>
            <a:pPr marL="152396" indent="0" algn="just">
              <a:buNone/>
            </a:pP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</a:rPr>
              <a:t>Step 1: Return HEAD -&gt; DATA </a:t>
            </a:r>
          </a:p>
          <a:p>
            <a:pPr marL="152396" indent="0" algn="just">
              <a:buNone/>
            </a:pP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</a:rPr>
              <a:t>Step 2: End</a:t>
            </a:r>
            <a:endParaRPr lang="en-HK" sz="1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959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C7FC-9133-85B1-5A4C-B391ABD1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PQ</a:t>
            </a:r>
            <a:endParaRPr lang="en-HK" dirty="0"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5815" y="667403"/>
            <a:ext cx="11594123" cy="603819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The following are some of the most popular applications of the priority queue:</a:t>
            </a:r>
          </a:p>
          <a:p>
            <a:pPr marL="0" indent="0"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b="1" dirty="0">
                <a:highlight>
                  <a:srgbClr val="FFFFFF"/>
                </a:highlight>
              </a:rPr>
              <a:t>1.</a:t>
            </a:r>
            <a:r>
              <a:rPr lang="en" b="1" dirty="0">
                <a:highlight>
                  <a:srgbClr val="FFFFFF"/>
                </a:highlight>
                <a:uFill>
                  <a:noFill/>
                </a:uFill>
              </a:rPr>
              <a:t>Dijkstra’s Shortest Path Algorithm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When the graph is stored in the form of adjacency list or matrix, priority queue can be used to 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extract minimum efficiently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when implementing Dijkstra’s algorithm.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067"/>
              </a:spcBef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067"/>
              </a:spcBef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2.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</a:rPr>
              <a:t>Prim’s algorithm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It is used to implement Prim’s Algorithm to 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store keys of nodes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and 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extract minimum key node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at every step.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067"/>
              </a:spcBef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067"/>
              </a:spcBef>
              <a:buNone/>
            </a:pP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3.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</a:rPr>
              <a:t>Data compression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It is used 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in 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</a:rPr>
              <a:t>Huffman codes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which is used to </a:t>
            </a:r>
            <a: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  <a:t>compresses data.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endParaRPr sz="2133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endParaRPr sz="1733" dirty="0">
              <a:solidFill>
                <a:srgbClr val="FFFFFF"/>
              </a:solidFill>
              <a:highlight>
                <a:srgbClr val="131417"/>
              </a:highlight>
            </a:endParaRPr>
          </a:p>
          <a:p>
            <a:pPr marL="0" indent="0">
              <a:spcBef>
                <a:spcPts val="1067"/>
              </a:spcBef>
              <a:spcAft>
                <a:spcPts val="1600"/>
              </a:spcAft>
              <a:buNone/>
            </a:pPr>
            <a:endParaRPr sz="2133" b="1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12800" y="667404"/>
            <a:ext cx="11137464" cy="606164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SzPts val="770"/>
              <a:buNone/>
            </a:pP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4.Artificial Intelligence 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</a:rPr>
              <a:t>A* Search Algorithm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: Finds the </a:t>
            </a: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shortest path between two vertices of a weighted graph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, trying out the most promising routes first. </a:t>
            </a: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Priority queue 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Fringe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) is used to </a:t>
            </a: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keep track of unexplored routes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067"/>
              </a:spcBef>
              <a:buClr>
                <a:schemeClr val="dk1"/>
              </a:buClr>
              <a:buSzPts val="770"/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067"/>
              </a:spcBef>
              <a:buSzPts val="770"/>
              <a:buNone/>
            </a:pP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5.</a:t>
            </a: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</a:rPr>
              <a:t>Heap Sort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: Heap sort is typically implemented using Heap which is an implementation of Priority Queue.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067"/>
              </a:spcBef>
              <a:buClr>
                <a:schemeClr val="dk1"/>
              </a:buClr>
              <a:buSzPts val="770"/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067"/>
              </a:spcBef>
              <a:buSzPts val="770"/>
              <a:buNone/>
            </a:pP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6.</a:t>
            </a: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</a:rPr>
              <a:t>Operating systems</a:t>
            </a: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 Used for </a:t>
            </a: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</a:rPr>
              <a:t>load balancing</a:t>
            </a: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</a:rPr>
              <a:t>load balancing on server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), </a:t>
            </a: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</a:rPr>
              <a:t>interrupt handling</a:t>
            </a: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, select the next process to run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, ensuring high-priority tasks run before low-priority ones</a:t>
            </a: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7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067"/>
              </a:spcBef>
              <a:buSzPts val="770"/>
              <a:buNone/>
            </a:pPr>
            <a:endParaRPr sz="17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067"/>
              </a:spcBef>
              <a:buSzPts val="770"/>
              <a:buNone/>
            </a:pP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7.Bandwidth Management: 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Utilized to </a:t>
            </a: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prioritize the important data packet,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 so the network can make sure that those packets reach the destination as quickly as possible.</a:t>
            </a:r>
            <a:endParaRPr sz="1700" b="1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2196893" y="0"/>
            <a:ext cx="7721600" cy="6397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000" dirty="0"/>
              <a:t>Application of Priority Queue in Data Compressions</a:t>
            </a:r>
            <a:endParaRPr sz="2000" dirty="0"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380990" indent="-380990"/>
            <a:r>
              <a:rPr lang="en" sz="2267" dirty="0">
                <a:solidFill>
                  <a:schemeClr val="dk1"/>
                </a:solidFill>
                <a:highlight>
                  <a:srgbClr val="FFFFFF"/>
                </a:highlight>
              </a:rPr>
              <a:t>Data compression is the process of </a:t>
            </a:r>
            <a:r>
              <a:rPr lang="en" sz="2267" b="1" dirty="0">
                <a:solidFill>
                  <a:schemeClr val="dk1"/>
                </a:solidFill>
                <a:highlight>
                  <a:srgbClr val="FFFFFF"/>
                </a:highlight>
              </a:rPr>
              <a:t>encoding, restructuring </a:t>
            </a:r>
            <a:r>
              <a:rPr lang="en" sz="2267" dirty="0">
                <a:solidFill>
                  <a:schemeClr val="dk1"/>
                </a:solidFill>
                <a:highlight>
                  <a:srgbClr val="FFFFFF"/>
                </a:highlight>
              </a:rPr>
              <a:t>or otherwise </a:t>
            </a:r>
            <a:r>
              <a:rPr lang="en" sz="2267" b="1" dirty="0">
                <a:solidFill>
                  <a:schemeClr val="dk1"/>
                </a:solidFill>
                <a:highlight>
                  <a:srgbClr val="FFFFFF"/>
                </a:highlight>
              </a:rPr>
              <a:t>modifying data </a:t>
            </a:r>
            <a:r>
              <a:rPr lang="en" sz="2267" dirty="0">
                <a:solidFill>
                  <a:schemeClr val="dk1"/>
                </a:solidFill>
                <a:highlight>
                  <a:srgbClr val="FFFFFF"/>
                </a:highlight>
              </a:rPr>
              <a:t>in order to </a:t>
            </a:r>
            <a:r>
              <a:rPr lang="en" sz="2267" b="1" dirty="0">
                <a:solidFill>
                  <a:schemeClr val="dk1"/>
                </a:solidFill>
                <a:highlight>
                  <a:srgbClr val="FFFFFF"/>
                </a:highlight>
              </a:rPr>
              <a:t>reduce its size. </a:t>
            </a:r>
          </a:p>
          <a:p>
            <a:pPr marL="380990" indent="-380990"/>
            <a:endParaRPr lang="en" sz="2267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380990" indent="-380990"/>
            <a:r>
              <a:rPr lang="en" sz="2267" dirty="0">
                <a:solidFill>
                  <a:schemeClr val="dk1"/>
                </a:solidFill>
                <a:highlight>
                  <a:srgbClr val="FFFFFF"/>
                </a:highlight>
              </a:rPr>
              <a:t>Fundamentally, it involves </a:t>
            </a:r>
            <a:r>
              <a:rPr lang="en" sz="2267" b="1" dirty="0">
                <a:solidFill>
                  <a:schemeClr val="dk1"/>
                </a:solidFill>
                <a:highlight>
                  <a:srgbClr val="FFFFFF"/>
                </a:highlight>
              </a:rPr>
              <a:t>re-encoding information </a:t>
            </a:r>
            <a:r>
              <a:rPr lang="en" sz="2267" dirty="0">
                <a:solidFill>
                  <a:schemeClr val="dk1"/>
                </a:solidFill>
                <a:highlight>
                  <a:srgbClr val="FFFFFF"/>
                </a:highlight>
              </a:rPr>
              <a:t>using </a:t>
            </a:r>
            <a:r>
              <a:rPr lang="en" sz="2267" b="1" dirty="0">
                <a:solidFill>
                  <a:schemeClr val="dk1"/>
                </a:solidFill>
                <a:highlight>
                  <a:srgbClr val="FFFFFF"/>
                </a:highlight>
              </a:rPr>
              <a:t>fewer bits </a:t>
            </a:r>
            <a:r>
              <a:rPr lang="en" sz="2267" dirty="0">
                <a:solidFill>
                  <a:schemeClr val="dk1"/>
                </a:solidFill>
                <a:highlight>
                  <a:srgbClr val="FFFFFF"/>
                </a:highlight>
              </a:rPr>
              <a:t>than the original representation.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600"/>
              </a:spcBef>
              <a:buNone/>
            </a:pPr>
            <a:endParaRPr sz="2133" dirty="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 algn="just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endParaRPr sz="1600" b="1" dirty="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133" dirty="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l="1723" t="2839" r="1401" b="1571"/>
          <a:stretch/>
        </p:blipFill>
        <p:spPr>
          <a:xfrm>
            <a:off x="2977663" y="3704493"/>
            <a:ext cx="5931876" cy="2602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en" b="1" dirty="0">
                <a:solidFill>
                  <a:schemeClr val="dk1"/>
                </a:solidFill>
              </a:rPr>
              <a:t>HUFFMAN CODING:</a:t>
            </a:r>
          </a:p>
          <a:p>
            <a:pPr marL="0" indent="0">
              <a:buNone/>
            </a:pPr>
            <a:endParaRPr lang="en" b="1" dirty="0">
              <a:solidFill>
                <a:schemeClr val="dk1"/>
              </a:solidFill>
            </a:endParaRPr>
          </a:p>
          <a:p>
            <a:pPr marL="380990" indent="-380990"/>
            <a:r>
              <a:rPr lang="en" sz="2267" dirty="0">
                <a:solidFill>
                  <a:schemeClr val="dk1"/>
                </a:solidFill>
              </a:rPr>
              <a:t>It is a </a:t>
            </a:r>
            <a:r>
              <a:rPr lang="en" sz="2267" b="1" dirty="0">
                <a:solidFill>
                  <a:schemeClr val="dk1"/>
                </a:solidFill>
              </a:rPr>
              <a:t>lossless data compression algorithm. </a:t>
            </a:r>
            <a:r>
              <a:rPr lang="en" sz="2267" dirty="0">
                <a:solidFill>
                  <a:schemeClr val="dk1"/>
                </a:solidFill>
              </a:rPr>
              <a:t>In this algorithm, a variable-length code is assigned to input different characters. </a:t>
            </a:r>
          </a:p>
          <a:p>
            <a:pPr marL="0" indent="0">
              <a:buNone/>
            </a:pPr>
            <a:endParaRPr lang="en" sz="2267" dirty="0">
              <a:solidFill>
                <a:schemeClr val="dk1"/>
              </a:solidFill>
            </a:endParaRPr>
          </a:p>
          <a:p>
            <a:pPr marL="380990" indent="-380990"/>
            <a:r>
              <a:rPr lang="en" sz="2267" dirty="0">
                <a:solidFill>
                  <a:schemeClr val="dk1"/>
                </a:solidFill>
              </a:rPr>
              <a:t>The </a:t>
            </a:r>
            <a:r>
              <a:rPr lang="en" sz="2267" b="1" dirty="0">
                <a:solidFill>
                  <a:schemeClr val="dk1"/>
                </a:solidFill>
              </a:rPr>
              <a:t>code length </a:t>
            </a:r>
            <a:r>
              <a:rPr lang="en" sz="2267" dirty="0">
                <a:solidFill>
                  <a:schemeClr val="dk1"/>
                </a:solidFill>
              </a:rPr>
              <a:t>is related to how </a:t>
            </a:r>
            <a:r>
              <a:rPr lang="en" sz="2267" b="1" dirty="0">
                <a:solidFill>
                  <a:schemeClr val="dk1"/>
                </a:solidFill>
              </a:rPr>
              <a:t>frequently characters </a:t>
            </a:r>
            <a:r>
              <a:rPr lang="en" sz="2267" dirty="0">
                <a:solidFill>
                  <a:schemeClr val="dk1"/>
                </a:solidFill>
              </a:rPr>
              <a:t>are used. </a:t>
            </a:r>
            <a:r>
              <a:rPr lang="en" sz="2267" b="1" dirty="0">
                <a:solidFill>
                  <a:schemeClr val="dk1"/>
                </a:solidFill>
              </a:rPr>
              <a:t>Most frequent </a:t>
            </a:r>
            <a:r>
              <a:rPr lang="en" sz="2267" dirty="0">
                <a:solidFill>
                  <a:schemeClr val="dk1"/>
                </a:solidFill>
              </a:rPr>
              <a:t>characters have the </a:t>
            </a:r>
            <a:r>
              <a:rPr lang="en" sz="2267" b="1" dirty="0">
                <a:solidFill>
                  <a:schemeClr val="dk1"/>
                </a:solidFill>
              </a:rPr>
              <a:t>smallest codes </a:t>
            </a:r>
            <a:r>
              <a:rPr lang="en" sz="2267" dirty="0">
                <a:solidFill>
                  <a:schemeClr val="dk1"/>
                </a:solidFill>
              </a:rPr>
              <a:t>and </a:t>
            </a:r>
            <a:r>
              <a:rPr lang="en" sz="2267" b="1" dirty="0">
                <a:solidFill>
                  <a:schemeClr val="dk1"/>
                </a:solidFill>
              </a:rPr>
              <a:t>longer codes </a:t>
            </a:r>
            <a:r>
              <a:rPr lang="en" sz="2267" dirty="0">
                <a:solidFill>
                  <a:schemeClr val="dk1"/>
                </a:solidFill>
              </a:rPr>
              <a:t>for </a:t>
            </a:r>
            <a:r>
              <a:rPr lang="en" sz="2267" b="1" dirty="0">
                <a:solidFill>
                  <a:schemeClr val="dk1"/>
                </a:solidFill>
              </a:rPr>
              <a:t>least frequent </a:t>
            </a:r>
            <a:r>
              <a:rPr lang="en" sz="2267" dirty="0">
                <a:solidFill>
                  <a:schemeClr val="dk1"/>
                </a:solidFill>
              </a:rPr>
              <a:t>characters.</a:t>
            </a:r>
          </a:p>
          <a:p>
            <a:pPr marL="380990" indent="-380990"/>
            <a:endParaRPr sz="2267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1067"/>
              </a:spcBef>
              <a:buNone/>
            </a:pPr>
            <a:endParaRPr sz="2133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1067"/>
              </a:spcBef>
              <a:buClr>
                <a:schemeClr val="dk1"/>
              </a:buClr>
              <a:buSzPts val="1100"/>
              <a:buNone/>
            </a:pPr>
            <a:r>
              <a:rPr lang="en" sz="2133" dirty="0">
                <a:solidFill>
                  <a:schemeClr val="dk1"/>
                </a:solidFill>
              </a:rPr>
              <a:t>For an example, consider some strings </a:t>
            </a:r>
            <a:r>
              <a:rPr lang="en" sz="2133" b="1" dirty="0">
                <a:solidFill>
                  <a:schemeClr val="dk1"/>
                </a:solidFill>
              </a:rPr>
              <a:t>“YYYZXXYYX”, </a:t>
            </a:r>
            <a:r>
              <a:rPr lang="en" sz="2133" dirty="0">
                <a:solidFill>
                  <a:schemeClr val="dk1"/>
                </a:solidFill>
              </a:rPr>
              <a:t>the frequency of character Y is larger than X and the character Z has the least frequency. So the length of the code for Y is smaller than X, and code for X will be smaller than Z.</a:t>
            </a:r>
            <a:endParaRPr sz="2133" dirty="0">
              <a:solidFill>
                <a:schemeClr val="dk1"/>
              </a:solidFill>
            </a:endParaRPr>
          </a:p>
          <a:p>
            <a:pPr marL="0" indent="0">
              <a:spcBef>
                <a:spcPts val="1067"/>
              </a:spcBef>
              <a:buNone/>
            </a:pPr>
            <a:endParaRPr sz="2133" b="1"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133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6DD285-0EF0-5347-4D92-CCEA0688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812800" y="667403"/>
            <a:ext cx="5104782" cy="60499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62500" lnSpcReduction="20000"/>
          </a:bodyPr>
          <a:lstStyle/>
          <a:p>
            <a:pPr marL="0" indent="0">
              <a:buNone/>
            </a:pPr>
            <a:r>
              <a:rPr lang="en" b="1" dirty="0">
                <a:solidFill>
                  <a:schemeClr val="dk1"/>
                </a:solidFill>
              </a:rPr>
              <a:t>Algorithm of Huffman Coding using Priority Queue</a:t>
            </a: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914377" indent="-422264">
              <a:lnSpc>
                <a:spcPct val="158000"/>
              </a:lnSpc>
              <a:spcBef>
                <a:spcPts val="160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Push all the characters in ch[] mapped to corresponding frequency freq[] in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</a:rPr>
              <a:t>priority queue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377" indent="-422264">
              <a:lnSpc>
                <a:spcPct val="158000"/>
              </a:lnSpc>
              <a:buClr>
                <a:schemeClr val="dk1"/>
              </a:buClr>
              <a:buSzPct val="100000"/>
              <a:buAutoNum type="arabicPeriod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To create Huffman Tree, pop two nodes from priority queue.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377" indent="-422264">
              <a:lnSpc>
                <a:spcPct val="158000"/>
              </a:lnSpc>
              <a:buClr>
                <a:schemeClr val="dk1"/>
              </a:buClr>
              <a:buSzPct val="100000"/>
              <a:buAutoNum type="arabicPeriod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Assign two popped node from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</a:rPr>
              <a:t>priority queue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as left and right child of new node.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377" indent="-422264">
              <a:lnSpc>
                <a:spcPct val="158000"/>
              </a:lnSpc>
              <a:buClr>
                <a:schemeClr val="dk1"/>
              </a:buClr>
              <a:buSzPct val="100000"/>
              <a:buAutoNum type="arabicPeriod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Push the new node formed in priority queue.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377" indent="-422264">
              <a:lnSpc>
                <a:spcPct val="158000"/>
              </a:lnSpc>
              <a:buClr>
                <a:schemeClr val="dk1"/>
              </a:buClr>
              <a:buSzPct val="100000"/>
              <a:buAutoNum type="arabicPeriod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Repeat all above steps until size of 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</a:rPr>
              <a:t>priority queue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 becomes 1.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377" indent="-422264">
              <a:lnSpc>
                <a:spcPct val="158000"/>
              </a:lnSpc>
              <a:buClr>
                <a:schemeClr val="dk1"/>
              </a:buClr>
              <a:buSzPct val="100000"/>
              <a:buAutoNum type="arabicPeriod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Traverse the Huffman Tree (whose root is the only node left in the priority queue) to store the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</a:rPr>
              <a:t> Huffman Code.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377" indent="-422264">
              <a:lnSpc>
                <a:spcPct val="158000"/>
              </a:lnSpc>
              <a:buClr>
                <a:schemeClr val="dk1"/>
              </a:buClr>
              <a:buSzPct val="100000"/>
              <a:buAutoNum type="arabicPeriod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Print all the stored Huffman Code for every character in ch[].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4800"/>
              </a:spcBef>
              <a:spcAft>
                <a:spcPts val="1600"/>
              </a:spcAft>
              <a:buNone/>
            </a:pP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82" y="1648312"/>
            <a:ext cx="6185461" cy="4088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6F82-A5A7-4BDF-9D68-94CE767D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Heap Sort</a:t>
            </a:r>
            <a:endParaRPr lang="en-HK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ED174-EB6A-4A30-9449-E6555E2F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667404"/>
            <a:ext cx="11137464" cy="6014750"/>
          </a:xfrm>
        </p:spPr>
        <p:txBody>
          <a:bodyPr>
            <a:normAutofit fontScale="92500" lnSpcReduction="20000"/>
          </a:bodyPr>
          <a:lstStyle/>
          <a:p>
            <a:pPr marL="152396" indent="0" algn="just">
              <a:buNone/>
            </a:pP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This algorithm is a sorting algorithm, like insertion sort, </a:t>
            </a:r>
            <a:r>
              <a:rPr lang="en-IN" sz="2400" dirty="0" err="1">
                <a:latin typeface="Roboto" panose="02000000000000000000" pitchFamily="2" charset="0"/>
                <a:ea typeface="Roboto" panose="02000000000000000000" pitchFamily="2" charset="0"/>
              </a:rPr>
              <a:t>mergesort</a:t>
            </a: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, quicksort and so on. </a:t>
            </a:r>
          </a:p>
          <a:p>
            <a:pPr marL="152396" indent="0" algn="just">
              <a:buNone/>
            </a:pP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Heapsort relies on a specific type of priority queue called a “heap” (which is why it’s called “heapsort”).</a:t>
            </a:r>
          </a:p>
          <a:p>
            <a:pPr marL="152396" indent="0" algn="just">
              <a:buNone/>
            </a:pPr>
            <a:endParaRPr lang="en-IN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52396" indent="0" algn="just">
              <a:buNone/>
            </a:pP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Real life implementation of Heap Sort can be done in finding matching documents.</a:t>
            </a:r>
          </a:p>
          <a:p>
            <a:pPr marL="152396" indent="0" algn="just">
              <a:buNone/>
            </a:pP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Suppose you have a document 'A' and you want to find the closest documents to it from a set of documents D1, D2...</a:t>
            </a:r>
            <a:r>
              <a:rPr lang="en-IN" sz="2400" dirty="0" err="1">
                <a:latin typeface="Roboto" panose="02000000000000000000" pitchFamily="2" charset="0"/>
                <a:ea typeface="Roboto" panose="02000000000000000000" pitchFamily="2" charset="0"/>
              </a:rPr>
              <a:t>Dn</a:t>
            </a: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 .</a:t>
            </a:r>
          </a:p>
          <a:p>
            <a:pPr marL="152396" indent="0" algn="just">
              <a:buNone/>
            </a:pP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Now one would iterate over Di s to find which documents are close, but how to store the knowledge we get from these comparisons? </a:t>
            </a:r>
          </a:p>
          <a:p>
            <a:pPr marL="152396" indent="0" algn="just">
              <a:buNone/>
            </a:pP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A can be 20 Units similar to D1 and 24 Units to D2, and so on.</a:t>
            </a:r>
          </a:p>
          <a:p>
            <a:pPr marL="152396" indent="0" algn="just">
              <a:buNone/>
            </a:pP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A trivial method can be to make a new array simi, where simi[</a:t>
            </a:r>
            <a:r>
              <a:rPr lang="en-IN" sz="2400" dirty="0" err="1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] = Similarity(A,D[</a:t>
            </a:r>
            <a:r>
              <a:rPr lang="en-IN" sz="2400" dirty="0" err="1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]).</a:t>
            </a:r>
            <a:endParaRPr lang="en-HK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86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5C7F-3E46-A0A6-9259-4F29069C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Heap sort Algorithm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82B23-C47D-32AF-7FBD-AFD358764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 algn="ctr"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It is easy to write down the algorithm for Heapsort. </a:t>
            </a:r>
          </a:p>
          <a:p>
            <a:pPr marL="152396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52396" indent="0">
              <a:buNone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Idea as follows: 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Given unsorted array A, build heap on A, using Build-Max-Heap 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Extract largest element (is in A[1]), and move it to the end of array (swap A[1] and A[n])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Decrease the size of the heap by 1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The root might not satisfy the heap property (that’s where the element formerly in A[n] now is), hence, using Max-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Heapify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correct the heap 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Extract the 2nd-largest element (again, in A[1]), and so on. . .</a:t>
            </a:r>
            <a:endParaRPr lang="en-IN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01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813E-084F-69F7-CEDE-D885D0E5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Heap Sort Complexity</a:t>
            </a:r>
            <a:endParaRPr lang="en-IN" sz="4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643C2D-CF84-E357-1C65-7EDBACD58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8168"/>
              </p:ext>
            </p:extLst>
          </p:nvPr>
        </p:nvGraphicFramePr>
        <p:xfrm>
          <a:off x="899968" y="1711934"/>
          <a:ext cx="4622800" cy="4142765"/>
        </p:xfrm>
        <a:graphic>
          <a:graphicData uri="http://schemas.openxmlformats.org/drawingml/2006/table">
            <a:tbl>
              <a:tblPr/>
              <a:tblGrid>
                <a:gridCol w="2311400">
                  <a:extLst>
                    <a:ext uri="{9D8B030D-6E8A-4147-A177-3AD203B41FA5}">
                      <a16:colId xmlns:a16="http://schemas.microsoft.com/office/drawing/2014/main" val="224879094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441333705"/>
                    </a:ext>
                  </a:extLst>
                </a:gridCol>
              </a:tblGrid>
              <a:tr h="623642"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Time Complexity</a:t>
                      </a:r>
                      <a:endParaRPr lang="en-IN" b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 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130512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Best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O(</a:t>
                      </a:r>
                      <a:r>
                        <a:rPr lang="en-IN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nlog</a:t>
                      </a:r>
                      <a:r>
                        <a:rPr lang="en-IN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n)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04677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Worst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O(nlog n)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33002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Average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O(</a:t>
                      </a:r>
                      <a:r>
                        <a:rPr lang="en-IN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nlog</a:t>
                      </a:r>
                      <a:r>
                        <a:rPr lang="en-IN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n)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02392"/>
                  </a:ext>
                </a:extLst>
              </a:tr>
              <a:tr h="1024555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Space Complexity</a:t>
                      </a:r>
                      <a:endParaRPr lang="en-IN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O(1)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302644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Stability</a:t>
                      </a:r>
                      <a:endParaRPr lang="en-IN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070004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74A03EB2-EDA9-E218-8BB3-9DDDC8943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739" y="3475541"/>
            <a:ext cx="6347661" cy="61555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Heap Sort has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time complexities for all the cases ( best case, average case, and worst case).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10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E77E-E9A6-43AD-BE38-5AD7DCFA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Operation And Implementation of PQ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B538-45BD-4BF9-824F-49A63C76D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 fontAlgn="base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8000" b="1" spc="10" dirty="0">
                <a:solidFill>
                  <a:srgbClr val="273239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Operations performed on priority queue are :</a:t>
            </a:r>
          </a:p>
          <a:p>
            <a:pPr>
              <a:lnSpc>
                <a:spcPct val="120000"/>
              </a:lnSpc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en-IN" sz="7200" dirty="0">
                <a:solidFill>
                  <a:srgbClr val="34343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Enqueue</a:t>
            </a:r>
          </a:p>
          <a:p>
            <a:pPr>
              <a:lnSpc>
                <a:spcPct val="120000"/>
              </a:lnSpc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en-IN" sz="7200" dirty="0">
                <a:solidFill>
                  <a:srgbClr val="34343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Dequeue </a:t>
            </a:r>
          </a:p>
          <a:p>
            <a:pPr>
              <a:lnSpc>
                <a:spcPct val="120000"/>
              </a:lnSpc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en-IN" sz="7200" dirty="0">
                <a:solidFill>
                  <a:srgbClr val="34343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Peek</a:t>
            </a:r>
          </a:p>
          <a:p>
            <a:pPr marL="0" indent="0" fontAlgn="base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8000" b="1" spc="10" dirty="0">
                <a:solidFill>
                  <a:srgbClr val="27323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Priority queue can be implemented using the following data structures: </a:t>
            </a:r>
            <a:endParaRPr lang="en-IN" sz="800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7200" spc="10" dirty="0">
                <a:solidFill>
                  <a:srgbClr val="27323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Arrays</a:t>
            </a:r>
            <a:endParaRPr lang="en-IN" sz="72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7200" spc="10" dirty="0">
                <a:solidFill>
                  <a:srgbClr val="27323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Linked list</a:t>
            </a:r>
          </a:p>
          <a:p>
            <a:pPr fontAlgn="base">
              <a:lnSpc>
                <a:spcPct val="120000"/>
              </a:lnSpc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7200" spc="10" dirty="0">
                <a:solidFill>
                  <a:srgbClr val="27323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Heap data structure</a:t>
            </a:r>
            <a:endParaRPr lang="en-IN" sz="72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7200" spc="10" dirty="0">
                <a:solidFill>
                  <a:srgbClr val="27323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Binary search tree</a:t>
            </a:r>
          </a:p>
          <a:p>
            <a:pPr>
              <a:lnSpc>
                <a:spcPct val="100000"/>
              </a:lnSpc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897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D032F3-29C4-6CA9-E210-9806F1A9E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546" y="855786"/>
            <a:ext cx="5417038" cy="5849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DA5F38-5622-8AFE-9323-18ECC1D45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736600"/>
            <a:ext cx="5208956" cy="596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0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3A56-572A-EEDC-6F04-DDCE7554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10AED-8210-060C-497D-1F908CB3C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431" y="667403"/>
            <a:ext cx="11375833" cy="6096811"/>
          </a:xfrm>
        </p:spPr>
        <p:txBody>
          <a:bodyPr>
            <a:normAutofit fontScale="25000" lnSpcReduction="20000"/>
          </a:bodyPr>
          <a:lstStyle/>
          <a:p>
            <a:pPr marL="609596" indent="-457200" algn="just">
              <a:lnSpc>
                <a:spcPct val="170000"/>
              </a:lnSpc>
              <a:buSzPct val="100000"/>
              <a:buFont typeface="+mj-lt"/>
              <a:buAutoNum type="arabicPeriod"/>
            </a:pPr>
            <a:r>
              <a:rPr lang="en-IN" sz="5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https://www.powershow.com/view/254292-YmY3N/Priority_Queues_powerpoint_ppt_presentation</a:t>
            </a:r>
          </a:p>
          <a:p>
            <a:pPr marL="609596" indent="-457200" algn="just">
              <a:lnSpc>
                <a:spcPct val="170000"/>
              </a:lnSpc>
              <a:buSzPct val="100000"/>
              <a:buFont typeface="+mj-lt"/>
              <a:buAutoNum type="arabicPeriod"/>
            </a:pPr>
            <a:r>
              <a:rPr lang="en-IN" sz="5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https://www.upgrad.com/blog/priority-queue-data-structure</a:t>
            </a:r>
          </a:p>
          <a:p>
            <a:pPr marL="609596" indent="-457200" algn="just">
              <a:lnSpc>
                <a:spcPct val="170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IN" sz="5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https://www.etutorialspoint.com/index.php/687-priority-queue-using-array-in-c-programming</a:t>
            </a:r>
          </a:p>
          <a:p>
            <a:pPr marL="609596" indent="-457200" algn="just">
              <a:lnSpc>
                <a:spcPct val="170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IN" sz="5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https://www.atnyla.com/tutorial/priority-queue-implementation-using-array/3/322</a:t>
            </a:r>
          </a:p>
          <a:p>
            <a:pPr marL="609596" indent="-457200" algn="just">
              <a:lnSpc>
                <a:spcPct val="170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IN" sz="5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https://algorithmtutor.com/Data-Structures/Tree/Priority-Queues/</a:t>
            </a:r>
          </a:p>
          <a:p>
            <a:pPr marL="609596" indent="-457200" algn="just">
              <a:lnSpc>
                <a:spcPct val="170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IN" sz="5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https://prepinsta.com/c-program/priority-queue-using-arrays/#:~:text=Priority%20Queue%20implementation%20using%20array,element%20has%20its%20own%20priority</a:t>
            </a:r>
          </a:p>
          <a:p>
            <a:pPr marL="609596" indent="-457200" algn="just">
              <a:lnSpc>
                <a:spcPct val="170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IN" sz="5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https://www.researchgate.net/publication/317205337_Multiresolution_Priority_Queues</a:t>
            </a:r>
          </a:p>
          <a:p>
            <a:pPr marL="609596" indent="-457200" algn="just">
              <a:lnSpc>
                <a:spcPct val="170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IN" sz="5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https://ieeexplore.ieee.org/abstract/document/8340522</a:t>
            </a:r>
          </a:p>
          <a:p>
            <a:pPr marL="609596" indent="-457200" algn="just">
              <a:lnSpc>
                <a:spcPct val="170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IN" sz="5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https://ijirt.org/master/publishedpaper/IJIRT100828_PAPER.pdf</a:t>
            </a:r>
          </a:p>
          <a:p>
            <a:pPr marL="609596" indent="-457200" algn="just">
              <a:lnSpc>
                <a:spcPct val="170000"/>
              </a:lnSpc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en-IN" sz="5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http://hjemmesider.diku.dk/~jyrki/PE-lab/Claus/phdthesis.pdf</a:t>
            </a:r>
          </a:p>
          <a:p>
            <a:pPr marL="609596" indent="-457200" algn="just">
              <a:lnSpc>
                <a:spcPct val="170000"/>
              </a:lnSpc>
              <a:buSzPct val="100000"/>
              <a:buFont typeface="+mj-lt"/>
              <a:buAutoNum type="arabicPeriod"/>
            </a:pPr>
            <a:r>
              <a:rPr lang="en-IN" sz="5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https://www.scirp.org/journal/paperinformation.aspx?paperid=25148</a:t>
            </a:r>
          </a:p>
          <a:p>
            <a:pPr marL="609596" indent="-457200" algn="just">
              <a:lnSpc>
                <a:spcPct val="170000"/>
              </a:lnSpc>
              <a:buSzPct val="100000"/>
              <a:buFont typeface="+mj-lt"/>
              <a:buAutoNum type="arabicPeriod"/>
            </a:pPr>
            <a:r>
              <a:rPr lang="en-IN" sz="5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http://ijariie.com/AdminUploadPdf/COMPARATIVE_STUDY_OF_PRIORITY_QUEUE_IMPLEMENTATIONS_ijariie4777.pdf</a:t>
            </a:r>
          </a:p>
          <a:p>
            <a:pPr marL="609596" indent="-457200" algn="just">
              <a:lnSpc>
                <a:spcPct val="170000"/>
              </a:lnSpc>
              <a:buSzPct val="100000"/>
              <a:buFont typeface="+mj-lt"/>
              <a:buAutoNum type="arabicPeriod"/>
            </a:pPr>
            <a:r>
              <a:rPr lang="en-IN" sz="5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https://www.irjet.net/archives/V6/i6/IRJET-V6I6737.pdf</a:t>
            </a:r>
          </a:p>
          <a:p>
            <a:pPr marL="609596" indent="-457200" algn="just">
              <a:lnSpc>
                <a:spcPct val="170000"/>
              </a:lnSpc>
              <a:buSzPct val="100000"/>
              <a:buFont typeface="+mj-lt"/>
              <a:buAutoNum type="arabicPeriod"/>
            </a:pPr>
            <a:r>
              <a:rPr lang="en-IN" sz="52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https://www.tsijournals.com/articles/design-based-on-queue-data-structure-and-its-implementation-in-dna-computer.pdf</a:t>
            </a:r>
          </a:p>
          <a:p>
            <a:pPr marL="152396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12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EC4B-BBD7-5ACB-7E20-CAED3CB5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2977664"/>
            <a:ext cx="7721600" cy="1770182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Bodoni MT" panose="02070603080606020203" pitchFamily="18" charset="0"/>
              </a:rPr>
              <a:t>Thank You</a:t>
            </a:r>
            <a:endParaRPr lang="en-IN" sz="96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998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2DEC-B56B-F992-5A3A-9B379C35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Literature Review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4EB8B4-57E5-7531-20C2-F1133F5A4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14876"/>
              </p:ext>
            </p:extLst>
          </p:nvPr>
        </p:nvGraphicFramePr>
        <p:xfrm>
          <a:off x="650062" y="855786"/>
          <a:ext cx="11360800" cy="5605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60775">
                  <a:extLst>
                    <a:ext uri="{9D8B030D-6E8A-4147-A177-3AD203B41FA5}">
                      <a16:colId xmlns:a16="http://schemas.microsoft.com/office/drawing/2014/main" val="187787274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811842547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967349298"/>
                    </a:ext>
                  </a:extLst>
                </a:gridCol>
                <a:gridCol w="6089975">
                  <a:extLst>
                    <a:ext uri="{9D8B030D-6E8A-4147-A177-3AD203B41FA5}">
                      <a16:colId xmlns:a16="http://schemas.microsoft.com/office/drawing/2014/main" val="1992280706"/>
                    </a:ext>
                  </a:extLst>
                </a:gridCol>
              </a:tblGrid>
              <a:tr h="10322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SR. No.</a:t>
                      </a:r>
                      <a:endParaRPr lang="en-IN" sz="20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Authors</a:t>
                      </a:r>
                      <a:endParaRPr lang="en-IN" sz="2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Algorithm(s)</a:t>
                      </a:r>
                      <a:endParaRPr lang="en-IN" sz="20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Summary</a:t>
                      </a:r>
                      <a:endParaRPr lang="en-IN" sz="2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63662"/>
                  </a:ext>
                </a:extLst>
              </a:tr>
              <a:tr h="16083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1.</a:t>
                      </a:r>
                      <a:endParaRPr lang="en-IN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Jordi Ros-</a:t>
                      </a:r>
                      <a:r>
                        <a:rPr lang="en-IN" sz="16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Giralt,Alan</a:t>
                      </a: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N" sz="16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Commike</a:t>
                      </a:r>
                      <a:endParaRPr lang="en-IN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algn="ctr"/>
                      <a:endParaRPr lang="en-IN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Multiresolution Priority Queues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52396" indent="0" algn="just">
                        <a:buNone/>
                      </a:pP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This paper introduces multiresolution priority queues, a data structure that improves </a:t>
                      </a:r>
                    </a:p>
                    <a:p>
                      <a:pPr marL="152396" indent="0" algn="just">
                        <a:buNone/>
                      </a:pP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the performance of the standard heap based implementations by trading off a controllable </a:t>
                      </a:r>
                    </a:p>
                    <a:p>
                      <a:pPr marL="152396" indent="0" algn="just">
                        <a:buNone/>
                      </a:pP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amount of resolution in the space of priorities.</a:t>
                      </a:r>
                    </a:p>
                    <a:p>
                      <a:pPr algn="just"/>
                      <a:endParaRPr lang="en-IN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118358"/>
                  </a:ext>
                </a:extLst>
              </a:tr>
              <a:tr h="16083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</a:t>
                      </a:r>
                      <a:endParaRPr lang="en-IN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Ali N. </a:t>
                      </a:r>
                      <a:r>
                        <a:rPr lang="en-IN" sz="16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Albu-Rghaif</a:t>
                      </a: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; </a:t>
                      </a:r>
                      <a:r>
                        <a:rPr lang="en-IN" sz="16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Abbood</a:t>
                      </a: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N" sz="16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Kirebut</a:t>
                      </a: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N" sz="16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Jassim</a:t>
                      </a:r>
                      <a:endParaRPr lang="en-IN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algn="ctr"/>
                      <a:endParaRPr lang="en-IN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data structure encryption algorithm based on circular queue to enhance data security</a:t>
                      </a:r>
                    </a:p>
                    <a:p>
                      <a:pPr algn="ctr"/>
                      <a:endParaRPr lang="en-IN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52396" indent="0" algn="just">
                        <a:buNone/>
                      </a:pP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 this research, a low complexity circular queue data structure security algorithm is developed.</a:t>
                      </a:r>
                    </a:p>
                    <a:p>
                      <a:pPr marL="152396" indent="0" algn="just">
                        <a:buNone/>
                      </a:pP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Employing multiple complicating variable factors is the strength of this algorithm and makes</a:t>
                      </a:r>
                    </a:p>
                    <a:p>
                      <a:pPr marL="152396" indent="0" algn="just">
                        <a:buNone/>
                      </a:pP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recovery of original message by attackers more difficult.</a:t>
                      </a:r>
                    </a:p>
                    <a:p>
                      <a:pPr algn="just"/>
                      <a:endParaRPr lang="en-IN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471791"/>
                  </a:ext>
                </a:extLst>
              </a:tr>
              <a:tr h="13560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</a:t>
                      </a:r>
                      <a:endParaRPr lang="en-IN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A. Jain, U. Kumar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RESEARCH PAPER ON QUEUES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52396" indent="0" algn="just">
                        <a:buNone/>
                      </a:pP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This research paper discusses about the topics based on queues its applications in </a:t>
                      </a:r>
                    </a:p>
                    <a:p>
                      <a:pPr marL="152396" indent="0" algn="just">
                        <a:buNone/>
                      </a:pP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daily life and types like queue introduction, priority queue, </a:t>
                      </a:r>
                    </a:p>
                    <a:p>
                      <a:pPr marL="152396" indent="0" algn="just">
                        <a:buNone/>
                      </a:pP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double ended queue &amp; circular queue and some important topics like the queue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41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548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2DEC-B56B-F992-5A3A-9B379C35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Literature Review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4EB8B4-57E5-7531-20C2-F1133F5A4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72396"/>
              </p:ext>
            </p:extLst>
          </p:nvPr>
        </p:nvGraphicFramePr>
        <p:xfrm>
          <a:off x="568000" y="1008186"/>
          <a:ext cx="11360800" cy="5479961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10774">
                  <a:extLst>
                    <a:ext uri="{9D8B030D-6E8A-4147-A177-3AD203B41FA5}">
                      <a16:colId xmlns:a16="http://schemas.microsoft.com/office/drawing/2014/main" val="1877872742"/>
                    </a:ext>
                  </a:extLst>
                </a:gridCol>
                <a:gridCol w="1617238">
                  <a:extLst>
                    <a:ext uri="{9D8B030D-6E8A-4147-A177-3AD203B41FA5}">
                      <a16:colId xmlns:a16="http://schemas.microsoft.com/office/drawing/2014/main" val="811842547"/>
                    </a:ext>
                  </a:extLst>
                </a:gridCol>
                <a:gridCol w="2453423">
                  <a:extLst>
                    <a:ext uri="{9D8B030D-6E8A-4147-A177-3AD203B41FA5}">
                      <a16:colId xmlns:a16="http://schemas.microsoft.com/office/drawing/2014/main" val="3967349298"/>
                    </a:ext>
                  </a:extLst>
                </a:gridCol>
                <a:gridCol w="6279365">
                  <a:extLst>
                    <a:ext uri="{9D8B030D-6E8A-4147-A177-3AD203B41FA5}">
                      <a16:colId xmlns:a16="http://schemas.microsoft.com/office/drawing/2014/main" val="1992280706"/>
                    </a:ext>
                  </a:extLst>
                </a:gridCol>
              </a:tblGrid>
              <a:tr h="4661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SR. No.</a:t>
                      </a:r>
                      <a:endParaRPr lang="en-IN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Authors</a:t>
                      </a:r>
                      <a:endParaRPr lang="en-IN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Algorithm(s)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Summary</a:t>
                      </a:r>
                      <a:endParaRPr lang="en-IN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63662"/>
                  </a:ext>
                </a:extLst>
              </a:tr>
              <a:tr h="14468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en-IN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Claus Jensen (</a:t>
                      </a:r>
                      <a:r>
                        <a:rPr lang="en-IN" sz="11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 N I V E R S I T Y O F C O P E N H A G E N</a:t>
                      </a: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Improving the efficiency of priority-queue structures</a:t>
                      </a:r>
                    </a:p>
                    <a:p>
                      <a:pPr algn="ctr"/>
                      <a:endParaRPr lang="en-IN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52396" indent="0" algn="just">
                        <a:buNone/>
                      </a:pP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This paper investigate the comparison complexity of operations used in the manipulation of worst-case efficient data structures. The focus of the study is on the design and analysis of priority queues and double-ended priority queues.</a:t>
                      </a:r>
                    </a:p>
                    <a:p>
                      <a:pPr algn="just"/>
                      <a:endParaRPr lang="en-IN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118358"/>
                  </a:ext>
                </a:extLst>
              </a:tr>
              <a:tr h="19851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en-IN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</a:t>
                      </a:r>
                      <a:r>
                        <a:rPr lang="en-IN" sz="16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Faouzi</a:t>
                      </a: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N" sz="16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Kamoun</a:t>
                      </a:r>
                      <a:endParaRPr lang="en-IN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algn="ctr"/>
                      <a:endParaRPr lang="en-IN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52396" indent="0" algn="ctr">
                        <a:buNone/>
                      </a:pP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Performance Analysis of Two Priority Queuing Systems in Tandem</a:t>
                      </a:r>
                    </a:p>
                    <a:p>
                      <a:pPr algn="ctr"/>
                      <a:endParaRPr lang="en-IN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52396" indent="0" algn="just">
                        <a:buNone/>
                      </a:pP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This paper considers a tandem of two head-of-line (HOL) non-pre </a:t>
                      </a:r>
                      <a:r>
                        <a:rPr lang="en-IN" sz="16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emptive</a:t>
                      </a: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priority queuing systems, each with a single server and a deterministic service-time. The paper highlights the fact that the unfairness of the HOL priority scheduling becomes even more noticeable at the network level. Thus this priority mechanism should be used with caution.</a:t>
                      </a:r>
                    </a:p>
                    <a:p>
                      <a:pPr algn="just"/>
                      <a:endParaRPr lang="en-IN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471791"/>
                  </a:ext>
                </a:extLst>
              </a:tr>
              <a:tr h="15818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lang="en-IN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Dhananjay Gupta, </a:t>
                      </a:r>
                      <a:r>
                        <a:rPr lang="en-IN" sz="16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Avani</a:t>
                      </a: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Kothari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52396" indent="0" algn="ctr">
                        <a:buNone/>
                      </a:pP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COMPARATIVE STUDY OF PRIORITY QUEUE IMPLEMENTATIONS</a:t>
                      </a:r>
                    </a:p>
                    <a:p>
                      <a:pPr marL="152396" indent="0" algn="ctr">
                        <a:buNone/>
                      </a:pPr>
                      <a:endParaRPr lang="en-IN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algn="ctr"/>
                      <a:endParaRPr lang="en-IN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52396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This paper </a:t>
                      </a:r>
                      <a:r>
                        <a:rPr lang="en-IN" sz="16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analyzes</a:t>
                      </a:r>
                      <a:r>
                        <a:rPr lang="en-IN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and compares various available ways to implement priority queues.</a:t>
                      </a:r>
                    </a:p>
                    <a:p>
                      <a:pPr marL="152396" indent="0" algn="just">
                        <a:buNone/>
                      </a:pPr>
                      <a:endParaRPr lang="en-IN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941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79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2DEC-B56B-F992-5A3A-9B379C35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Literature Review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4EB8B4-57E5-7531-20C2-F1133F5A4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896731"/>
              </p:ext>
            </p:extLst>
          </p:nvPr>
        </p:nvGraphicFramePr>
        <p:xfrm>
          <a:off x="673507" y="984739"/>
          <a:ext cx="11366825" cy="558018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87787274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811842547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3967349298"/>
                    </a:ext>
                  </a:extLst>
                </a:gridCol>
                <a:gridCol w="6089975">
                  <a:extLst>
                    <a:ext uri="{9D8B030D-6E8A-4147-A177-3AD203B41FA5}">
                      <a16:colId xmlns:a16="http://schemas.microsoft.com/office/drawing/2014/main" val="1992280706"/>
                    </a:ext>
                  </a:extLst>
                </a:gridCol>
              </a:tblGrid>
              <a:tr h="79141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SR. No.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Authors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Algorithm(s)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Summary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163662"/>
                  </a:ext>
                </a:extLst>
              </a:tr>
              <a:tr h="20169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dirty="0"/>
                        <a:t>Regi </a:t>
                      </a:r>
                      <a:r>
                        <a:rPr lang="en-IN" sz="1600" dirty="0" err="1"/>
                        <a:t>Maliyekkel</a:t>
                      </a:r>
                      <a:r>
                        <a:rPr lang="en-IN" sz="1600" dirty="0"/>
                        <a:t>, </a:t>
                      </a:r>
                      <a:r>
                        <a:rPr lang="en-IN" sz="1600" dirty="0" err="1"/>
                        <a:t>Anila</a:t>
                      </a:r>
                      <a:r>
                        <a:rPr lang="en-IN" sz="1600" dirty="0"/>
                        <a:t> M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dirty="0"/>
                        <a:t>Comparison of Stack and Queue Data structures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52396" indent="0" algn="just">
                        <a:buNone/>
                      </a:pPr>
                      <a:r>
                        <a:rPr lang="en-IN" sz="1600" dirty="0"/>
                        <a:t>This paper describes the comparative study of </a:t>
                      </a:r>
                    </a:p>
                    <a:p>
                      <a:pPr marL="152396" indent="0" algn="just">
                        <a:buNone/>
                      </a:pPr>
                      <a:r>
                        <a:rPr lang="en-IN" sz="1600" dirty="0"/>
                        <a:t>the very familiar Data structures Stack and Queue. While </a:t>
                      </a:r>
                    </a:p>
                    <a:p>
                      <a:pPr marL="152396" indent="0" algn="just">
                        <a:buNone/>
                      </a:pPr>
                      <a:r>
                        <a:rPr lang="en-IN" sz="1600" dirty="0"/>
                        <a:t>solving problems using computers, the data may have to be </a:t>
                      </a:r>
                    </a:p>
                    <a:p>
                      <a:pPr marL="152396" indent="0" algn="just">
                        <a:buNone/>
                      </a:pPr>
                      <a:r>
                        <a:rPr lang="en-IN" sz="1600" dirty="0"/>
                        <a:t>processed.</a:t>
                      </a:r>
                    </a:p>
                    <a:p>
                      <a:pPr algn="just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118358"/>
                  </a:ext>
                </a:extLst>
              </a:tr>
              <a:tr h="27717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Fangzheng</a:t>
                      </a:r>
                      <a:r>
                        <a:rPr lang="en-IN" sz="1600" dirty="0"/>
                        <a:t> Wang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52396" indent="0" algn="ctr">
                        <a:buNone/>
                      </a:pPr>
                      <a:r>
                        <a:rPr lang="en-IN" sz="1600" dirty="0"/>
                        <a:t>Design based on queue data structure and its implementation in DNA computer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52396" indent="0" algn="just">
                        <a:buNone/>
                      </a:pPr>
                      <a:r>
                        <a:rPr lang="en-IN" sz="1600" dirty="0"/>
                        <a:t>This paper analyses the concept of queue, the storage structure of the queue data and</a:t>
                      </a:r>
                    </a:p>
                    <a:p>
                      <a:pPr marL="152396" indent="0" algn="just">
                        <a:buNone/>
                      </a:pPr>
                      <a:r>
                        <a:rPr lang="en-IN" sz="1600" dirty="0"/>
                        <a:t>encoding of the queue data based on queue data. After analysing and giving an expression</a:t>
                      </a:r>
                    </a:p>
                    <a:p>
                      <a:pPr marL="152396" indent="0" algn="just">
                        <a:buNone/>
                      </a:pPr>
                      <a:r>
                        <a:rPr lang="en-IN" sz="1600" dirty="0"/>
                        <a:t>to the main structure of queue encoding, this paper discusses DNA encoding process of</a:t>
                      </a:r>
                    </a:p>
                    <a:p>
                      <a:pPr marL="152396" indent="0" algn="just">
                        <a:buNone/>
                      </a:pPr>
                      <a:r>
                        <a:rPr lang="en-IN" sz="1600" dirty="0"/>
                        <a:t>queue data through instance.</a:t>
                      </a:r>
                    </a:p>
                    <a:p>
                      <a:pPr algn="just"/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471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7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1BB0-5E5B-492E-80E5-5AEDF5C1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Characteristics of Priority Queue</a:t>
            </a:r>
            <a:endParaRPr lang="en-HK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DE9F9-E097-4149-AAFE-11D060124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 algn="ctr">
              <a:buNone/>
            </a:pPr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 queue is termed as a priority queue if it has the following characteristics: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031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Each item has some priority associated with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031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 item with the highest priority is moved at the front and deleted first.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3031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two elements share the same priority value, then the priority queue follows the FIFO principle for de queue operation.</a:t>
            </a:r>
          </a:p>
          <a:p>
            <a:pPr marL="152396" indent="0">
              <a:buNone/>
            </a:pPr>
            <a:endParaRPr lang="en-HK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EDB8C-D6BC-0A35-ADC3-02AA7E490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92" y="1518226"/>
            <a:ext cx="797086" cy="797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ED5BB-B84D-E2B7-512E-E39613FE5763}"/>
              </a:ext>
            </a:extLst>
          </p:cNvPr>
          <p:cNvSpPr txBox="1"/>
          <p:nvPr/>
        </p:nvSpPr>
        <p:spPr>
          <a:xfrm>
            <a:off x="9907089" y="1385603"/>
            <a:ext cx="117121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6600" dirty="0"/>
              <a:t>🧑‍💻</a:t>
            </a:r>
            <a:endParaRPr lang="en-HK" sz="1600" dirty="0"/>
          </a:p>
        </p:txBody>
      </p:sp>
    </p:spTree>
    <p:extLst>
      <p:ext uri="{BB962C8B-B14F-4D97-AF65-F5344CB8AC3E}">
        <p14:creationId xmlns:p14="http://schemas.microsoft.com/office/powerpoint/2010/main" val="387636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278535664"/>
              </p:ext>
            </p:extLst>
          </p:nvPr>
        </p:nvGraphicFramePr>
        <p:xfrm>
          <a:off x="570278" y="973015"/>
          <a:ext cx="11295068" cy="556362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82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4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3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597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HK" sz="1800" b="0" dirty="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HK" sz="1800" b="0" dirty="0"/>
                        <a:t>Simple Queue</a:t>
                      </a:r>
                    </a:p>
                    <a:p>
                      <a:pPr marL="0" lvl="0" indent="0" algn="ctr" rtl="0"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endParaRPr lang="en-HK" sz="1800" b="0" dirty="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HK" sz="1800" b="0" dirty="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HK" sz="1800" b="0" dirty="0"/>
                        <a:t>Circular Queue</a:t>
                      </a:r>
                    </a:p>
                    <a:p>
                      <a:pPr marL="0" lvl="0" indent="0" algn="ctr" rtl="0"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endParaRPr lang="en-HK" sz="1800" b="0" dirty="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HK" sz="1800" b="0" dirty="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HK" sz="1800" b="0" dirty="0"/>
                        <a:t>Priority Queue</a:t>
                      </a:r>
                    </a:p>
                    <a:p>
                      <a:pPr marL="0" lvl="0" indent="0" algn="ctr" rtl="0"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endParaRPr lang="en-HK" sz="1800" b="0" dirty="0"/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HK" sz="1800" b="0" dirty="0"/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HK" sz="1800" b="0" dirty="0"/>
                        <a:t>Deque (Double Ended Queue)</a:t>
                      </a:r>
                    </a:p>
                    <a:p>
                      <a:pPr marL="0" lvl="0" indent="0" algn="ctr" rtl="0"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endParaRPr lang="en-HK" sz="1800" b="0" dirty="0"/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644"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600" dirty="0"/>
                        <a:t>Insertion at the rear and removal at the front.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600" dirty="0"/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600" dirty="0"/>
                        <a:t>It strictly follows the FIFO (First in First out) rule.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600" dirty="0"/>
                        <a:t>The last element points to the first element making a circular link.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600" dirty="0"/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600" dirty="0"/>
                        <a:t>Main advantage- Memory Utilization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600" dirty="0"/>
                        <a:t>Type of queue in which each element is associated with a priority and is served according to its priority.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600" dirty="0"/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600" dirty="0"/>
                        <a:t>If elements with the same priority occur, they are served according to their order in the queue.Insertion occurs based on the arrival of the values and removal occurs based on priority.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600" dirty="0"/>
                        <a:t>Insertion and removal of elements can be performed from either from the front or rear.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600" dirty="0"/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600" dirty="0"/>
                        <a:t>It does not follow the FIFO (First In First Out) rule.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CD8FEB-9064-3002-BC86-143FEB38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Difference Between PQ and Others</a:t>
            </a:r>
            <a:endParaRPr lang="en-IN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6651-5B91-467C-A55D-DAD90798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Implementation using Arrays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9BAB-7FE9-439A-9782-695F0079B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01600" indent="0" algn="ctr">
              <a:lnSpc>
                <a:spcPct val="100000"/>
              </a:lnSpc>
              <a:buNone/>
            </a:pPr>
            <a:r>
              <a:rPr lang="en-IN" sz="2800" b="1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Priority Queue Approaches</a:t>
            </a:r>
          </a:p>
          <a:p>
            <a:pPr marL="101600" indent="0" algn="ctr">
              <a:lnSpc>
                <a:spcPct val="100000"/>
              </a:lnSpc>
              <a:buNone/>
            </a:pPr>
            <a:endParaRPr lang="en-IN" sz="2800" b="1" i="1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There are two ways to go about implementation of priority queues using arrays. 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800" b="1" dirty="0">
                <a:solidFill>
                  <a:srgbClr val="34343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1)  </a:t>
            </a:r>
            <a:r>
              <a:rPr lang="en-IN" sz="2800" b="1" u="sng" dirty="0">
                <a:solidFill>
                  <a:srgbClr val="34343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Using ordered Array:</a:t>
            </a:r>
            <a:r>
              <a:rPr lang="en-IN" sz="2800" b="1" dirty="0">
                <a:solidFill>
                  <a:srgbClr val="34343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</a:t>
            </a:r>
            <a:r>
              <a:rPr lang="en-IN" sz="2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All the elements are </a:t>
            </a:r>
            <a:r>
              <a:rPr lang="en-IN" sz="2800" b="1" dirty="0">
                <a:effectLst/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ordered</a:t>
            </a:r>
            <a:r>
              <a:rPr lang="en-IN" sz="2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according to priority. To insert a new element, </a:t>
            </a:r>
            <a:r>
              <a:rPr lang="en-IN" sz="2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</a:t>
            </a:r>
            <a:r>
              <a:rPr lang="en-IN" sz="2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must traverse the array and insert it in such a way that the ordering is maintained. The 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worst case </a:t>
            </a:r>
            <a:r>
              <a:rPr lang="en-IN" sz="2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 hence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 O(n)</a:t>
            </a:r>
            <a:r>
              <a:rPr lang="en-IN" sz="2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marL="0" indent="0" algn="just">
              <a:lnSpc>
                <a:spcPct val="10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just">
              <a:lnSpc>
                <a:spcPct val="10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2)   </a:t>
            </a:r>
            <a:r>
              <a:rPr lang="en-IN" sz="2800" b="1" u="sng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Using unordered Array:</a:t>
            </a:r>
            <a:r>
              <a:rPr lang="en-IN" sz="2800" b="1" u="sng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All the elements are 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not arranged </a:t>
            </a:r>
            <a:r>
              <a:rPr lang="en-IN" sz="2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according to priority. However, to do the delete and peek operation, </a:t>
            </a:r>
            <a:r>
              <a:rPr lang="en-IN" sz="28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</a:t>
            </a:r>
            <a:r>
              <a:rPr lang="en-IN" sz="2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must traverse the array and hence, the worst-case time complexity is</a:t>
            </a:r>
            <a:r>
              <a:rPr lang="en-IN" sz="2800" b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en-IN" sz="2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O(n</a:t>
            </a:r>
            <a:r>
              <a:rPr lang="en-IN" sz="2800" b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IN" sz="2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for both.</a:t>
            </a:r>
            <a:endParaRPr lang="en-IN" sz="28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lvl="0" indent="-342900">
              <a:lnSpc>
                <a:spcPts val="225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31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b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8E4E2"/>
      </a:lt2>
      <a:accent1>
        <a:srgbClr val="82A6BB"/>
      </a:accent1>
      <a:accent2>
        <a:srgbClr val="7F8CBA"/>
      </a:accent2>
      <a:accent3>
        <a:srgbClr val="9F96C6"/>
      </a:accent3>
      <a:accent4>
        <a:srgbClr val="A3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3401</Words>
  <Application>Microsoft Office PowerPoint</Application>
  <PresentationFormat>Widescreen</PresentationFormat>
  <Paragraphs>346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Bodoni MT</vt:lpstr>
      <vt:lpstr>Calibri</vt:lpstr>
      <vt:lpstr>Courier New</vt:lpstr>
      <vt:lpstr>Roboto</vt:lpstr>
      <vt:lpstr>Sagona Book</vt:lpstr>
      <vt:lpstr>Symbol</vt:lpstr>
      <vt:lpstr>The Hand Extrablack</vt:lpstr>
      <vt:lpstr>Times New Roman</vt:lpstr>
      <vt:lpstr>Verdana</vt:lpstr>
      <vt:lpstr>BlobVTI</vt:lpstr>
      <vt:lpstr>Office Theme</vt:lpstr>
      <vt:lpstr>ADS Group Seminar ai-ds a b2 group 8</vt:lpstr>
      <vt:lpstr>Introduction </vt:lpstr>
      <vt:lpstr>Operation And Implementation of PQ</vt:lpstr>
      <vt:lpstr>Literature Review</vt:lpstr>
      <vt:lpstr>Literature Review</vt:lpstr>
      <vt:lpstr>Literature Review</vt:lpstr>
      <vt:lpstr>Characteristics of Priority Queue</vt:lpstr>
      <vt:lpstr>Difference Between PQ and Others</vt:lpstr>
      <vt:lpstr>Implementation using Arrays</vt:lpstr>
      <vt:lpstr>Using Ordered Array</vt:lpstr>
      <vt:lpstr>Using Unordered Array</vt:lpstr>
      <vt:lpstr>TYPES OF PRIORITY QUEUE</vt:lpstr>
      <vt:lpstr>IMPLEMENTATION OF PRIORITY QUEUE USING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of priority queue using linked list</vt:lpstr>
      <vt:lpstr>Algorithm</vt:lpstr>
      <vt:lpstr>APPLICATIONS OF PQ</vt:lpstr>
      <vt:lpstr>PowerPoint Presentation</vt:lpstr>
      <vt:lpstr>Application of Priority Queue in Data Compressions</vt:lpstr>
      <vt:lpstr>PowerPoint Presentation</vt:lpstr>
      <vt:lpstr>PowerPoint Presentation</vt:lpstr>
      <vt:lpstr>Heap Sort</vt:lpstr>
      <vt:lpstr>Heap sort Algorithm</vt:lpstr>
      <vt:lpstr>Heap Sort Complexity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Group Seminar</dc:title>
  <dc:creator>Ishan Gujarathi</dc:creator>
  <cp:lastModifiedBy>Ishan Gujarathi</cp:lastModifiedBy>
  <cp:revision>111</cp:revision>
  <dcterms:created xsi:type="dcterms:W3CDTF">2022-04-25T11:36:11Z</dcterms:created>
  <dcterms:modified xsi:type="dcterms:W3CDTF">2022-05-16T16:21:54Z</dcterms:modified>
</cp:coreProperties>
</file>