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497948" y="-2705652"/>
            <a:ext cx="6957392" cy="12368697"/>
          </a:xfrm>
          <a:prstGeom prst="rect">
            <a:avLst/>
          </a:prstGeom>
          <a:noFill/>
          <a:ln>
            <a:noFill/>
          </a:ln>
        </p:spPr>
      </p:pic>
      <p:sp>
        <p:nvSpPr>
          <p:cNvPr id="85" name="Google Shape;85;p1"/>
          <p:cNvSpPr/>
          <p:nvPr/>
        </p:nvSpPr>
        <p:spPr>
          <a:xfrm>
            <a:off x="-728869" y="824376"/>
            <a:ext cx="7487478"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subTitle" idx="1"/>
          </p:nvPr>
        </p:nvSpPr>
        <p:spPr>
          <a:xfrm>
            <a:off x="4500562" y="6000768"/>
            <a:ext cx="4572032" cy="78581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a:solidFill>
                  <a:schemeClr val="lt1"/>
                </a:solidFill>
              </a:rPr>
              <a:t>Author: Student Name</a:t>
            </a:r>
            <a:endParaRPr>
              <a:solidFill>
                <a:schemeClr val="lt1"/>
              </a:solidFill>
            </a:endParaRPr>
          </a:p>
        </p:txBody>
      </p:sp>
      <p:sp>
        <p:nvSpPr>
          <p:cNvPr id="87" name="Google Shape;87;p1"/>
          <p:cNvSpPr txBox="1"/>
          <p:nvPr/>
        </p:nvSpPr>
        <p:spPr>
          <a:xfrm>
            <a:off x="-219652" y="2420888"/>
            <a:ext cx="6400800" cy="78581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200"/>
              <a:buFont typeface="Arial"/>
              <a:buNone/>
            </a:pPr>
            <a:r>
              <a:rPr lang="en-IN" sz="3200" b="0" i="0" u="none" strike="noStrike" cap="none">
                <a:solidFill>
                  <a:schemeClr val="lt1"/>
                </a:solidFill>
                <a:latin typeface="Calibri"/>
                <a:ea typeface="Calibri"/>
                <a:cs typeface="Calibri"/>
                <a:sym typeface="Calibri"/>
              </a:rPr>
              <a:t>User Manual</a:t>
            </a:r>
            <a:endParaRPr sz="3200" b="0" i="0" u="none" strike="noStrike" cap="none">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905452" y="76936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Tennis ATP Data Analysis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94" name="Google Shape;94;p2"/>
          <p:cNvSpPr/>
          <p:nvPr/>
        </p:nvSpPr>
        <p:spPr>
          <a:xfrm>
            <a:off x="-216397" y="397567"/>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txBox="1">
            <a:spLocks noGrp="1"/>
          </p:cNvSpPr>
          <p:nvPr>
            <p:ph type="title"/>
          </p:nvPr>
        </p:nvSpPr>
        <p:spPr>
          <a:xfrm>
            <a:off x="-1702905" y="2603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Table of Contents</a:t>
            </a:r>
            <a:endParaRPr dirty="0"/>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dirty="0">
                <a:solidFill>
                  <a:schemeClr val="lt1"/>
                </a:solidFill>
              </a:rPr>
              <a:t>Acknowledgements</a:t>
            </a:r>
          </a:p>
          <a:p>
            <a:pPr marL="342900" lvl="0" indent="-342900" algn="l" rtl="0">
              <a:spcBef>
                <a:spcPts val="0"/>
              </a:spcBef>
              <a:spcAft>
                <a:spcPts val="0"/>
              </a:spcAft>
              <a:buClr>
                <a:schemeClr val="lt1"/>
              </a:buClr>
              <a:buSzPts val="3200"/>
              <a:buChar char="•"/>
            </a:pPr>
            <a:r>
              <a:rPr lang="en-US" dirty="0">
                <a:solidFill>
                  <a:schemeClr val="lt1"/>
                </a:solidFill>
              </a:rPr>
              <a:t>About me….</a:t>
            </a:r>
          </a:p>
          <a:p>
            <a:pPr marL="342900" lvl="0" indent="-342900" algn="l" rtl="0">
              <a:spcBef>
                <a:spcPts val="0"/>
              </a:spcBef>
              <a:spcAft>
                <a:spcPts val="0"/>
              </a:spcAft>
              <a:buClr>
                <a:schemeClr val="lt1"/>
              </a:buClr>
              <a:buSzPts val="3200"/>
              <a:buChar char="•"/>
            </a:pPr>
            <a:r>
              <a:rPr lang="en-US" dirty="0">
                <a:solidFill>
                  <a:schemeClr val="lt1"/>
                </a:solidFill>
              </a:rPr>
              <a:t>About my journey with </a:t>
            </a:r>
            <a:r>
              <a:rPr lang="en-US" dirty="0" err="1">
                <a:solidFill>
                  <a:schemeClr val="lt1"/>
                </a:solidFill>
              </a:rPr>
              <a:t>Clevered</a:t>
            </a:r>
            <a:r>
              <a:rPr lang="en-US" dirty="0">
                <a:solidFill>
                  <a:schemeClr val="lt1"/>
                </a:solidFill>
              </a:rPr>
              <a:t>….</a:t>
            </a:r>
          </a:p>
          <a:p>
            <a:pPr marL="342900" lvl="0" indent="-342900" algn="l" rtl="0">
              <a:spcBef>
                <a:spcPts val="0"/>
              </a:spcBef>
              <a:spcAft>
                <a:spcPts val="0"/>
              </a:spcAft>
              <a:buClr>
                <a:schemeClr val="lt1"/>
              </a:buClr>
              <a:buSzPts val="3200"/>
              <a:buChar char="•"/>
            </a:pPr>
            <a:r>
              <a:rPr lang="en-US" dirty="0">
                <a:solidFill>
                  <a:schemeClr val="lt1"/>
                </a:solidFill>
              </a:rPr>
              <a:t>About App</a:t>
            </a:r>
          </a:p>
          <a:p>
            <a:pPr marL="342900" lvl="0" indent="-342900" algn="l" rtl="0">
              <a:spcBef>
                <a:spcPts val="0"/>
              </a:spcBef>
              <a:spcAft>
                <a:spcPts val="0"/>
              </a:spcAft>
              <a:buClr>
                <a:schemeClr val="lt1"/>
              </a:buClr>
              <a:buSzPts val="3200"/>
              <a:buChar char="•"/>
            </a:pPr>
            <a:r>
              <a:rPr lang="en-US" dirty="0">
                <a:solidFill>
                  <a:schemeClr val="lt1"/>
                </a:solidFill>
              </a:rPr>
              <a:t>How do I use the App?</a:t>
            </a:r>
          </a:p>
          <a:p>
            <a:pPr marL="342900" lvl="0" indent="-342900" algn="l" rtl="0">
              <a:spcBef>
                <a:spcPts val="0"/>
              </a:spcBef>
              <a:spcAft>
                <a:spcPts val="0"/>
              </a:spcAft>
              <a:buClr>
                <a:schemeClr val="lt1"/>
              </a:buClr>
              <a:buSzPts val="3200"/>
              <a:buChar char="•"/>
            </a:pPr>
            <a:r>
              <a:rPr lang="en-US" dirty="0">
                <a:solidFill>
                  <a:schemeClr val="lt1"/>
                </a:solidFill>
              </a:rPr>
              <a:t>Option Name</a:t>
            </a:r>
          </a:p>
          <a:p>
            <a:pPr marL="342900" lvl="0" indent="-342900" algn="l" rtl="0">
              <a:spcBef>
                <a:spcPts val="0"/>
              </a:spcBef>
              <a:spcAft>
                <a:spcPts val="0"/>
              </a:spcAft>
              <a:buClr>
                <a:schemeClr val="lt1"/>
              </a:buClr>
              <a:buSzPts val="3200"/>
              <a:buChar char="•"/>
            </a:pPr>
            <a:r>
              <a:rPr lang="en-US" dirty="0">
                <a:solidFill>
                  <a:schemeClr val="lt1"/>
                </a:solidFill>
              </a:rPr>
              <a:t>Contact Person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102" name="Google Shape;102;p3"/>
          <p:cNvSpPr/>
          <p:nvPr/>
        </p:nvSpPr>
        <p:spPr>
          <a:xfrm>
            <a:off x="0" y="306189"/>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1413803" y="19776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Acknowledgements</a:t>
            </a:r>
            <a:endParaRPr dirty="0"/>
          </a:p>
        </p:txBody>
      </p:sp>
      <p:sp>
        <p:nvSpPr>
          <p:cNvPr id="104" name="Google Shape;104;p3"/>
          <p:cNvSpPr txBox="1">
            <a:spLocks noGrp="1"/>
          </p:cNvSpPr>
          <p:nvPr>
            <p:ph type="body" idx="1"/>
          </p:nvPr>
        </p:nvSpPr>
        <p:spPr>
          <a:xfrm>
            <a:off x="-1137320" y="1692276"/>
            <a:ext cx="8229600" cy="4525963"/>
          </a:xfrm>
          <a:prstGeom prst="rect">
            <a:avLst/>
          </a:prstGeom>
          <a:noFill/>
          <a:ln>
            <a:noFill/>
          </a:ln>
        </p:spPr>
        <p:txBody>
          <a:bodyPr spcFirstLastPara="1" wrap="square" lIns="91425" tIns="45700" rIns="91425" bIns="45700" anchor="t" anchorCtr="0">
            <a:normAutofit/>
          </a:bodyPr>
          <a:lstStyle/>
          <a:p>
            <a:pPr marL="342900" marR="0" lvl="0" indent="-342900" algn="ctr" defTabSz="914400" rtl="0" eaLnBrk="1" fontAlgn="auto" latinLnBrk="0" hangingPunct="1">
              <a:lnSpc>
                <a:spcPct val="100000"/>
              </a:lnSpc>
              <a:spcBef>
                <a:spcPts val="0"/>
              </a:spcBef>
              <a:spcAft>
                <a:spcPts val="0"/>
              </a:spcAft>
              <a:buClr>
                <a:srgbClr val="FFFFFF"/>
              </a:buClr>
              <a:buSzPts val="3200"/>
              <a:buFont typeface="Arial"/>
              <a:buChar char="•"/>
              <a:tabLst/>
              <a:defRPr/>
            </a:pPr>
            <a:r>
              <a:rPr kumimoji="0" lang="en-US" sz="3600" b="0" i="0" u="none" strike="noStrike" kern="0" cap="none" spc="0" normalizeH="0" baseline="0" noProof="0" dirty="0">
                <a:ln>
                  <a:noFill/>
                </a:ln>
                <a:solidFill>
                  <a:srgbClr val="FFFFFF"/>
                </a:solidFill>
                <a:effectLst/>
                <a:uLnTx/>
                <a:uFillTx/>
                <a:latin typeface="Calibri"/>
                <a:cs typeface="Calibri"/>
                <a:sym typeface="Calibri"/>
              </a:rPr>
              <a:t>I would like to express my thanks of gratitude to my father for introducing me to this course which has improved my skillset and increased my  interest in python and Artificial Intelligence. I would also like to thank our mentors Ms. Shivani, Ms. </a:t>
            </a:r>
            <a:r>
              <a:rPr kumimoji="0" lang="en-US" sz="3600" b="0" i="0" u="none" strike="noStrike" kern="0" cap="none" spc="0" normalizeH="0" baseline="0" noProof="0" dirty="0" err="1">
                <a:ln>
                  <a:noFill/>
                </a:ln>
                <a:solidFill>
                  <a:srgbClr val="FFFFFF"/>
                </a:solidFill>
                <a:effectLst/>
                <a:uLnTx/>
                <a:uFillTx/>
                <a:latin typeface="Calibri"/>
                <a:cs typeface="Calibri"/>
                <a:sym typeface="Calibri"/>
              </a:rPr>
              <a:t>Smita</a:t>
            </a:r>
            <a:r>
              <a:rPr kumimoji="0" lang="en-US" sz="3600" b="0" i="0" u="none" strike="noStrike" kern="0" cap="none" spc="0" normalizeH="0" baseline="0" noProof="0" dirty="0">
                <a:ln>
                  <a:noFill/>
                </a:ln>
                <a:solidFill>
                  <a:srgbClr val="FFFFFF"/>
                </a:solidFill>
                <a:effectLst/>
                <a:uLnTx/>
                <a:uFillTx/>
                <a:latin typeface="Calibri"/>
                <a:cs typeface="Calibri"/>
                <a:sym typeface="Calibri"/>
              </a:rPr>
              <a:t> and Mr. Ken for their consistent guidance during the course. </a:t>
            </a:r>
          </a:p>
          <a:p>
            <a:pPr marL="342900" lvl="0" indent="-342900" algn="l" rtl="0">
              <a:spcBef>
                <a:spcPts val="0"/>
              </a:spcBef>
              <a:spcAft>
                <a:spcPts val="0"/>
              </a:spcAft>
              <a:buClr>
                <a:schemeClr val="lt1"/>
              </a:buClr>
              <a:buSzPts val="3200"/>
              <a:buChar char="•"/>
            </a:pP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464449" y="-2805045"/>
            <a:ext cx="6957392" cy="12368697"/>
          </a:xfrm>
          <a:prstGeom prst="rect">
            <a:avLst/>
          </a:prstGeom>
          <a:noFill/>
          <a:ln>
            <a:noFill/>
          </a:ln>
        </p:spPr>
      </p:pic>
      <p:sp>
        <p:nvSpPr>
          <p:cNvPr id="110" name="Google Shape;110;p4"/>
          <p:cNvSpPr/>
          <p:nvPr/>
        </p:nvSpPr>
        <p:spPr>
          <a:xfrm>
            <a:off x="457200" y="378086"/>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5811078"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About Me..</a:t>
            </a:r>
            <a:endParaRPr dirty="0"/>
          </a:p>
        </p:txBody>
      </p:sp>
      <p:sp>
        <p:nvSpPr>
          <p:cNvPr id="113" name="Google Shape;113;p4"/>
          <p:cNvSpPr txBox="1"/>
          <p:nvPr/>
        </p:nvSpPr>
        <p:spPr>
          <a:xfrm>
            <a:off x="-1069144" y="1547664"/>
            <a:ext cx="8855612" cy="4525963"/>
          </a:xfrm>
          <a:prstGeom prst="rect">
            <a:avLst/>
          </a:prstGeom>
          <a:noFill/>
          <a:ln>
            <a:noFill/>
          </a:ln>
        </p:spPr>
        <p:txBody>
          <a:bodyPr spcFirstLastPara="1" wrap="square" lIns="91425" tIns="45700" rIns="91425" bIns="45700" anchor="t" anchorCtr="0">
            <a:noAutofit/>
          </a:bodyPr>
          <a:lstStyle/>
          <a:p>
            <a:pPr marL="800100" marR="0" lvl="1" indent="-292100" algn="l" defTabSz="342900" rtl="0" eaLnBrk="1" fontAlgn="auto" latinLnBrk="0" hangingPunct="1">
              <a:lnSpc>
                <a:spcPct val="100000"/>
              </a:lnSpc>
              <a:spcBef>
                <a:spcPts val="640"/>
              </a:spcBef>
              <a:spcAft>
                <a:spcPts val="0"/>
              </a:spcAft>
              <a:buClr>
                <a:prstClr val="white"/>
              </a:buClr>
              <a:buSzPts val="2400"/>
              <a:buFont typeface="Noto Sans Symbols"/>
              <a:buChar char="▪"/>
              <a:tabLst/>
              <a:defRPr/>
            </a:pPr>
            <a:r>
              <a:rPr kumimoji="0" lang="en-US" sz="2800" b="0" i="0" u="none" strike="noStrike" kern="0" cap="none" spc="0" normalizeH="0" baseline="0" noProof="0" dirty="0">
                <a:ln>
                  <a:noFill/>
                </a:ln>
                <a:solidFill>
                  <a:srgbClr val="FFFFFF"/>
                </a:solidFill>
                <a:effectLst/>
                <a:uLnTx/>
                <a:uFillTx/>
                <a:latin typeface="Century Gothic" panose="020B0502020202020204" pitchFamily="34" charset="0"/>
                <a:ea typeface="Calibri"/>
                <a:cs typeface="Calibri"/>
                <a:sym typeface="Calibri"/>
              </a:rPr>
              <a:t>My name is Devang Narula and I am a student in the 11</a:t>
            </a:r>
            <a:r>
              <a:rPr kumimoji="0" lang="en-US" sz="2800" b="0" i="0" u="none" strike="noStrike" kern="0" cap="none" spc="0" normalizeH="0" baseline="30000" noProof="0" dirty="0">
                <a:ln>
                  <a:noFill/>
                </a:ln>
                <a:solidFill>
                  <a:srgbClr val="FFFFFF"/>
                </a:solidFill>
                <a:effectLst/>
                <a:uLnTx/>
                <a:uFillTx/>
                <a:latin typeface="Century Gothic" panose="020B0502020202020204" pitchFamily="34" charset="0"/>
                <a:ea typeface="Calibri"/>
                <a:cs typeface="Calibri"/>
                <a:sym typeface="Calibri"/>
              </a:rPr>
              <a:t>th</a:t>
            </a:r>
            <a:r>
              <a:rPr kumimoji="0" lang="en-US" sz="2800" b="0" i="0" u="none" strike="noStrike" kern="0" cap="none" spc="0" normalizeH="0" baseline="0" noProof="0" dirty="0">
                <a:ln>
                  <a:noFill/>
                </a:ln>
                <a:solidFill>
                  <a:srgbClr val="FFFFFF"/>
                </a:solidFill>
                <a:effectLst/>
                <a:uLnTx/>
                <a:uFillTx/>
                <a:latin typeface="Century Gothic" panose="020B0502020202020204" pitchFamily="34" charset="0"/>
                <a:ea typeface="Calibri"/>
                <a:cs typeface="Calibri"/>
                <a:sym typeface="Calibri"/>
              </a:rPr>
              <a:t> Grade in the IB Board and live in Gurugram, Delhi. I love to learn new languages, cultures, and travel. I am intrigued by artificial intelligence and how it can help the society. My </a:t>
            </a:r>
            <a:r>
              <a:rPr lang="en-US" sz="2800" b="0" kern="1200" dirty="0">
                <a:solidFill>
                  <a:prstClr val="white"/>
                </a:solidFill>
                <a:latin typeface="Century Gothic" panose="020B0502020202020204" pitchFamily="34" charset="0"/>
                <a:ea typeface="+mj-ea"/>
                <a:cs typeface="Calibri"/>
              </a:rPr>
              <a:t>l</a:t>
            </a:r>
            <a:r>
              <a:rPr kumimoji="0" lang="en-US" sz="2800" i="0" u="none" strike="noStrike" kern="1200" cap="none" spc="0" normalizeH="0" baseline="0" noProof="0" dirty="0" err="1">
                <a:ln>
                  <a:noFill/>
                </a:ln>
                <a:solidFill>
                  <a:prstClr val="white"/>
                </a:solidFill>
                <a:effectLst/>
                <a:uLnTx/>
                <a:uFillTx/>
                <a:latin typeface="Century Gothic" panose="020B0502020202020204" pitchFamily="34" charset="0"/>
                <a:ea typeface="+mj-ea"/>
                <a:sym typeface="Arial"/>
              </a:rPr>
              <a:t>ove</a:t>
            </a:r>
            <a:r>
              <a:rPr kumimoji="0" lang="en-US" sz="2800" i="0" u="none" strike="noStrike" kern="1200" cap="none" spc="0" normalizeH="0" baseline="0" noProof="0" dirty="0">
                <a:ln>
                  <a:noFill/>
                </a:ln>
                <a:solidFill>
                  <a:prstClr val="white"/>
                </a:solidFill>
                <a:effectLst/>
                <a:uLnTx/>
                <a:uFillTx/>
                <a:latin typeface="Century Gothic" panose="020B0502020202020204" pitchFamily="34" charset="0"/>
                <a:ea typeface="+mj-ea"/>
                <a:sym typeface="Arial"/>
              </a:rPr>
              <a:t> for </a:t>
            </a:r>
            <a:r>
              <a:rPr kumimoji="0" lang="en-US" sz="2800" i="0" u="none" strike="noStrike" kern="1200" cap="none" spc="0" normalizeH="0" baseline="0" noProof="0" dirty="0" err="1">
                <a:ln>
                  <a:noFill/>
                </a:ln>
                <a:solidFill>
                  <a:prstClr val="white"/>
                </a:solidFill>
                <a:effectLst/>
                <a:uLnTx/>
                <a:uFillTx/>
                <a:latin typeface="Century Gothic" panose="020B0502020202020204" pitchFamily="34" charset="0"/>
                <a:ea typeface="+mj-ea"/>
                <a:sym typeface="Arial"/>
              </a:rPr>
              <a:t>maths</a:t>
            </a:r>
            <a:r>
              <a:rPr kumimoji="0" lang="en-US" sz="2800" i="0" u="none" strike="noStrike" kern="1200" cap="none" spc="0" normalizeH="0" baseline="0" noProof="0" dirty="0">
                <a:ln>
                  <a:noFill/>
                </a:ln>
                <a:solidFill>
                  <a:prstClr val="white"/>
                </a:solidFill>
                <a:effectLst/>
                <a:uLnTx/>
                <a:uFillTx/>
                <a:latin typeface="Century Gothic" panose="020B0502020202020204" pitchFamily="34" charset="0"/>
                <a:ea typeface="+mj-ea"/>
                <a:sym typeface="Arial"/>
              </a:rPr>
              <a:t> allows me to use it to develop practical applications and make efficient use of the technology provided to reduce human effort. </a:t>
            </a:r>
            <a:endParaRPr kumimoji="0" lang="en-US" sz="2800" i="0" u="none" strike="noStrike" kern="1200" cap="none" spc="0" normalizeH="0" baseline="0" noProof="0" dirty="0">
              <a:ln>
                <a:noFill/>
              </a:ln>
              <a:solidFill>
                <a:prstClr val="white"/>
              </a:solidFill>
              <a:effectLst/>
              <a:uLnTx/>
              <a:uFillTx/>
              <a:latin typeface="Century Gothic" panose="020B0502020202020204" pitchFamily="34" charset="0"/>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0" name="Google Shape;120;p5"/>
          <p:cNvSpPr/>
          <p:nvPr/>
        </p:nvSpPr>
        <p:spPr>
          <a:xfrm>
            <a:off x="-684948" y="396379"/>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834074" y="404657"/>
            <a:ext cx="7931100" cy="93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759" dirty="0"/>
              <a:t>About My Internship Journey with </a:t>
            </a:r>
            <a:r>
              <a:rPr lang="en-IN" sz="3759" dirty="0" err="1"/>
              <a:t>Clevered</a:t>
            </a:r>
            <a:r>
              <a:rPr lang="en-IN" sz="3759" dirty="0"/>
              <a:t>..</a:t>
            </a:r>
            <a:endParaRPr sz="3759" dirty="0"/>
          </a:p>
        </p:txBody>
      </p:sp>
      <p:sp>
        <p:nvSpPr>
          <p:cNvPr id="123" name="Google Shape;123;p5"/>
          <p:cNvSpPr txBox="1"/>
          <p:nvPr/>
        </p:nvSpPr>
        <p:spPr>
          <a:xfrm>
            <a:off x="-1617785" y="1575478"/>
            <a:ext cx="10290986" cy="4525963"/>
          </a:xfrm>
          <a:prstGeom prst="rect">
            <a:avLst/>
          </a:prstGeom>
          <a:noFill/>
          <a:ln>
            <a:noFill/>
          </a:ln>
        </p:spPr>
        <p:txBody>
          <a:bodyPr spcFirstLastPara="1" wrap="square" lIns="91425" tIns="45700" rIns="91425" bIns="45700" anchor="t" anchorCtr="0">
            <a:normAutofit fontScale="85000" lnSpcReduction="10000"/>
          </a:bodyPr>
          <a:lstStyle/>
          <a:p>
            <a:pPr marL="457200" marR="0" lvl="0" indent="-355600" algn="l" defTabSz="342900" rtl="0" eaLnBrk="1" fontAlgn="auto" latinLnBrk="0" hangingPunct="1">
              <a:lnSpc>
                <a:spcPct val="115000"/>
              </a:lnSpc>
              <a:spcBef>
                <a:spcPts val="0"/>
              </a:spcBef>
              <a:spcAft>
                <a:spcPts val="0"/>
              </a:spcAft>
              <a:buClr>
                <a:prstClr val="white"/>
              </a:buClr>
              <a:buSzPts val="2000"/>
              <a:buFont typeface="Wingdings 3" charset="2"/>
              <a:buChar char="●"/>
              <a:tabLst/>
              <a:defRPr/>
            </a:pPr>
            <a:r>
              <a:rPr lang="en-US" sz="2400" b="0" i="0" u="none" strike="noStrike" cap="none" dirty="0">
                <a:solidFill>
                  <a:schemeClr val="lt1"/>
                </a:solidFill>
                <a:latin typeface="Century Gothic" panose="020B0502020202020204" pitchFamily="34" charset="0"/>
                <a:ea typeface="Calibri"/>
                <a:cs typeface="Calibri"/>
                <a:sym typeface="Calibri"/>
              </a:rPr>
              <a:t>My journey during the internship program has increased my knowledge about python and artificial intelligence. I have always been fond of learning something new and </a:t>
            </a:r>
            <a:r>
              <a:rPr lang="en-US" sz="2400" b="0" i="0" u="none" strike="noStrike" cap="none" dirty="0" err="1">
                <a:solidFill>
                  <a:schemeClr val="lt1"/>
                </a:solidFill>
                <a:latin typeface="Century Gothic" panose="020B0502020202020204" pitchFamily="34" charset="0"/>
                <a:ea typeface="Calibri"/>
                <a:cs typeface="Calibri"/>
                <a:sym typeface="Calibri"/>
              </a:rPr>
              <a:t>Clevered</a:t>
            </a:r>
            <a:r>
              <a:rPr lang="en-US" sz="2400" b="0" i="0" u="none" strike="noStrike" cap="none" dirty="0">
                <a:solidFill>
                  <a:schemeClr val="lt1"/>
                </a:solidFill>
                <a:latin typeface="Century Gothic" panose="020B0502020202020204" pitchFamily="34" charset="0"/>
                <a:ea typeface="Calibri"/>
                <a:cs typeface="Calibri"/>
                <a:sym typeface="Calibri"/>
              </a:rPr>
              <a:t> provided me with all the information and a forum to learn something new and put it into use. I have been able to move one step closer to my goal of using artificial intelligence to make the world a better place. Further,</a:t>
            </a:r>
            <a:r>
              <a:rPr kumimoji="0" lang="en-US" sz="2400" b="0" i="0" u="none" strike="noStrike" kern="1200" cap="none" spc="0" normalizeH="0" baseline="0" noProof="0" dirty="0">
                <a:ln>
                  <a:noFill/>
                </a:ln>
                <a:solidFill>
                  <a:prstClr val="white"/>
                </a:solidFill>
                <a:effectLst/>
                <a:uLnTx/>
                <a:uFillTx/>
                <a:latin typeface="Century Gothic" panose="020B0502020202020204"/>
                <a:ea typeface="+mj-ea"/>
                <a:cs typeface="+mj-cs"/>
              </a:rPr>
              <a:t>The feedback from teachers as well as the immediate response has been really helpful.</a:t>
            </a:r>
          </a:p>
          <a:p>
            <a:pPr marL="457200" marR="0" lvl="0" indent="-355600" algn="l" defTabSz="342900" rtl="0" eaLnBrk="1" fontAlgn="auto" latinLnBrk="0" hangingPunct="1">
              <a:lnSpc>
                <a:spcPct val="115000"/>
              </a:lnSpc>
              <a:spcBef>
                <a:spcPts val="0"/>
              </a:spcBef>
              <a:spcAft>
                <a:spcPts val="0"/>
              </a:spcAft>
              <a:buClr>
                <a:prstClr val="white"/>
              </a:buClr>
              <a:buSzPts val="2000"/>
              <a:buFont typeface="Wingdings 3" charset="2"/>
              <a:buChar char="●"/>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j-ea"/>
                <a:cs typeface="+mj-cs"/>
              </a:rPr>
              <a:t>Badges Earned include Rockstar badge for Timely Submission of Home Assignments and Rockstar for Attentiveness. </a:t>
            </a:r>
          </a:p>
          <a:p>
            <a:pPr marL="457200" marR="0" lvl="0" indent="-355600" algn="l" defTabSz="342900" rtl="0" eaLnBrk="1" fontAlgn="auto" latinLnBrk="0" hangingPunct="1">
              <a:lnSpc>
                <a:spcPct val="100000"/>
              </a:lnSpc>
              <a:spcBef>
                <a:spcPts val="640"/>
              </a:spcBef>
              <a:spcAft>
                <a:spcPts val="0"/>
              </a:spcAft>
              <a:buClr>
                <a:prstClr val="white"/>
              </a:buClr>
              <a:buSzPts val="2000"/>
              <a:buFont typeface="Wingdings 3" charset="2"/>
              <a:buChar char="●"/>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j-ea"/>
                <a:cs typeface="+mj-cs"/>
              </a:rPr>
              <a:t>I have enjoyed the internship under the guidance of Ms. Shivani, Ms. </a:t>
            </a:r>
            <a:r>
              <a:rPr kumimoji="0" lang="en-US" sz="2400" b="0" i="0" u="none" strike="noStrike" kern="1200" cap="none" spc="0" normalizeH="0" baseline="0" noProof="0" dirty="0" err="1">
                <a:ln>
                  <a:noFill/>
                </a:ln>
                <a:solidFill>
                  <a:prstClr val="white"/>
                </a:solidFill>
                <a:effectLst/>
                <a:uLnTx/>
                <a:uFillTx/>
                <a:latin typeface="Century Gothic" panose="020B0502020202020204"/>
                <a:ea typeface="+mj-ea"/>
                <a:cs typeface="+mj-cs"/>
              </a:rPr>
              <a:t>Smita</a:t>
            </a:r>
            <a:r>
              <a:rPr kumimoji="0" lang="en-US" sz="2400" b="0" i="0" u="none" strike="noStrike" kern="1200" cap="none" spc="0" normalizeH="0" baseline="0" noProof="0" dirty="0">
                <a:ln>
                  <a:noFill/>
                </a:ln>
                <a:solidFill>
                  <a:prstClr val="white"/>
                </a:solidFill>
                <a:effectLst/>
                <a:uLnTx/>
                <a:uFillTx/>
                <a:latin typeface="Century Gothic" panose="020B0502020202020204"/>
                <a:ea typeface="+mj-ea"/>
                <a:cs typeface="+mj-cs"/>
              </a:rPr>
              <a:t>, and Mr. Ken to the fullest and have had a great learning experience as a part of the internship. My interest in Computer Science and specifically AI and ML has deepened and I have developed a good foundation for continuing in the future. </a:t>
            </a:r>
          </a:p>
          <a:p>
            <a:pPr marL="342900" marR="0" lvl="0" indent="-342900" algn="l" rtl="0">
              <a:lnSpc>
                <a:spcPct val="100000"/>
              </a:lnSpc>
              <a:spcBef>
                <a:spcPts val="0"/>
              </a:spcBef>
              <a:spcAft>
                <a:spcPts val="0"/>
              </a:spcAft>
              <a:buClr>
                <a:schemeClr val="lt1"/>
              </a:buClr>
              <a:buSzPts val="3200"/>
              <a:buFont typeface="Arial"/>
              <a:buChar char="•"/>
            </a:pPr>
            <a:endParaRPr lang="en-US" sz="32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9" name="Google Shape;129;p6"/>
          <p:cNvSpPr/>
          <p:nvPr/>
        </p:nvSpPr>
        <p:spPr>
          <a:xfrm>
            <a:off x="-614369" y="296863"/>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2279104" y="29686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About App..</a:t>
            </a:r>
            <a:endParaRPr dirty="0"/>
          </a:p>
        </p:txBody>
      </p:sp>
      <p:sp>
        <p:nvSpPr>
          <p:cNvPr id="131" name="Google Shape;131;p6"/>
          <p:cNvSpPr txBox="1">
            <a:spLocks noGrp="1"/>
          </p:cNvSpPr>
          <p:nvPr>
            <p:ph type="body" idx="1"/>
          </p:nvPr>
        </p:nvSpPr>
        <p:spPr>
          <a:xfrm>
            <a:off x="-1953491" y="1600200"/>
            <a:ext cx="10640291" cy="4525963"/>
          </a:xfrm>
          <a:prstGeom prst="rect">
            <a:avLst/>
          </a:prstGeom>
          <a:noFill/>
          <a:ln>
            <a:noFill/>
          </a:ln>
        </p:spPr>
        <p:txBody>
          <a:bodyPr spcFirstLastPara="1" wrap="square" lIns="91425" tIns="45700" rIns="91425" bIns="45700" anchor="t" anchorCtr="0">
            <a:normAutofit/>
          </a:bodyPr>
          <a:lstStyle/>
          <a:p>
            <a:pPr marL="342900" marR="0" lvl="0" indent="-292100" algn="l" defTabSz="342900" rtl="0" eaLnBrk="1" fontAlgn="auto" latinLnBrk="0" hangingPunct="1">
              <a:lnSpc>
                <a:spcPct val="100000"/>
              </a:lnSpc>
              <a:spcBef>
                <a:spcPts val="0"/>
              </a:spcBef>
              <a:spcAft>
                <a:spcPts val="0"/>
              </a:spcAft>
              <a:buClr>
                <a:prstClr val="white"/>
              </a:buClr>
              <a:buSzPts val="2400"/>
              <a:buFont typeface="Noto Sans Symbols"/>
              <a:buChar char="▪"/>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Aim: model to predict the next Wimbledon Champion Data Requirement : different stats on the players, success rate of first serve, number of aces, number of double faults, success rate of returns, ending shot placement, success with long rallies and shot tolerance, total wins, etc.</a:t>
            </a:r>
          </a:p>
          <a:p>
            <a:pPr marL="342900" marR="0" lvl="0" indent="-292100" algn="l" defTabSz="342900" rtl="0" eaLnBrk="1" fontAlgn="auto" latinLnBrk="0" hangingPunct="1">
              <a:lnSpc>
                <a:spcPct val="100000"/>
              </a:lnSpc>
              <a:spcBef>
                <a:spcPts val="0"/>
              </a:spcBef>
              <a:spcAft>
                <a:spcPts val="0"/>
              </a:spcAft>
              <a:buClr>
                <a:prstClr val="white"/>
              </a:buClr>
              <a:buSzPts val="2400"/>
              <a:buFont typeface="Noto Sans Symbols"/>
              <a:buChar char="▪"/>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Final Outcome : predict the possibility of winning a match and methods to improve game</a:t>
            </a:r>
          </a:p>
          <a:p>
            <a:pPr marL="342900" marR="0" lvl="0" indent="-292100" algn="l" defTabSz="342900" rtl="0" eaLnBrk="1" fontAlgn="auto" latinLnBrk="0" hangingPunct="1">
              <a:lnSpc>
                <a:spcPct val="100000"/>
              </a:lnSpc>
              <a:spcBef>
                <a:spcPts val="0"/>
              </a:spcBef>
              <a:spcAft>
                <a:spcPts val="0"/>
              </a:spcAft>
              <a:buClr>
                <a:prstClr val="white"/>
              </a:buClr>
              <a:buSzPts val="2400"/>
              <a:buFont typeface="Noto Sans Symbols"/>
              <a:buChar char="▪"/>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Passionate about Tennis. The reason  to develop a model that predicts the possibility of a winning a game analyzing all the data on the past games is to  help the players to improve their games and focus on their weaknesses.</a:t>
            </a:r>
          </a:p>
          <a:p>
            <a:pPr marL="342900" marR="0" lvl="0" indent="-292100" algn="l" defTabSz="342900" rtl="0" eaLnBrk="1" fontAlgn="auto" latinLnBrk="0" hangingPunct="1">
              <a:lnSpc>
                <a:spcPct val="100000"/>
              </a:lnSpc>
              <a:spcBef>
                <a:spcPts val="0"/>
              </a:spcBef>
              <a:spcAft>
                <a:spcPts val="0"/>
              </a:spcAft>
              <a:buClr>
                <a:prstClr val="white"/>
              </a:buClr>
              <a:buSzPts val="2400"/>
              <a:buFont typeface="Noto Sans Symbols"/>
              <a:buChar char="▪"/>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Arial"/>
                <a:cs typeface="Arial"/>
                <a:sym typeface="Arial"/>
              </a:rPr>
              <a:t>The analysis of a player can be used by other players in order to analyze the competitor’s strategies  and take counter measures for defeating the opponent. It might also help people to make discreet legal bets on the outcome of the game. </a:t>
            </a:r>
          </a:p>
          <a:p>
            <a:pPr marL="342900" lvl="0" indent="-342900" algn="l" rtl="0">
              <a:spcBef>
                <a:spcPts val="0"/>
              </a:spcBef>
              <a:spcAft>
                <a:spcPts val="0"/>
              </a:spcAft>
              <a:buClr>
                <a:schemeClr val="lt1"/>
              </a:buClr>
              <a:buSzPts val="3200"/>
              <a:buChar char="•"/>
            </a:pP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38" name="Google Shape;138;p7"/>
          <p:cNvSpPr/>
          <p:nvPr/>
        </p:nvSpPr>
        <p:spPr>
          <a:xfrm>
            <a:off x="-263729" y="796195"/>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a:spLocks noGrp="1"/>
          </p:cNvSpPr>
          <p:nvPr>
            <p:ph type="title"/>
          </p:nvPr>
        </p:nvSpPr>
        <p:spPr>
          <a:xfrm>
            <a:off x="-1385667" y="58929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How do I use the App?</a:t>
            </a:r>
            <a:endParaRPr dirty="0"/>
          </a:p>
        </p:txBody>
      </p:sp>
      <p:sp>
        <p:nvSpPr>
          <p:cNvPr id="2" name="TextBox 1">
            <a:extLst>
              <a:ext uri="{FF2B5EF4-FFF2-40B4-BE49-F238E27FC236}">
                <a16:creationId xmlns:a16="http://schemas.microsoft.com/office/drawing/2014/main" id="{BC3A2DE2-8579-61E7-839F-30CEFA13DAAE}"/>
              </a:ext>
            </a:extLst>
          </p:cNvPr>
          <p:cNvSpPr txBox="1"/>
          <p:nvPr/>
        </p:nvSpPr>
        <p:spPr>
          <a:xfrm>
            <a:off x="-914400" y="2478157"/>
            <a:ext cx="9223513" cy="400110"/>
          </a:xfrm>
          <a:prstGeom prst="rect">
            <a:avLst/>
          </a:prstGeom>
          <a:noFill/>
        </p:spPr>
        <p:txBody>
          <a:bodyPr wrap="square" rtlCol="0">
            <a:spAutoFit/>
          </a:bodyPr>
          <a:lstStyle/>
          <a:p>
            <a:endParaRPr lang="fr-CH"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62962"/>
              <a:buFont typeface="Calibri"/>
              <a:buNone/>
            </a:pPr>
            <a:r>
              <a:rPr lang="en-IN"/>
              <a:t>Option Name</a:t>
            </a:r>
            <a:r>
              <a:rPr lang="en-IN" sz="2700"/>
              <a:t>(This will be repeated for each option of the App)</a:t>
            </a:r>
            <a:endParaRPr sz="2700"/>
          </a:p>
        </p:txBody>
      </p:sp>
      <p:sp>
        <p:nvSpPr>
          <p:cNvPr id="147" name="Google Shape;147;p8"/>
          <p:cNvSpPr txBox="1">
            <a:spLocks noGrp="1"/>
          </p:cNvSpPr>
          <p:nvPr>
            <p:ph type="body" idx="1"/>
          </p:nvPr>
        </p:nvSpPr>
        <p:spPr>
          <a:xfrm>
            <a:off x="457200" y="1600200"/>
            <a:ext cx="347185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IN" sz="2400" dirty="0">
                <a:solidFill>
                  <a:schemeClr val="lt1"/>
                </a:solidFill>
              </a:rPr>
              <a:t>Screenshot/ Pic of each option/screen of the App</a:t>
            </a:r>
            <a:endParaRPr sz="2400" dirty="0">
              <a:solidFill>
                <a:schemeClr val="lt1"/>
              </a:solidFill>
            </a:endParaRPr>
          </a:p>
        </p:txBody>
      </p:sp>
      <p:sp>
        <p:nvSpPr>
          <p:cNvPr id="148" name="Google Shape;148;p8"/>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r>
              <a:rPr lang="en-IN" sz="2400" b="0" i="0" u="none" strike="noStrike" cap="none">
                <a:solidFill>
                  <a:schemeClr val="lt1"/>
                </a:solidFill>
                <a:latin typeface="Calibri"/>
                <a:ea typeface="Calibri"/>
                <a:cs typeface="Calibri"/>
                <a:sym typeface="Calibri"/>
              </a:rPr>
              <a:t>Steps to use the same</a:t>
            </a:r>
            <a:endParaRPr/>
          </a:p>
          <a:p>
            <a:pPr marL="342900" marR="0" lvl="0" indent="-342900" algn="l" rtl="0">
              <a:lnSpc>
                <a:spcPct val="100000"/>
              </a:lnSpc>
              <a:spcBef>
                <a:spcPts val="480"/>
              </a:spcBef>
              <a:spcAft>
                <a:spcPts val="0"/>
              </a:spcAft>
              <a:buClr>
                <a:schemeClr val="lt1"/>
              </a:buClr>
              <a:buSzPts val="2400"/>
              <a:buFont typeface="Arial"/>
              <a:buChar char="•"/>
            </a:pPr>
            <a:r>
              <a:rPr lang="en-IN" sz="2400" b="0" i="0" u="none" strike="noStrike" cap="none">
                <a:solidFill>
                  <a:schemeClr val="lt1"/>
                </a:solidFill>
                <a:latin typeface="Calibri"/>
                <a:ea typeface="Calibri"/>
                <a:cs typeface="Calibri"/>
                <a:sym typeface="Calibri"/>
              </a:rPr>
              <a:t>Any special considerations/ dependencies/risks while using the option</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244119" y="222927"/>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1689652" y="29686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Contact Person</a:t>
            </a:r>
            <a:endParaRPr dirty="0"/>
          </a:p>
        </p:txBody>
      </p:sp>
      <p:sp>
        <p:nvSpPr>
          <p:cNvPr id="156" name="Google Shape;156;p9"/>
          <p:cNvSpPr txBox="1">
            <a:spLocks noGrp="1"/>
          </p:cNvSpPr>
          <p:nvPr>
            <p:ph type="body" idx="1"/>
          </p:nvPr>
        </p:nvSpPr>
        <p:spPr>
          <a:xfrm>
            <a:off x="-1125536" y="183611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rPr>
              <a:t>Please reach out to me at my student’s email address for any questions/ concerns/ suggestions on the App</a:t>
            </a:r>
          </a:p>
          <a:p>
            <a:pPr marL="342900" lvl="0" indent="-342900" algn="l" rtl="0">
              <a:spcBef>
                <a:spcPts val="0"/>
              </a:spcBef>
              <a:spcAft>
                <a:spcPts val="0"/>
              </a:spcAft>
              <a:buClr>
                <a:schemeClr val="lt1"/>
              </a:buClr>
              <a:buSzPts val="3200"/>
              <a:buChar char="•"/>
            </a:pPr>
            <a:r>
              <a:rPr lang="en-IN" dirty="0">
                <a:solidFill>
                  <a:schemeClr val="lt1"/>
                </a:solidFill>
              </a:rPr>
              <a:t>Email id: naruladevang@gmail.com</a:t>
            </a:r>
            <a:endParaRPr dirty="0"/>
          </a:p>
          <a:p>
            <a:pPr marL="342900" lvl="0" indent="-342900" algn="l" rtl="0">
              <a:spcBef>
                <a:spcPts val="640"/>
              </a:spcBef>
              <a:spcAft>
                <a:spcPts val="0"/>
              </a:spcAft>
              <a:buClr>
                <a:schemeClr val="dk1"/>
              </a:buClr>
              <a:buSzPts val="32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1612</TotalTime>
  <Words>594</Words>
  <Application>Microsoft Office PowerPoint</Application>
  <PresentationFormat>On-screen Show (4:3)</PresentationFormat>
  <Paragraphs>34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Noto Sans Symbols</vt:lpstr>
      <vt:lpstr>Wingdings 3</vt:lpstr>
      <vt:lpstr>Office Theme</vt:lpstr>
      <vt:lpstr>Tennis ATP Data Analysis </vt:lpstr>
      <vt:lpstr>Table of Contents</vt:lpstr>
      <vt:lpstr>Acknowledgements</vt:lpstr>
      <vt:lpstr>About Me..</vt:lpstr>
      <vt:lpstr>About My Internship Journey with Clevered..</vt:lpstr>
      <vt:lpstr>About App..</vt:lpstr>
      <vt:lpstr>How do I use the App?</vt:lpstr>
      <vt:lpstr>Option Name(This will be repeated for each option of the App)</vt:lpstr>
      <vt:lpstr>Contact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Project Name</dc:title>
  <dc:creator>Smita</dc:creator>
  <cp:lastModifiedBy>Devang Narula</cp:lastModifiedBy>
  <cp:revision>5</cp:revision>
  <dcterms:created xsi:type="dcterms:W3CDTF">2021-09-17T13:31:27Z</dcterms:created>
  <dcterms:modified xsi:type="dcterms:W3CDTF">2022-08-27T12:57:03Z</dcterms:modified>
</cp:coreProperties>
</file>