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20" autoAdjust="0"/>
  </p:normalViewPr>
  <p:slideViewPr>
    <p:cSldViewPr>
      <p:cViewPr>
        <p:scale>
          <a:sx n="100" d="100"/>
          <a:sy n="100" d="100"/>
        </p:scale>
        <p:origin x="1914"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38A6A-D0D6-4C2C-96F1-DC18BBDA2F0F}" type="datetimeFigureOut">
              <a:rPr lang="en-IN" smtClean="0"/>
              <a:t>20-04-2022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B5172-91D6-45AD-AC49-020392E84486}" type="slidenum">
              <a:rPr lang="en-IN" smtClean="0"/>
              <a:t>‹#›</a:t>
            </a:fld>
            <a:endParaRPr lang="en-IN"/>
          </a:p>
        </p:txBody>
      </p:sp>
    </p:spTree>
    <p:extLst>
      <p:ext uri="{BB962C8B-B14F-4D97-AF65-F5344CB8AC3E}">
        <p14:creationId xmlns:p14="http://schemas.microsoft.com/office/powerpoint/2010/main" val="59279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a:latin typeface="Arial" panose="020B0604020202020204" pitchFamily="34" charset="0"/>
                <a:cs typeface="Arial" panose="020B0604020202020204" pitchFamily="34" charset="0"/>
              </a:rPr>
              <a:t>DO NOT CHANGE ANY FONT TYPE AND  SIZE ANYWHERE IN THE SLIDE.</a:t>
            </a:r>
          </a:p>
          <a:p>
            <a:r>
              <a:rPr lang="en-US" dirty="0"/>
              <a:t>Put Group ID in right bottom corner</a:t>
            </a:r>
          </a:p>
        </p:txBody>
      </p:sp>
      <p:sp>
        <p:nvSpPr>
          <p:cNvPr id="4" name="Slide Number Placeholder 3"/>
          <p:cNvSpPr>
            <a:spLocks noGrp="1"/>
          </p:cNvSpPr>
          <p:nvPr>
            <p:ph type="sldNum" sz="quarter" idx="10"/>
          </p:nvPr>
        </p:nvSpPr>
        <p:spPr/>
        <p:txBody>
          <a:bodyPr/>
          <a:lstStyle/>
          <a:p>
            <a:fld id="{FF501A7D-68A8-4FD0-A6FD-A67349547810}"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23223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45CBD2F-1161-4D91-8202-C40777C5B6FA}" type="datetimeFigureOut">
              <a:rPr lang="en-IN" smtClean="0">
                <a:solidFill>
                  <a:prstClr val="black">
                    <a:tint val="75000"/>
                  </a:prstClr>
                </a:solidFill>
              </a:rPr>
              <a:pPr/>
              <a:t>20-04-2022</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733D5D-C09E-4CFB-8452-E6E05AC7DB4D}"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34953939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CBD2F-1161-4D91-8202-C40777C5B6FA}" type="datetimeFigureOut">
              <a:rPr lang="en-IN" smtClean="0">
                <a:solidFill>
                  <a:prstClr val="black">
                    <a:tint val="75000"/>
                  </a:prstClr>
                </a:solidFill>
              </a:rPr>
              <a:pPr/>
              <a:t>20-04-2022</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33D5D-C09E-4CFB-8452-E6E05AC7DB4D}" type="slidenum">
              <a:rPr lang="en-IN" smtClean="0">
                <a:solidFill>
                  <a:prstClr val="black">
                    <a:tint val="75000"/>
                  </a:prstClr>
                </a:solidFill>
              </a:rPr>
              <a:pPr/>
              <a:t>‹#›</a:t>
            </a:fld>
            <a:endParaRPr lang="en-IN" dirty="0">
              <a:solidFill>
                <a:prstClr val="black">
                  <a:tint val="75000"/>
                </a:prstClr>
              </a:solidFill>
            </a:endParaRPr>
          </a:p>
        </p:txBody>
      </p:sp>
      <p:pic>
        <p:nvPicPr>
          <p:cNvPr id="7" name="Picture 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7264" y="0"/>
            <a:ext cx="9144000" cy="6962400"/>
          </a:xfrm>
          <a:prstGeom prst="rect">
            <a:avLst/>
          </a:prstGeom>
        </p:spPr>
      </p:pic>
    </p:spTree>
    <p:extLst>
      <p:ext uri="{BB962C8B-B14F-4D97-AF65-F5344CB8AC3E}">
        <p14:creationId xmlns:p14="http://schemas.microsoft.com/office/powerpoint/2010/main" val="368756503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467544" y="188639"/>
            <a:ext cx="8496944" cy="6624737"/>
            <a:chOff x="467544" y="188639"/>
            <a:chExt cx="8496944" cy="6624737"/>
          </a:xfrm>
        </p:grpSpPr>
        <p:sp>
          <p:nvSpPr>
            <p:cNvPr id="5" name="TextBox 4"/>
            <p:cNvSpPr txBox="1"/>
            <p:nvPr/>
          </p:nvSpPr>
          <p:spPr>
            <a:xfrm>
              <a:off x="467544" y="188639"/>
              <a:ext cx="8496944" cy="461665"/>
            </a:xfrm>
            <a:prstGeom prst="rect">
              <a:avLst/>
            </a:prstGeom>
            <a:noFill/>
          </p:spPr>
          <p:txBody>
            <a:bodyPr wrap="square" rtlCol="0">
              <a:spAutoFit/>
            </a:bodyPr>
            <a:lstStyle/>
            <a:p>
              <a:r>
                <a:rPr lang="en-IN" sz="2400" b="1" dirty="0">
                  <a:solidFill>
                    <a:prstClr val="black"/>
                  </a:solidFill>
                  <a:latin typeface="Times New Roman" panose="02020603050405020304" pitchFamily="18" charset="0"/>
                  <a:cs typeface="Times New Roman" panose="02020603050405020304" pitchFamily="18" charset="0"/>
                </a:rPr>
                <a:t>Department : Information Technology</a:t>
              </a:r>
            </a:p>
          </p:txBody>
        </p:sp>
        <p:sp>
          <p:nvSpPr>
            <p:cNvPr id="6" name="TextBox 5"/>
            <p:cNvSpPr txBox="1"/>
            <p:nvPr/>
          </p:nvSpPr>
          <p:spPr>
            <a:xfrm>
              <a:off x="539552" y="683489"/>
              <a:ext cx="7920880" cy="400110"/>
            </a:xfrm>
            <a:prstGeom prst="rect">
              <a:avLst/>
            </a:prstGeom>
            <a:noFill/>
          </p:spPr>
          <p:txBody>
            <a:bodyPr wrap="square" rtlCol="0">
              <a:spAutoFit/>
            </a:bodyPr>
            <a:lstStyle/>
            <a:p>
              <a:pPr>
                <a:lnSpc>
                  <a:spcPct val="150000"/>
                </a:lnSpc>
                <a:tabLst>
                  <a:tab pos="1790700" algn="l"/>
                  <a:tab pos="1973263" algn="l"/>
                </a:tabLst>
              </a:pPr>
              <a:r>
                <a:rPr lang="en-IN" sz="800" b="1" dirty="0">
                  <a:solidFill>
                    <a:prstClr val="black"/>
                  </a:solidFill>
                  <a:latin typeface="Segoe UI" panose="020B0502040204020203" pitchFamily="34" charset="0"/>
                  <a:cs typeface="Segoe UI" panose="020B0502040204020203" pitchFamily="34" charset="0"/>
                </a:rPr>
                <a:t>Project Title</a:t>
              </a:r>
              <a:r>
                <a:rPr lang="en-IN" sz="800" dirty="0">
                  <a:solidFill>
                    <a:prstClr val="black"/>
                  </a:solidFill>
                  <a:latin typeface="Segoe UI" panose="020B0502040204020203" pitchFamily="34" charset="0"/>
                  <a:cs typeface="Segoe UI" panose="020B0502040204020203" pitchFamily="34" charset="0"/>
                </a:rPr>
                <a:t>	</a:t>
              </a:r>
              <a:r>
                <a:rPr lang="en-IN" sz="800" b="1" dirty="0">
                  <a:solidFill>
                    <a:prstClr val="black"/>
                  </a:solidFill>
                  <a:latin typeface="Segoe UI" panose="020B0502040204020203" pitchFamily="34" charset="0"/>
                  <a:cs typeface="Segoe UI" panose="020B0502040204020203" pitchFamily="34" charset="0"/>
                </a:rPr>
                <a:t>: </a:t>
              </a:r>
              <a:r>
                <a:rPr lang="en-US" sz="800" dirty="0"/>
                <a:t>EXPENSE MANAGER: An Expense Tracking Application</a:t>
              </a:r>
              <a:r>
                <a:rPr lang="en-IN" sz="800" dirty="0">
                  <a:solidFill>
                    <a:prstClr val="black"/>
                  </a:solidFill>
                  <a:latin typeface="Segoe UI" panose="020B0502040204020203" pitchFamily="34" charset="0"/>
                  <a:cs typeface="Segoe UI" panose="020B0502040204020203" pitchFamily="34" charset="0"/>
                </a:rPr>
                <a:t>	</a:t>
              </a:r>
              <a:endParaRPr lang="en-IN" sz="800" b="1" dirty="0">
                <a:solidFill>
                  <a:prstClr val="black"/>
                </a:solidFill>
                <a:latin typeface="Segoe UI" panose="020B0502040204020203" pitchFamily="34" charset="0"/>
                <a:cs typeface="Segoe UI" panose="020B0502040204020203" pitchFamily="34" charset="0"/>
              </a:endParaRPr>
            </a:p>
            <a:p>
              <a:pPr>
                <a:tabLst>
                  <a:tab pos="1790700" algn="l"/>
                  <a:tab pos="1973263" algn="l"/>
                </a:tabLst>
              </a:pPr>
              <a:r>
                <a:rPr lang="en-IN" sz="800" b="1" dirty="0">
                  <a:solidFill>
                    <a:prstClr val="black"/>
                  </a:solidFill>
                  <a:latin typeface="Segoe UI" panose="020B0502040204020203" pitchFamily="34" charset="0"/>
                  <a:cs typeface="Segoe UI" panose="020B0502040204020203" pitchFamily="34" charset="0"/>
                </a:rPr>
                <a:t>Domain (Area of Project)	: </a:t>
              </a:r>
              <a:r>
                <a:rPr lang="en-IN" sz="800" dirty="0">
                  <a:solidFill>
                    <a:prstClr val="black"/>
                  </a:solidFill>
                  <a:latin typeface="Segoe UI" panose="020B0502040204020203" pitchFamily="34" charset="0"/>
                  <a:cs typeface="Segoe UI" panose="020B0502040204020203" pitchFamily="34" charset="0"/>
                </a:rPr>
                <a:t>Android Development / Image Processing</a:t>
              </a:r>
            </a:p>
          </p:txBody>
        </p:sp>
        <p:sp>
          <p:nvSpPr>
            <p:cNvPr id="2" name="TextBox 1"/>
            <p:cNvSpPr txBox="1"/>
            <p:nvPr/>
          </p:nvSpPr>
          <p:spPr>
            <a:xfrm>
              <a:off x="3663973" y="1628799"/>
              <a:ext cx="4752528" cy="1362104"/>
            </a:xfrm>
            <a:prstGeom prst="rect">
              <a:avLst/>
            </a:prstGeom>
            <a:noFill/>
          </p:spPr>
          <p:txBody>
            <a:bodyPr wrap="square" rtlCol="0">
              <a:spAutoFit/>
            </a:bodyPr>
            <a:lstStyle/>
            <a:p>
              <a:pPr>
                <a:lnSpc>
                  <a:spcPct val="150000"/>
                </a:lnSpc>
                <a:tabLst>
                  <a:tab pos="1524000" algn="l"/>
                  <a:tab pos="1612900" algn="l"/>
                </a:tabLst>
              </a:pPr>
              <a:r>
                <a:rPr lang="en-IN" sz="800" b="1" dirty="0">
                  <a:solidFill>
                    <a:prstClr val="black"/>
                  </a:solidFill>
                  <a:latin typeface="Segoe UI" panose="020B0502040204020203" pitchFamily="34" charset="0"/>
                  <a:cs typeface="Segoe UI" panose="020B0502040204020203" pitchFamily="34" charset="0"/>
                </a:rPr>
                <a:t>Name of Project Guide	:</a:t>
              </a:r>
              <a:r>
                <a:rPr lang="en-IN" sz="800" dirty="0">
                  <a:solidFill>
                    <a:prstClr val="black"/>
                  </a:solidFill>
                  <a:latin typeface="Segoe UI" panose="020B0502040204020203" pitchFamily="34" charset="0"/>
                  <a:cs typeface="Segoe UI" panose="020B0502040204020203" pitchFamily="34" charset="0"/>
                </a:rPr>
                <a:t>	Shruti Agarwal (shruti.agarwal@vit.edu.in)</a:t>
              </a:r>
            </a:p>
            <a:p>
              <a:pPr>
                <a:lnSpc>
                  <a:spcPct val="150000"/>
                </a:lnSpc>
                <a:tabLst>
                  <a:tab pos="1524000" algn="l"/>
                  <a:tab pos="1612900" algn="l"/>
                </a:tabLst>
              </a:pPr>
              <a:r>
                <a:rPr lang="en-IN" sz="800" b="1" dirty="0">
                  <a:solidFill>
                    <a:prstClr val="black"/>
                  </a:solidFill>
                  <a:latin typeface="Segoe UI" panose="020B0502040204020203" pitchFamily="34" charset="0"/>
                  <a:cs typeface="Segoe UI" panose="020B0502040204020203" pitchFamily="34" charset="0"/>
                </a:rPr>
                <a:t>Name of Students	:  </a:t>
              </a:r>
              <a:r>
                <a:rPr lang="en-IN" sz="800" dirty="0">
                  <a:solidFill>
                    <a:prstClr val="black"/>
                  </a:solidFill>
                  <a:latin typeface="Segoe UI" panose="020B0502040204020203" pitchFamily="34" charset="0"/>
                  <a:cs typeface="Segoe UI" panose="020B0502040204020203" pitchFamily="34" charset="0"/>
                </a:rPr>
                <a:t>Nupur </a:t>
              </a:r>
              <a:r>
                <a:rPr lang="en-IN" sz="800" dirty="0" err="1">
                  <a:solidFill>
                    <a:prstClr val="black"/>
                  </a:solidFill>
                  <a:latin typeface="Segoe UI" panose="020B0502040204020203" pitchFamily="34" charset="0"/>
                  <a:cs typeface="Segoe UI" panose="020B0502040204020203" pitchFamily="34" charset="0"/>
                </a:rPr>
                <a:t>Sawarkar</a:t>
              </a:r>
              <a:r>
                <a:rPr lang="en-IN" sz="800" dirty="0">
                  <a:solidFill>
                    <a:prstClr val="black"/>
                  </a:solidFill>
                  <a:latin typeface="Segoe UI" panose="020B0502040204020203" pitchFamily="34" charset="0"/>
                  <a:cs typeface="Segoe UI" panose="020B0502040204020203" pitchFamily="34" charset="0"/>
                </a:rPr>
                <a:t> (nupur.sawarkar@vit.edu.in)</a:t>
              </a:r>
            </a:p>
            <a:p>
              <a:pPr>
                <a:lnSpc>
                  <a:spcPct val="150000"/>
                </a:lnSpc>
                <a:tabLst>
                  <a:tab pos="1524000" algn="l"/>
                  <a:tab pos="1612900" algn="l"/>
                </a:tabLst>
              </a:pPr>
              <a:r>
                <a:rPr lang="en-IN" sz="800" dirty="0">
                  <a:solidFill>
                    <a:prstClr val="black"/>
                  </a:solidFill>
                  <a:latin typeface="Segoe UI" panose="020B0502040204020203" pitchFamily="34" charset="0"/>
                  <a:cs typeface="Segoe UI" panose="020B0502040204020203" pitchFamily="34" charset="0"/>
                </a:rPr>
                <a:t>	   Pranay </a:t>
              </a:r>
              <a:r>
                <a:rPr lang="en-IN" sz="800" dirty="0" err="1">
                  <a:solidFill>
                    <a:prstClr val="black"/>
                  </a:solidFill>
                  <a:latin typeface="Segoe UI" panose="020B0502040204020203" pitchFamily="34" charset="0"/>
                  <a:cs typeface="Segoe UI" panose="020B0502040204020203" pitchFamily="34" charset="0"/>
                </a:rPr>
                <a:t>Yenagandula</a:t>
              </a:r>
              <a:r>
                <a:rPr lang="en-IN" sz="800" dirty="0">
                  <a:solidFill>
                    <a:prstClr val="black"/>
                  </a:solidFill>
                  <a:latin typeface="Segoe UI" panose="020B0502040204020203" pitchFamily="34" charset="0"/>
                  <a:cs typeface="Segoe UI" panose="020B0502040204020203" pitchFamily="34" charset="0"/>
                </a:rPr>
                <a:t> (pranay.yenagandula@vit.edu.in)</a:t>
              </a:r>
            </a:p>
            <a:p>
              <a:pPr>
                <a:lnSpc>
                  <a:spcPct val="150000"/>
                </a:lnSpc>
                <a:tabLst>
                  <a:tab pos="1524000" algn="l"/>
                  <a:tab pos="1612900" algn="l"/>
                </a:tabLst>
              </a:pPr>
              <a:r>
                <a:rPr lang="en-IN" sz="800" dirty="0">
                  <a:solidFill>
                    <a:prstClr val="black"/>
                  </a:solidFill>
                  <a:latin typeface="Segoe UI" panose="020B0502040204020203" pitchFamily="34" charset="0"/>
                  <a:cs typeface="Segoe UI" panose="020B0502040204020203" pitchFamily="34" charset="0"/>
                </a:rPr>
                <a:t>	   Devang Shetye (devang.shetye@vit.edu.in)</a:t>
              </a:r>
            </a:p>
            <a:p>
              <a:pPr>
                <a:lnSpc>
                  <a:spcPct val="150000"/>
                </a:lnSpc>
                <a:tabLst>
                  <a:tab pos="1524000" algn="l"/>
                  <a:tab pos="1612900" algn="l"/>
                </a:tabLst>
              </a:pPr>
              <a:endParaRPr lang="en-IN" sz="800" dirty="0">
                <a:solidFill>
                  <a:prstClr val="black"/>
                </a:solidFill>
                <a:latin typeface="Segoe UI" panose="020B0502040204020203" pitchFamily="34" charset="0"/>
                <a:cs typeface="Segoe UI" panose="020B0502040204020203" pitchFamily="34" charset="0"/>
              </a:endParaRPr>
            </a:p>
            <a:p>
              <a:pPr>
                <a:lnSpc>
                  <a:spcPct val="150000"/>
                </a:lnSpc>
                <a:tabLst>
                  <a:tab pos="1524000" algn="l"/>
                  <a:tab pos="1612900" algn="l"/>
                </a:tabLst>
              </a:pPr>
              <a:r>
                <a:rPr lang="en-IN" sz="800" dirty="0">
                  <a:solidFill>
                    <a:prstClr val="black"/>
                  </a:solidFill>
                  <a:latin typeface="Segoe UI" panose="020B0502040204020203" pitchFamily="34" charset="0"/>
                  <a:cs typeface="Segoe UI" panose="020B0502040204020203" pitchFamily="34" charset="0"/>
                </a:rPr>
                <a:t>				      	      				</a:t>
              </a:r>
            </a:p>
          </p:txBody>
        </p:sp>
        <p:sp>
          <p:nvSpPr>
            <p:cNvPr id="4" name="TextBox 3"/>
            <p:cNvSpPr txBox="1"/>
            <p:nvPr/>
          </p:nvSpPr>
          <p:spPr>
            <a:xfrm>
              <a:off x="539552" y="3093167"/>
              <a:ext cx="7920880" cy="2008242"/>
            </a:xfrm>
            <a:prstGeom prst="rect">
              <a:avLst/>
            </a:prstGeom>
            <a:noFill/>
          </p:spPr>
          <p:txBody>
            <a:bodyPr wrap="square" rtlCol="0">
              <a:spAutoFit/>
            </a:bodyPr>
            <a:lstStyle/>
            <a:p>
              <a:pPr>
                <a:lnSpc>
                  <a:spcPct val="150000"/>
                </a:lnSpc>
              </a:pPr>
              <a:r>
                <a:rPr lang="en-IN" sz="800" b="1" dirty="0">
                  <a:solidFill>
                    <a:prstClr val="black"/>
                  </a:solidFill>
                  <a:latin typeface="Segoe UI" panose="020B0502040204020203" pitchFamily="34" charset="0"/>
                  <a:cs typeface="Segoe UI" panose="020B0502040204020203" pitchFamily="34" charset="0"/>
                </a:rPr>
                <a:t>Brief idea of Project</a:t>
              </a:r>
              <a:r>
                <a:rPr lang="en-IN" sz="800" dirty="0">
                  <a:solidFill>
                    <a:prstClr val="black"/>
                  </a:solidFill>
                  <a:latin typeface="Segoe UI" panose="020B0502040204020203" pitchFamily="34" charset="0"/>
                  <a:cs typeface="Segoe UI" panose="020B0502040204020203" pitchFamily="34" charset="0"/>
                </a:rPr>
                <a:t> : </a:t>
              </a:r>
              <a:r>
                <a:rPr lang="en-US" sz="800" dirty="0"/>
                <a:t>We present an intelligent expense tracker to efficiently manage the monthly expenses. Our system will help everyone who are planning to know their expenses and save from it. The user will be given the facility to set a monthly limit and if the user crosses that limit our app will notify the user about the same. The user can give receipts as an input, using AI our app will sort it into different categories. Here user can also define their own categories like food, clothing, rent and bills and the user can also set limits for a particular category. User will be provided with visual statistics of expenses by transaction date or by category. So, the general idea of this Project is to help people view and study their overall expenditure pattern by developing a mobile application to analyze all the purchases made by the user by simply scanning the receipts.</a:t>
              </a:r>
              <a:r>
                <a:rPr lang="en-IN" sz="800" dirty="0">
                  <a:solidFill>
                    <a:prstClr val="black"/>
                  </a:solidFill>
                  <a:latin typeface="Segoe UI" panose="020B0502040204020203" pitchFamily="34" charset="0"/>
                  <a:cs typeface="Segoe UI" panose="020B0502040204020203" pitchFamily="34" charset="0"/>
                </a:rPr>
                <a:t> </a:t>
              </a:r>
            </a:p>
            <a:p>
              <a:pPr>
                <a:lnSpc>
                  <a:spcPct val="150000"/>
                </a:lnSpc>
              </a:pPr>
              <a:r>
                <a:rPr lang="en-IN" sz="800" dirty="0">
                  <a:solidFill>
                    <a:prstClr val="black"/>
                  </a:solidFill>
                  <a:latin typeface="Segoe UI" panose="020B0502040204020203" pitchFamily="34" charset="0"/>
                  <a:cs typeface="Segoe UI" panose="020B0502040204020203" pitchFamily="34" charset="0"/>
                </a:rPr>
                <a:t>	 </a:t>
              </a:r>
            </a:p>
            <a:p>
              <a:endParaRPr lang="en-IN" sz="1050" dirty="0">
                <a:solidFill>
                  <a:prstClr val="black"/>
                </a:solidFill>
                <a:latin typeface="Arial" panose="020B0604020202020204" pitchFamily="34" charset="0"/>
                <a:cs typeface="Arial" panose="020B0604020202020204" pitchFamily="34" charset="0"/>
              </a:endParaRPr>
            </a:p>
            <a:p>
              <a:endParaRPr lang="en-IN" sz="1050" dirty="0">
                <a:solidFill>
                  <a:prstClr val="black"/>
                </a:solidFill>
                <a:latin typeface="Arial" panose="020B0604020202020204" pitchFamily="34" charset="0"/>
                <a:cs typeface="Arial" panose="020B0604020202020204" pitchFamily="34" charset="0"/>
              </a:endParaRPr>
            </a:p>
            <a:p>
              <a:endParaRPr lang="en-IN" sz="1050" dirty="0">
                <a:solidFill>
                  <a:prstClr val="black"/>
                </a:solidFill>
                <a:latin typeface="Arial" panose="020B0604020202020204" pitchFamily="34" charset="0"/>
                <a:cs typeface="Arial" panose="020B0604020202020204" pitchFamily="34" charset="0"/>
              </a:endParaRPr>
            </a:p>
            <a:p>
              <a:endParaRPr lang="en-IN" sz="1050" dirty="0">
                <a:solidFill>
                  <a:prstClr val="black"/>
                </a:solidFill>
                <a:latin typeface="Arial" panose="020B0604020202020204" pitchFamily="34" charset="0"/>
                <a:cs typeface="Arial" panose="020B0604020202020204" pitchFamily="34" charset="0"/>
              </a:endParaRPr>
            </a:p>
            <a:p>
              <a:endParaRPr lang="en-IN" sz="1050" dirty="0">
                <a:solidFill>
                  <a:prstClr val="black"/>
                </a:solidFill>
                <a:latin typeface="Arial" panose="020B0604020202020204" pitchFamily="34" charset="0"/>
                <a:cs typeface="Arial" panose="020B0604020202020204" pitchFamily="34" charset="0"/>
              </a:endParaRPr>
            </a:p>
          </p:txBody>
        </p:sp>
        <p:sp>
          <p:nvSpPr>
            <p:cNvPr id="7" name="TextBox 6"/>
            <p:cNvSpPr txBox="1"/>
            <p:nvPr/>
          </p:nvSpPr>
          <p:spPr>
            <a:xfrm>
              <a:off x="539552" y="3989838"/>
              <a:ext cx="3206327" cy="215444"/>
            </a:xfrm>
            <a:prstGeom prst="rect">
              <a:avLst/>
            </a:prstGeom>
            <a:noFill/>
          </p:spPr>
          <p:txBody>
            <a:bodyPr wrap="none" rtlCol="0">
              <a:spAutoFit/>
            </a:bodyPr>
            <a:lstStyle/>
            <a:p>
              <a:r>
                <a:rPr lang="en-IN" sz="800" b="1" dirty="0">
                  <a:solidFill>
                    <a:prstClr val="black"/>
                  </a:solidFill>
                  <a:latin typeface="Arial" panose="020B0604020202020204" pitchFamily="34" charset="0"/>
                  <a:cs typeface="Arial" panose="020B0604020202020204" pitchFamily="34" charset="0"/>
                </a:rPr>
                <a:t>Screenshots of the Project / Photos of Working Model (Min.3):</a:t>
              </a:r>
            </a:p>
          </p:txBody>
        </p:sp>
        <p:sp>
          <p:nvSpPr>
            <p:cNvPr id="8" name="TextBox 7"/>
            <p:cNvSpPr txBox="1"/>
            <p:nvPr/>
          </p:nvSpPr>
          <p:spPr>
            <a:xfrm>
              <a:off x="539552" y="5445224"/>
              <a:ext cx="5976664" cy="707886"/>
            </a:xfrm>
            <a:prstGeom prst="rect">
              <a:avLst/>
            </a:prstGeom>
            <a:noFill/>
          </p:spPr>
          <p:txBody>
            <a:bodyPr wrap="square" rtlCol="0">
              <a:spAutoFit/>
            </a:bodyPr>
            <a:lstStyle/>
            <a:p>
              <a:r>
                <a:rPr lang="en-IN" sz="800" b="1" dirty="0">
                  <a:solidFill>
                    <a:prstClr val="black"/>
                  </a:solidFill>
                  <a:latin typeface="Segoe UI" panose="020B0502040204020203" pitchFamily="34" charset="0"/>
                  <a:cs typeface="Segoe UI" panose="020B0502040204020203" pitchFamily="34" charset="0"/>
                </a:rPr>
                <a:t>Applications: </a:t>
              </a:r>
            </a:p>
            <a:p>
              <a:pPr marL="228600" indent="-228600">
                <a:buFont typeface="+mj-lt"/>
                <a:buAutoNum type="arabicPeriod"/>
              </a:pPr>
              <a:r>
                <a:rPr lang="en-US" sz="800" dirty="0"/>
                <a:t>User can upload receipts by clicking an image or choosing from gallery.</a:t>
              </a:r>
            </a:p>
            <a:p>
              <a:pPr marL="228600" indent="-228600">
                <a:buFont typeface="+mj-lt"/>
                <a:buAutoNum type="arabicPeriod"/>
              </a:pPr>
              <a:r>
                <a:rPr lang="en-US" sz="800" dirty="0"/>
                <a:t>User can set budget limit on their  monthly expenses. </a:t>
              </a:r>
            </a:p>
            <a:p>
              <a:pPr marL="228600" indent="-228600">
                <a:buFont typeface="+mj-lt"/>
                <a:buAutoNum type="arabicPeriod"/>
              </a:pPr>
              <a:r>
                <a:rPr lang="en-US" sz="800" dirty="0"/>
                <a:t>User can get Analytics and Insights in the form of graphs and pie charts.</a:t>
              </a:r>
            </a:p>
            <a:p>
              <a:pPr marL="228600" indent="-228600">
                <a:buFont typeface="+mj-lt"/>
                <a:buAutoNum type="arabicPeriod"/>
              </a:pPr>
              <a:r>
                <a:rPr lang="en-US" sz="800" dirty="0"/>
                <a:t>User will receive Timely Suggestions from the app on where to spend less and save money.</a:t>
              </a:r>
            </a:p>
          </p:txBody>
        </p:sp>
        <p:sp>
          <p:nvSpPr>
            <p:cNvPr id="9" name="TextBox 8"/>
            <p:cNvSpPr txBox="1"/>
            <p:nvPr/>
          </p:nvSpPr>
          <p:spPr>
            <a:xfrm>
              <a:off x="539552" y="6077180"/>
              <a:ext cx="7766248" cy="338554"/>
            </a:xfrm>
            <a:prstGeom prst="rect">
              <a:avLst/>
            </a:prstGeom>
            <a:noFill/>
          </p:spPr>
          <p:txBody>
            <a:bodyPr wrap="square" rtlCol="0">
              <a:spAutoFit/>
            </a:bodyPr>
            <a:lstStyle/>
            <a:p>
              <a:pPr algn="just"/>
              <a:r>
                <a:rPr lang="en-IN" sz="800" b="1" dirty="0">
                  <a:solidFill>
                    <a:prstClr val="black"/>
                  </a:solidFill>
                  <a:latin typeface="Segoe UI" panose="020B0502040204020203" pitchFamily="34" charset="0"/>
                  <a:cs typeface="Segoe UI" panose="020B0502040204020203" pitchFamily="34" charset="0"/>
                </a:rPr>
                <a:t>Awards/Participation if Any for TPP / Competitions / Paper Publication / Any Other Pls. Specify: -- </a:t>
              </a:r>
            </a:p>
            <a:p>
              <a:pPr algn="just"/>
              <a:r>
                <a:rPr lang="en-US" sz="800" dirty="0">
                  <a:solidFill>
                    <a:srgbClr val="201F1E"/>
                  </a:solidFill>
                  <a:latin typeface="Cambria" panose="02040503050406030204" pitchFamily="18" charset="0"/>
                </a:rPr>
                <a:t> P</a:t>
              </a:r>
              <a:r>
                <a:rPr lang="en-US" sz="800" b="0" i="0" dirty="0">
                  <a:solidFill>
                    <a:srgbClr val="201F1E"/>
                  </a:solidFill>
                  <a:effectLst/>
                  <a:latin typeface="Cambria" panose="02040503050406030204" pitchFamily="18" charset="0"/>
                </a:rPr>
                <a:t>ublished in </a:t>
              </a:r>
              <a:r>
                <a:rPr lang="en-US" sz="800" b="1" i="0" dirty="0">
                  <a:solidFill>
                    <a:srgbClr val="201F1E"/>
                  </a:solidFill>
                  <a:effectLst/>
                  <a:latin typeface="Cambria" panose="02040503050406030204" pitchFamily="18" charset="0"/>
                </a:rPr>
                <a:t>International Research Journal of Engineering and Technology (IRJET).</a:t>
              </a:r>
              <a:endParaRPr lang="en-IN" sz="800" b="1" dirty="0">
                <a:solidFill>
                  <a:prstClr val="black"/>
                </a:solidFill>
                <a:latin typeface="Segoe UI" panose="020B0502040204020203" pitchFamily="34" charset="0"/>
                <a:cs typeface="Segoe UI" panose="020B0502040204020203" pitchFamily="34" charset="0"/>
              </a:endParaRPr>
            </a:p>
          </p:txBody>
        </p:sp>
        <p:sp>
          <p:nvSpPr>
            <p:cNvPr id="10" name="TextBox 9"/>
            <p:cNvSpPr txBox="1"/>
            <p:nvPr/>
          </p:nvSpPr>
          <p:spPr>
            <a:xfrm>
              <a:off x="8460432" y="6551766"/>
              <a:ext cx="432048" cy="261610"/>
            </a:xfrm>
            <a:prstGeom prst="rect">
              <a:avLst/>
            </a:prstGeom>
            <a:noFill/>
          </p:spPr>
          <p:txBody>
            <a:bodyPr wrap="square" rtlCol="0">
              <a:spAutoFit/>
            </a:bodyPr>
            <a:lstStyle/>
            <a:p>
              <a:endParaRPr lang="en-IN" sz="1050" b="1" dirty="0">
                <a:solidFill>
                  <a:prstClr val="black"/>
                </a:solidFill>
                <a:latin typeface="Arial" panose="020B0604020202020204" pitchFamily="34" charset="0"/>
                <a:cs typeface="Arial" panose="020B0604020202020204" pitchFamily="34" charset="0"/>
              </a:endParaRPr>
            </a:p>
          </p:txBody>
        </p:sp>
      </p:grpSp>
      <p:graphicFrame>
        <p:nvGraphicFramePr>
          <p:cNvPr id="12" name="Table 11"/>
          <p:cNvGraphicFramePr>
            <a:graphicFrameLocks noGrp="1"/>
          </p:cNvGraphicFramePr>
          <p:nvPr>
            <p:extLst>
              <p:ext uri="{D42A27DB-BD31-4B8C-83A1-F6EECF244321}">
                <p14:modId xmlns:p14="http://schemas.microsoft.com/office/powerpoint/2010/main" val="3795000379"/>
              </p:ext>
            </p:extLst>
          </p:nvPr>
        </p:nvGraphicFramePr>
        <p:xfrm>
          <a:off x="685800" y="4267200"/>
          <a:ext cx="7772400" cy="11430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1143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13" name="Picture 12" descr="Graphical user interface&#10;&#10;Description automatically generated">
            <a:extLst>
              <a:ext uri="{FF2B5EF4-FFF2-40B4-BE49-F238E27FC236}">
                <a16:creationId xmlns:a16="http://schemas.microsoft.com/office/drawing/2014/main" id="{028CF12D-D51A-4F0B-9DE0-3514981080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851" y="4347911"/>
            <a:ext cx="397826" cy="884056"/>
          </a:xfrm>
          <a:prstGeom prst="rect">
            <a:avLst/>
          </a:prstGeom>
        </p:spPr>
      </p:pic>
      <p:pic>
        <p:nvPicPr>
          <p:cNvPr id="15" name="Picture 14" descr="Chart, bar chart&#10;&#10;Description automatically generated">
            <a:extLst>
              <a:ext uri="{FF2B5EF4-FFF2-40B4-BE49-F238E27FC236}">
                <a16:creationId xmlns:a16="http://schemas.microsoft.com/office/drawing/2014/main" id="{D67B1793-8108-4065-97E7-9AD84A6E7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8222" y="4351458"/>
            <a:ext cx="399618" cy="888039"/>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C80D9947-9625-443C-9BFF-BF7B49C8AD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391" y="4334036"/>
            <a:ext cx="397826" cy="884058"/>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D22EDB4F-59B2-47C5-A06E-286EE3D733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8454" y="4345143"/>
            <a:ext cx="397826" cy="884058"/>
          </a:xfrm>
          <a:prstGeom prst="rect">
            <a:avLst/>
          </a:prstGeom>
        </p:spPr>
      </p:pic>
      <p:pic>
        <p:nvPicPr>
          <p:cNvPr id="21" name="Picture 20" descr="Graphical user interface, application, email&#10;&#10;Description automatically generated">
            <a:extLst>
              <a:ext uri="{FF2B5EF4-FFF2-40B4-BE49-F238E27FC236}">
                <a16:creationId xmlns:a16="http://schemas.microsoft.com/office/drawing/2014/main" id="{B429D17F-14BC-46C3-B654-D5DD3D2291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56382" y="4334036"/>
            <a:ext cx="407457" cy="905461"/>
          </a:xfrm>
          <a:prstGeom prst="rect">
            <a:avLst/>
          </a:prstGeom>
        </p:spPr>
      </p:pic>
      <p:pic>
        <p:nvPicPr>
          <p:cNvPr id="23" name="Picture 22" descr="Graphical user interface, application&#10;&#10;Description automatically generated">
            <a:extLst>
              <a:ext uri="{FF2B5EF4-FFF2-40B4-BE49-F238E27FC236}">
                <a16:creationId xmlns:a16="http://schemas.microsoft.com/office/drawing/2014/main" id="{EA9F8990-5BC9-40D6-94E1-1B8976EEA6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66669" y="4334036"/>
            <a:ext cx="397826" cy="884058"/>
          </a:xfrm>
          <a:prstGeom prst="rect">
            <a:avLst/>
          </a:prstGeom>
        </p:spPr>
      </p:pic>
      <p:pic>
        <p:nvPicPr>
          <p:cNvPr id="25" name="Picture 24" descr="Chart, pie chart&#10;&#10;Description automatically generated">
            <a:extLst>
              <a:ext uri="{FF2B5EF4-FFF2-40B4-BE49-F238E27FC236}">
                <a16:creationId xmlns:a16="http://schemas.microsoft.com/office/drawing/2014/main" id="{1BD5E3F0-7D29-44E8-8C6A-D7B8A58F93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97524" y="4340133"/>
            <a:ext cx="399617" cy="888039"/>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886152F2-12F8-4DF9-8546-46A7C5D22B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5092" y="4336718"/>
            <a:ext cx="407457" cy="905460"/>
          </a:xfrm>
          <a:prstGeom prst="rect">
            <a:avLst/>
          </a:prstGeom>
        </p:spPr>
      </p:pic>
      <p:pic>
        <p:nvPicPr>
          <p:cNvPr id="29" name="Picture 28" descr="Chart, sunburst chart&#10;&#10;Description automatically generated">
            <a:extLst>
              <a:ext uri="{FF2B5EF4-FFF2-40B4-BE49-F238E27FC236}">
                <a16:creationId xmlns:a16="http://schemas.microsoft.com/office/drawing/2014/main" id="{EE7ABC48-6F04-4406-85D7-4D9B039A18A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8922" y="4351456"/>
            <a:ext cx="399618" cy="888041"/>
          </a:xfrm>
          <a:prstGeom prst="rect">
            <a:avLst/>
          </a:prstGeom>
        </p:spPr>
      </p:pic>
      <p:pic>
        <p:nvPicPr>
          <p:cNvPr id="31" name="Picture 30">
            <a:extLst>
              <a:ext uri="{FF2B5EF4-FFF2-40B4-BE49-F238E27FC236}">
                <a16:creationId xmlns:a16="http://schemas.microsoft.com/office/drawing/2014/main" id="{DC3BB7FE-98B5-4511-8D54-85160C9F4964}"/>
              </a:ext>
            </a:extLst>
          </p:cNvPr>
          <p:cNvPicPr>
            <a:picLocks noChangeAspect="1"/>
          </p:cNvPicPr>
          <p:nvPr/>
        </p:nvPicPr>
        <p:blipFill>
          <a:blip r:embed="rId12"/>
          <a:stretch>
            <a:fillRect/>
          </a:stretch>
        </p:blipFill>
        <p:spPr>
          <a:xfrm>
            <a:off x="945092" y="1722736"/>
            <a:ext cx="2553056" cy="1171739"/>
          </a:xfrm>
          <a:prstGeom prst="rect">
            <a:avLst/>
          </a:prstGeom>
        </p:spPr>
      </p:pic>
    </p:spTree>
    <p:extLst>
      <p:ext uri="{BB962C8B-B14F-4D97-AF65-F5344CB8AC3E}">
        <p14:creationId xmlns:p14="http://schemas.microsoft.com/office/powerpoint/2010/main" val="1547405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5969</TotalTime>
  <Words>402</Words>
  <Application>Microsoft Office PowerPoint</Application>
  <PresentationFormat>On-screen Show (4:3)</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Segoe UI</vt:lpstr>
      <vt:lpstr>Times New Roman</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Bade</dc:creator>
  <cp:lastModifiedBy>Devang Shetye</cp:lastModifiedBy>
  <cp:revision>29</cp:revision>
  <dcterms:created xsi:type="dcterms:W3CDTF">2018-04-09T06:46:57Z</dcterms:created>
  <dcterms:modified xsi:type="dcterms:W3CDTF">2022-04-20T08:35:31Z</dcterms:modified>
</cp:coreProperties>
</file>