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52EBD14-8C9E-4D5E-8DDC-16A7106158A6}" type="datetimeFigureOut">
              <a:rPr lang="en-IN" smtClean="0"/>
              <a:t>16-10-2023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FACC56F-37CE-4C83-8189-0F849BF9901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09446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EBD14-8C9E-4D5E-8DDC-16A7106158A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63604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EBD14-8C9E-4D5E-8DDC-16A7106158A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258263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EBD14-8C9E-4D5E-8DDC-16A7106158A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268844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EBD14-8C9E-4D5E-8DDC-16A7106158A6}"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CC56F-37CE-4C83-8189-0F849BF9901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79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EBD14-8C9E-4D5E-8DDC-16A7106158A6}"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173773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EBD14-8C9E-4D5E-8DDC-16A7106158A6}"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63141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EBD14-8C9E-4D5E-8DDC-16A7106158A6}"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331042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EBD14-8C9E-4D5E-8DDC-16A7106158A6}"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49965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EBD14-8C9E-4D5E-8DDC-16A7106158A6}"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39375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EBD14-8C9E-4D5E-8DDC-16A7106158A6}"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CC56F-37CE-4C83-8189-0F849BF99016}" type="slidenum">
              <a:rPr lang="en-IN" smtClean="0"/>
              <a:t>‹#›</a:t>
            </a:fld>
            <a:endParaRPr lang="en-IN"/>
          </a:p>
        </p:txBody>
      </p:sp>
    </p:spTree>
    <p:extLst>
      <p:ext uri="{BB962C8B-B14F-4D97-AF65-F5344CB8AC3E}">
        <p14:creationId xmlns:p14="http://schemas.microsoft.com/office/powerpoint/2010/main" val="3755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52EBD14-8C9E-4D5E-8DDC-16A7106158A6}" type="datetimeFigureOut">
              <a:rPr lang="en-IN" smtClean="0"/>
              <a:t>16-10-2023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FACC56F-37CE-4C83-8189-0F849BF99016}" type="slidenum">
              <a:rPr lang="en-IN" smtClean="0"/>
              <a:t>‹#›</a:t>
            </a:fld>
            <a:endParaRPr lang="en-IN"/>
          </a:p>
        </p:txBody>
      </p:sp>
    </p:spTree>
    <p:extLst>
      <p:ext uri="{BB962C8B-B14F-4D97-AF65-F5344CB8AC3E}">
        <p14:creationId xmlns:p14="http://schemas.microsoft.com/office/powerpoint/2010/main" val="408281798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0C7D-3AE8-0C86-A1E6-6885E4CFC7F2}"/>
              </a:ext>
            </a:extLst>
          </p:cNvPr>
          <p:cNvSpPr>
            <a:spLocks noGrp="1"/>
          </p:cNvSpPr>
          <p:nvPr>
            <p:ph type="ctrTitle"/>
          </p:nvPr>
        </p:nvSpPr>
        <p:spPr>
          <a:xfrm>
            <a:off x="1261872" y="343637"/>
            <a:ext cx="9418320" cy="1371600"/>
          </a:xfrm>
        </p:spPr>
        <p:txBody>
          <a:bodyPr/>
          <a:lstStyle/>
          <a:p>
            <a:r>
              <a:rPr lang="en-US" dirty="0"/>
              <a:t>REVIEW-2</a:t>
            </a:r>
            <a:endParaRPr lang="en-IN" dirty="0"/>
          </a:p>
        </p:txBody>
      </p:sp>
      <p:sp>
        <p:nvSpPr>
          <p:cNvPr id="3" name="Subtitle 2">
            <a:extLst>
              <a:ext uri="{FF2B5EF4-FFF2-40B4-BE49-F238E27FC236}">
                <a16:creationId xmlns:a16="http://schemas.microsoft.com/office/drawing/2014/main" id="{CC66D30C-8B3A-AC8B-0BCE-55CD68195B2C}"/>
              </a:ext>
            </a:extLst>
          </p:cNvPr>
          <p:cNvSpPr>
            <a:spLocks noGrp="1"/>
          </p:cNvSpPr>
          <p:nvPr>
            <p:ph type="subTitle" idx="1"/>
          </p:nvPr>
        </p:nvSpPr>
        <p:spPr>
          <a:xfrm>
            <a:off x="1153717" y="2279609"/>
            <a:ext cx="7184038" cy="2293866"/>
          </a:xfrm>
        </p:spPr>
        <p:txBody>
          <a:bodyPr>
            <a:normAutofit/>
          </a:bodyPr>
          <a:lstStyle/>
          <a:p>
            <a:r>
              <a:rPr lang="en-US" b="1" u="sng" dirty="0"/>
              <a:t>MUSIC RECOMMENDATION USING FACIAL EXPRESSIONS</a:t>
            </a:r>
            <a:endParaRPr lang="en-IN" b="1" u="sng" dirty="0"/>
          </a:p>
        </p:txBody>
      </p:sp>
    </p:spTree>
    <p:extLst>
      <p:ext uri="{BB962C8B-B14F-4D97-AF65-F5344CB8AC3E}">
        <p14:creationId xmlns:p14="http://schemas.microsoft.com/office/powerpoint/2010/main" val="210392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5555-CFC8-3DC7-7470-A3A91EBE9F02}"/>
              </a:ext>
            </a:extLst>
          </p:cNvPr>
          <p:cNvSpPr>
            <a:spLocks noGrp="1"/>
          </p:cNvSpPr>
          <p:nvPr>
            <p:ph type="ctrTitle"/>
          </p:nvPr>
        </p:nvSpPr>
        <p:spPr>
          <a:xfrm>
            <a:off x="1035730" y="943896"/>
            <a:ext cx="10654825" cy="6272981"/>
          </a:xfrm>
        </p:spPr>
        <p:txBody>
          <a:bodyPr>
            <a:noAutofit/>
          </a:bodyPr>
          <a:lstStyle/>
          <a:p>
            <a:pPr marL="342900" lvl="0" indent="-342900">
              <a:lnSpc>
                <a:spcPct val="107000"/>
              </a:lnSpc>
              <a:spcAft>
                <a:spcPts val="800"/>
              </a:spcAft>
            </a:pPr>
            <a:r>
              <a:rPr lang="en-IN" sz="2400" b="1" i="1" u="sng" dirty="0">
                <a:effectLst/>
                <a:latin typeface="Calibri" panose="020F0502020204030204" pitchFamily="34" charset="0"/>
                <a:ea typeface="Calibri" panose="020F0502020204030204" pitchFamily="34" charset="0"/>
                <a:cs typeface="Times New Roman" panose="02020603050405020304" pitchFamily="18" charset="0"/>
              </a:rPr>
              <a:t>System Description</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The system comprises 1 major module with their sub-modules as follows: </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Calibri" panose="020F0502020204030204" pitchFamily="34" charset="0"/>
              </a:rPr>
              <a:t>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effectLst/>
                <a:latin typeface="Calibri" panose="020F0502020204030204" pitchFamily="34" charset="0"/>
                <a:ea typeface="Calibri" panose="020F0502020204030204" pitchFamily="34" charset="0"/>
                <a:cs typeface="Calibri" panose="020F0502020204030204" pitchFamily="34" charset="0"/>
              </a:rPr>
              <a:t>USER:</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Calibri" panose="020F0502020204030204" pitchFamily="34" charset="0"/>
              </a:rPr>
              <a:t>Register</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Calibri" panose="020F0502020204030204" pitchFamily="34" charset="0"/>
              </a:rPr>
              <a:t>Using basic details such as name, username, password, email, etc.</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Calibri" panose="020F0502020204030204" pitchFamily="34" charset="0"/>
              </a:rPr>
              <a:t>Login</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Calibri" panose="020F0502020204030204" pitchFamily="34" charset="0"/>
              </a:rPr>
              <a:t>Home</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Calibri" panose="020F0502020204030204" pitchFamily="34" charset="0"/>
              </a:rPr>
              <a:t>Detect</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Calibri" panose="020F0502020204030204" pitchFamily="34" charset="0"/>
              </a:rPr>
              <a:t>The emotion will be detected and the music player will start playing a particular music</a:t>
            </a:r>
            <a:br>
              <a:rPr lang="en-IN" sz="12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effectLst/>
                <a:latin typeface="Calibri" panose="020F0502020204030204" pitchFamily="34" charset="0"/>
                <a:ea typeface="Calibri" panose="020F0502020204030204" pitchFamily="34" charset="0"/>
                <a:cs typeface="Calibri" panose="020F0502020204030204" pitchFamily="34" charset="0"/>
              </a:rPr>
              <a:t>Logout</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Calibri" panose="020F0502020204030204" pitchFamily="34" charset="0"/>
              </a:rPr>
              <a:t>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r>
              <a:rPr lang="en-US" sz="1800" b="1" u="sng" dirty="0">
                <a:effectLst/>
                <a:latin typeface="Calibri" panose="020F0502020204030204" pitchFamily="34" charset="0"/>
                <a:ea typeface="Calibri" panose="020F0502020204030204" pitchFamily="34" charset="0"/>
                <a:cs typeface="Calibri" panose="020F0502020204030204" pitchFamily="34" charset="0"/>
              </a:rPr>
              <a:t>ADMIN</a:t>
            </a:r>
            <a:r>
              <a:rPr lang="en-US" sz="1800" b="1" dirty="0">
                <a:effectLst/>
                <a:latin typeface="Calibri" panose="020F0502020204030204" pitchFamily="34" charset="0"/>
                <a:ea typeface="Calibri" panose="020F0502020204030204" pitchFamily="34" charset="0"/>
                <a:cs typeface="Calibri" panose="020F0502020204030204" pitchFamily="34" charset="0"/>
              </a:rPr>
              <a:t>:</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Admin can log in using “username” and “password”.</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Admin can view all the Users.</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12519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31E6-0D15-ABDA-D1FD-0B6AEBB0C0B5}"/>
              </a:ext>
            </a:extLst>
          </p:cNvPr>
          <p:cNvSpPr>
            <a:spLocks noGrp="1"/>
          </p:cNvSpPr>
          <p:nvPr>
            <p:ph type="ctrTitle"/>
          </p:nvPr>
        </p:nvSpPr>
        <p:spPr>
          <a:xfrm>
            <a:off x="6253316" y="562356"/>
            <a:ext cx="5685405" cy="5929884"/>
          </a:xfrm>
        </p:spPr>
        <p:txBody>
          <a:bodyPr/>
          <a:lstStyle/>
          <a:p>
            <a:pPr marL="342900" lvl="0" indent="-342900" algn="ctr">
              <a:lnSpc>
                <a:spcPct val="107000"/>
              </a:lnSpc>
            </a:pPr>
            <a:r>
              <a:rPr lang="en-IN" sz="1800" b="1" i="1" u="sng" dirty="0">
                <a:effectLst/>
                <a:latin typeface="Calibri" panose="020F0502020204030204" pitchFamily="34" charset="0"/>
                <a:ea typeface="Calibri" panose="020F0502020204030204" pitchFamily="34" charset="0"/>
                <a:cs typeface="Times New Roman" panose="02020603050405020304" pitchFamily="18" charset="0"/>
              </a:rPr>
              <a:t>Project Life Cycle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i="1" u="none" strike="noStrike"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The waterfall model is a classical model used in the system development life cycle to create a system with a linear and sequential approach. It is termed a waterfall because the model develops systematically from one phase to another in a downward fashion. The waterfall approach does not define the process to go back to the previous phase to handle changes in requirements. The waterfall approach is the earliest approach that was used for software development.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026" name="Picture 2">
            <a:extLst>
              <a:ext uri="{FF2B5EF4-FFF2-40B4-BE49-F238E27FC236}">
                <a16:creationId xmlns:a16="http://schemas.microsoft.com/office/drawing/2014/main" id="{2F4A8D09-497D-8BC2-C3F9-1B4660A5E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79" y="857518"/>
            <a:ext cx="5685405" cy="423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5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D00F-BE48-72B3-22CD-54FAF148DB86}"/>
              </a:ext>
            </a:extLst>
          </p:cNvPr>
          <p:cNvSpPr>
            <a:spLocks noGrp="1"/>
          </p:cNvSpPr>
          <p:nvPr>
            <p:ph type="ctrTitle"/>
          </p:nvPr>
        </p:nvSpPr>
        <p:spPr>
          <a:xfrm>
            <a:off x="809588" y="2646745"/>
            <a:ext cx="9418320" cy="4041648"/>
          </a:xfrm>
        </p:spPr>
        <p:txBody>
          <a:bodyPr>
            <a:noAutofit/>
          </a:bodyPr>
          <a:lstStyle/>
          <a:p>
            <a:r>
              <a:rPr lang="en-IN" sz="1200" b="0" dirty="0">
                <a:solidFill>
                  <a:srgbClr val="FF006A"/>
                </a:solidFill>
                <a:effectLst/>
                <a:latin typeface="Consolas" panose="020B0609020204030204" pitchFamily="49" charset="0"/>
              </a:rPr>
              <a:t>from</a:t>
            </a:r>
            <a:r>
              <a:rPr lang="en-IN" sz="1200" b="0" dirty="0">
                <a:solidFill>
                  <a:srgbClr val="FFFFFF"/>
                </a:solidFill>
                <a:effectLst/>
                <a:latin typeface="Consolas" panose="020B0609020204030204" pitchFamily="49" charset="0"/>
              </a:rPr>
              <a:t> flask </a:t>
            </a:r>
            <a:r>
              <a:rPr lang="en-IN" sz="1200" b="0" dirty="0">
                <a:solidFill>
                  <a:srgbClr val="FF006A"/>
                </a:solidFill>
                <a:effectLst/>
                <a:latin typeface="Consolas" panose="020B0609020204030204" pitchFamily="49" charset="0"/>
              </a:rPr>
              <a:t>import</a:t>
            </a:r>
            <a:r>
              <a:rPr lang="en-IN" sz="1200" b="0" dirty="0">
                <a:solidFill>
                  <a:srgbClr val="FFFFFF"/>
                </a:solidFill>
                <a:effectLst/>
                <a:latin typeface="Consolas" panose="020B0609020204030204" pitchFamily="49" charset="0"/>
              </a:rPr>
              <a:t> Flask, </a:t>
            </a:r>
            <a:r>
              <a:rPr lang="en-IN" sz="1200" b="0" dirty="0" err="1">
                <a:solidFill>
                  <a:srgbClr val="FFFFFF"/>
                </a:solidFill>
                <a:effectLst/>
                <a:latin typeface="Consolas" panose="020B0609020204030204" pitchFamily="49" charset="0"/>
              </a:rPr>
              <a:t>render_template</a:t>
            </a:r>
            <a:r>
              <a:rPr lang="en-IN" sz="1200" b="0" dirty="0">
                <a:solidFill>
                  <a:srgbClr val="FFFFFF"/>
                </a:solidFill>
                <a:effectLst/>
                <a:latin typeface="Consolas" panose="020B0609020204030204" pitchFamily="49" charset="0"/>
              </a:rPr>
              <a:t>, Response, </a:t>
            </a:r>
            <a:r>
              <a:rPr lang="en-IN" sz="1200" b="0" dirty="0" err="1">
                <a:solidFill>
                  <a:srgbClr val="FFFFFF"/>
                </a:solidFill>
                <a:effectLst/>
                <a:latin typeface="Consolas" panose="020B0609020204030204" pitchFamily="49" charset="0"/>
              </a:rPr>
              <a:t>jsonify</a:t>
            </a:r>
            <a:br>
              <a:rPr lang="en-IN" sz="1200" b="0" dirty="0">
                <a:solidFill>
                  <a:srgbClr val="FFFFFF"/>
                </a:solidFill>
                <a:effectLst/>
                <a:latin typeface="Consolas" panose="020B0609020204030204" pitchFamily="49" charset="0"/>
              </a:rPr>
            </a:br>
            <a:r>
              <a:rPr lang="en-IN" sz="1200" b="0" dirty="0">
                <a:solidFill>
                  <a:srgbClr val="FF006A"/>
                </a:solidFill>
                <a:effectLst/>
                <a:latin typeface="Consolas" panose="020B0609020204030204" pitchFamily="49" charset="0"/>
              </a:rPr>
              <a:t>import</a:t>
            </a:r>
            <a:r>
              <a:rPr lang="en-IN" sz="1200" b="0" dirty="0">
                <a:solidFill>
                  <a:srgbClr val="FF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gunicorn</a:t>
            </a:r>
            <a:br>
              <a:rPr lang="en-IN" sz="1200" b="0" dirty="0">
                <a:solidFill>
                  <a:srgbClr val="FFFFFF"/>
                </a:solidFill>
                <a:effectLst/>
                <a:latin typeface="Consolas" panose="020B0609020204030204" pitchFamily="49" charset="0"/>
              </a:rPr>
            </a:br>
            <a:r>
              <a:rPr lang="en-IN" sz="1200" b="0" dirty="0">
                <a:solidFill>
                  <a:srgbClr val="FF006A"/>
                </a:solidFill>
                <a:effectLst/>
                <a:latin typeface="Consolas" panose="020B0609020204030204" pitchFamily="49" charset="0"/>
              </a:rPr>
              <a:t>from</a:t>
            </a:r>
            <a:r>
              <a:rPr lang="en-IN" sz="1200" b="0" dirty="0">
                <a:solidFill>
                  <a:srgbClr val="FFFFFF"/>
                </a:solidFill>
                <a:effectLst/>
                <a:latin typeface="Consolas" panose="020B0609020204030204" pitchFamily="49" charset="0"/>
              </a:rPr>
              <a:t> camera </a:t>
            </a:r>
            <a:r>
              <a:rPr lang="en-IN" sz="1200" b="0" dirty="0">
                <a:solidFill>
                  <a:srgbClr val="FF006A"/>
                </a:solidFill>
                <a:effectLst/>
                <a:latin typeface="Consolas" panose="020B0609020204030204" pitchFamily="49" charset="0"/>
              </a:rPr>
              <a:t>import</a:t>
            </a:r>
            <a:r>
              <a:rPr lang="en-IN" sz="1200" b="0" dirty="0">
                <a:solidFill>
                  <a:srgbClr val="FFFFFF"/>
                </a:solidFill>
                <a:effectLst/>
                <a:latin typeface="Consolas" panose="020B0609020204030204" pitchFamily="49" charset="0"/>
              </a:rPr>
              <a:t> </a:t>
            </a:r>
            <a:r>
              <a:rPr lang="en-IN" sz="1200" b="0" dirty="0">
                <a:solidFill>
                  <a:srgbClr val="FF0062"/>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app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a:solidFill>
                  <a:srgbClr val="20DD20"/>
                </a:solidFill>
                <a:effectLst/>
                <a:latin typeface="Consolas" panose="020B0609020204030204" pitchFamily="49" charset="0"/>
              </a:rPr>
              <a:t>Flask</a:t>
            </a:r>
            <a:r>
              <a:rPr lang="en-IN" sz="1200" b="0" dirty="0">
                <a:solidFill>
                  <a:srgbClr val="FFFFFF"/>
                </a:solidFill>
                <a:effectLst/>
                <a:latin typeface="Consolas" panose="020B0609020204030204" pitchFamily="49" charset="0"/>
              </a:rPr>
              <a:t>(</a:t>
            </a:r>
            <a:r>
              <a:rPr lang="en-IN" sz="1200" b="0" dirty="0">
                <a:solidFill>
                  <a:srgbClr val="20DD20"/>
                </a:solidFill>
                <a:effectLst/>
                <a:latin typeface="Consolas" panose="020B0609020204030204" pitchFamily="49" charset="0"/>
              </a:rPr>
              <a:t>__name__</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headings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err="1">
                <a:solidFill>
                  <a:srgbClr val="EEFF00"/>
                </a:solidFill>
                <a:effectLst/>
                <a:latin typeface="Consolas" panose="020B0609020204030204" pitchFamily="49" charset="0"/>
              </a:rPr>
              <a:t>Name</a:t>
            </a:r>
            <a:r>
              <a:rPr lang="en-IN" sz="1200" b="0" dirty="0" err="1">
                <a:solidFill>
                  <a:srgbClr val="FFFFFF"/>
                </a:solidFill>
                <a:effectLst/>
                <a:latin typeface="Consolas" panose="020B0609020204030204" pitchFamily="49" charset="0"/>
              </a:rPr>
              <a:t>","</a:t>
            </a:r>
            <a:r>
              <a:rPr lang="en-IN" sz="1200" b="0" dirty="0" err="1">
                <a:solidFill>
                  <a:srgbClr val="EEFF00"/>
                </a:solidFill>
                <a:effectLst/>
                <a:latin typeface="Consolas" panose="020B0609020204030204" pitchFamily="49" charset="0"/>
              </a:rPr>
              <a:t>Album</a:t>
            </a:r>
            <a:r>
              <a:rPr lang="en-IN" sz="1200" b="0" dirty="0" err="1">
                <a:solidFill>
                  <a:srgbClr val="FFFFFF"/>
                </a:solidFill>
                <a:effectLst/>
                <a:latin typeface="Consolas" panose="020B0609020204030204" pitchFamily="49" charset="0"/>
              </a:rPr>
              <a:t>","</a:t>
            </a:r>
            <a:r>
              <a:rPr lang="en-IN" sz="1200" b="0" dirty="0" err="1">
                <a:solidFill>
                  <a:srgbClr val="EEFF00"/>
                </a:solidFill>
                <a:effectLst/>
                <a:latin typeface="Consolas" panose="020B0609020204030204" pitchFamily="49" charset="0"/>
              </a:rPr>
              <a:t>Artist</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df1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err="1">
                <a:solidFill>
                  <a:srgbClr val="20DD20"/>
                </a:solidFill>
                <a:effectLst/>
                <a:latin typeface="Consolas" panose="020B0609020204030204" pitchFamily="49" charset="0"/>
              </a:rPr>
              <a:t>music_rec</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df1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df1.</a:t>
            </a:r>
            <a:r>
              <a:rPr lang="en-IN" sz="1200" b="0" dirty="0">
                <a:solidFill>
                  <a:srgbClr val="20DD20"/>
                </a:solidFill>
                <a:effectLst/>
                <a:latin typeface="Consolas" panose="020B0609020204030204" pitchFamily="49" charset="0"/>
              </a:rPr>
              <a:t>head</a:t>
            </a:r>
            <a:r>
              <a:rPr lang="en-IN" sz="1200" b="0" dirty="0">
                <a:solidFill>
                  <a:srgbClr val="FFFFFF"/>
                </a:solidFill>
                <a:effectLst/>
                <a:latin typeface="Consolas" panose="020B0609020204030204" pitchFamily="49" charset="0"/>
              </a:rPr>
              <a:t>(</a:t>
            </a:r>
            <a:r>
              <a:rPr lang="en-IN" sz="1200" b="0" dirty="0">
                <a:solidFill>
                  <a:srgbClr val="FF7E34"/>
                </a:solidFill>
                <a:effectLst/>
                <a:latin typeface="Consolas" panose="020B0609020204030204" pitchFamily="49" charset="0"/>
              </a:rPr>
              <a:t>15</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a:t>
            </a:r>
            <a:r>
              <a:rPr lang="en-IN" sz="1200" b="0" dirty="0">
                <a:solidFill>
                  <a:srgbClr val="00FFFF"/>
                </a:solidFill>
                <a:effectLst/>
                <a:latin typeface="Consolas" panose="020B0609020204030204" pitchFamily="49" charset="0"/>
              </a:rPr>
              <a:t>app</a:t>
            </a:r>
            <a:r>
              <a:rPr lang="en-IN" sz="1200" b="0" dirty="0">
                <a:solidFill>
                  <a:srgbClr val="FFFFFF"/>
                </a:solidFill>
                <a:effectLst/>
                <a:latin typeface="Consolas" panose="020B0609020204030204" pitchFamily="49" charset="0"/>
              </a:rPr>
              <a:t>.</a:t>
            </a:r>
            <a:r>
              <a:rPr lang="en-IN" sz="1200" b="0" dirty="0">
                <a:solidFill>
                  <a:srgbClr val="00FFFF"/>
                </a:solidFill>
                <a:effectLst/>
                <a:latin typeface="Consolas" panose="020B0609020204030204" pitchFamily="49" charset="0"/>
              </a:rPr>
              <a:t>route</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0062"/>
                </a:solidFill>
                <a:effectLst/>
                <a:latin typeface="Consolas" panose="020B0609020204030204" pitchFamily="49" charset="0"/>
              </a:rPr>
              <a:t>def</a:t>
            </a:r>
            <a:r>
              <a:rPr lang="en-IN" sz="1200" b="0" dirty="0">
                <a:solidFill>
                  <a:srgbClr val="FFFFFF"/>
                </a:solidFill>
                <a:effectLst/>
                <a:latin typeface="Consolas" panose="020B0609020204030204" pitchFamily="49" charset="0"/>
              </a:rPr>
              <a:t> </a:t>
            </a:r>
            <a:r>
              <a:rPr lang="en-IN" sz="1200" b="0" dirty="0">
                <a:solidFill>
                  <a:srgbClr val="00FFFF"/>
                </a:solidFill>
                <a:effectLst/>
                <a:latin typeface="Consolas" panose="020B0609020204030204" pitchFamily="49" charset="0"/>
              </a:rPr>
              <a:t>index</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00FFFF"/>
                </a:solidFill>
                <a:effectLst/>
                <a:latin typeface="Consolas" panose="020B0609020204030204" pitchFamily="49" charset="0"/>
              </a:rPr>
              <a:t>print</a:t>
            </a:r>
            <a:r>
              <a:rPr lang="en-IN" sz="1200" b="0" dirty="0">
                <a:solidFill>
                  <a:srgbClr val="FFFFFF"/>
                </a:solidFill>
                <a:effectLst/>
                <a:latin typeface="Consolas" panose="020B0609020204030204" pitchFamily="49" charset="0"/>
              </a:rPr>
              <a:t>(</a:t>
            </a:r>
            <a:r>
              <a:rPr lang="en-IN" sz="1200" b="0" dirty="0">
                <a:solidFill>
                  <a:srgbClr val="20DD20"/>
                </a:solidFill>
                <a:effectLst/>
                <a:latin typeface="Consolas" panose="020B0609020204030204" pitchFamily="49" charset="0"/>
              </a:rPr>
              <a:t>df1</a:t>
            </a:r>
            <a:r>
              <a:rPr lang="en-IN" sz="1200" b="0" dirty="0">
                <a:solidFill>
                  <a:srgbClr val="FFFFFF"/>
                </a:solidFill>
                <a:effectLst/>
                <a:latin typeface="Consolas" panose="020B0609020204030204" pitchFamily="49" charset="0"/>
              </a:rPr>
              <a:t>.</a:t>
            </a:r>
            <a:r>
              <a:rPr lang="en-IN" sz="1200" b="0" dirty="0">
                <a:solidFill>
                  <a:srgbClr val="20DD20"/>
                </a:solidFill>
                <a:effectLst/>
                <a:latin typeface="Consolas" panose="020B0609020204030204" pitchFamily="49" charset="0"/>
              </a:rPr>
              <a:t>to_json</a:t>
            </a:r>
            <a:r>
              <a:rPr lang="en-IN" sz="1200" b="0" dirty="0">
                <a:solidFill>
                  <a:srgbClr val="FFFFFF"/>
                </a:solidFill>
                <a:effectLst/>
                <a:latin typeface="Consolas" panose="020B0609020204030204" pitchFamily="49" charset="0"/>
              </a:rPr>
              <a:t>(</a:t>
            </a:r>
            <a:r>
              <a:rPr lang="en-IN" sz="1200" b="0" dirty="0">
                <a:solidFill>
                  <a:srgbClr val="FF7E34"/>
                </a:solidFill>
                <a:effectLst/>
                <a:latin typeface="Consolas" panose="020B0609020204030204" pitchFamily="49" charset="0"/>
              </a:rPr>
              <a:t>orient</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records</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FF006A"/>
                </a:solidFill>
                <a:effectLst/>
                <a:latin typeface="Consolas" panose="020B0609020204030204" pitchFamily="49" charset="0"/>
              </a:rPr>
              <a:t>return</a:t>
            </a:r>
            <a:r>
              <a:rPr lang="en-IN" sz="1200" b="0" dirty="0">
                <a:solidFill>
                  <a:srgbClr val="FFFFFF"/>
                </a:solidFill>
                <a:effectLst/>
                <a:latin typeface="Consolas" panose="020B0609020204030204" pitchFamily="49" charset="0"/>
              </a:rPr>
              <a:t> </a:t>
            </a:r>
            <a:r>
              <a:rPr lang="en-IN" sz="1200" b="0" dirty="0" err="1">
                <a:solidFill>
                  <a:srgbClr val="20DD20"/>
                </a:solidFill>
                <a:effectLst/>
                <a:latin typeface="Consolas" panose="020B0609020204030204" pitchFamily="49" charset="0"/>
              </a:rPr>
              <a:t>render_template</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index.html</a:t>
            </a:r>
            <a:r>
              <a:rPr lang="en-IN" sz="1200" b="0" dirty="0">
                <a:solidFill>
                  <a:srgbClr val="FFFFFF"/>
                </a:solidFill>
                <a:effectLst/>
                <a:latin typeface="Consolas" panose="020B0609020204030204" pitchFamily="49" charset="0"/>
              </a:rPr>
              <a:t>',</a:t>
            </a:r>
            <a:r>
              <a:rPr lang="en-IN" sz="1200" b="0" dirty="0">
                <a:solidFill>
                  <a:srgbClr val="20DD20"/>
                </a:solidFill>
                <a:effectLst/>
                <a:latin typeface="Consolas" panose="020B0609020204030204" pitchFamily="49" charset="0"/>
              </a:rPr>
              <a:t> </a:t>
            </a:r>
            <a:r>
              <a:rPr lang="en-IN" sz="1200" b="0" dirty="0">
                <a:solidFill>
                  <a:srgbClr val="FF7E34"/>
                </a:solidFill>
                <a:effectLst/>
                <a:latin typeface="Consolas" panose="020B0609020204030204" pitchFamily="49" charset="0"/>
              </a:rPr>
              <a:t>headings</a:t>
            </a:r>
            <a:r>
              <a:rPr lang="en-IN" sz="1200" b="0" dirty="0">
                <a:solidFill>
                  <a:srgbClr val="FF0062"/>
                </a:solidFill>
                <a:effectLst/>
                <a:latin typeface="Consolas" panose="020B0609020204030204" pitchFamily="49" charset="0"/>
              </a:rPr>
              <a:t>=</a:t>
            </a:r>
            <a:r>
              <a:rPr lang="en-IN" sz="1200" b="0" dirty="0">
                <a:solidFill>
                  <a:srgbClr val="20DD20"/>
                </a:solidFill>
                <a:effectLst/>
                <a:latin typeface="Consolas" panose="020B0609020204030204" pitchFamily="49" charset="0"/>
              </a:rPr>
              <a:t>headings</a:t>
            </a:r>
            <a:r>
              <a:rPr lang="en-IN" sz="1200" b="0" dirty="0">
                <a:solidFill>
                  <a:srgbClr val="FFFFFF"/>
                </a:solidFill>
                <a:effectLst/>
                <a:latin typeface="Consolas" panose="020B0609020204030204" pitchFamily="49" charset="0"/>
              </a:rPr>
              <a:t>,</a:t>
            </a:r>
            <a:r>
              <a:rPr lang="en-IN" sz="1200" b="0" dirty="0">
                <a:solidFill>
                  <a:srgbClr val="20DD20"/>
                </a:solidFill>
                <a:effectLst/>
                <a:latin typeface="Consolas" panose="020B0609020204030204" pitchFamily="49" charset="0"/>
              </a:rPr>
              <a:t> </a:t>
            </a:r>
            <a:r>
              <a:rPr lang="en-IN" sz="1200" b="0" dirty="0">
                <a:solidFill>
                  <a:srgbClr val="FF7E34"/>
                </a:solidFill>
                <a:effectLst/>
                <a:latin typeface="Consolas" panose="020B0609020204030204" pitchFamily="49" charset="0"/>
              </a:rPr>
              <a:t>data</a:t>
            </a:r>
            <a:r>
              <a:rPr lang="en-IN" sz="1200" b="0" dirty="0">
                <a:solidFill>
                  <a:srgbClr val="FF0062"/>
                </a:solidFill>
                <a:effectLst/>
                <a:latin typeface="Consolas" panose="020B0609020204030204" pitchFamily="49" charset="0"/>
              </a:rPr>
              <a:t>=</a:t>
            </a:r>
            <a:r>
              <a:rPr lang="en-IN" sz="1200" b="0" dirty="0">
                <a:solidFill>
                  <a:srgbClr val="20DD20"/>
                </a:solidFill>
                <a:effectLst/>
                <a:latin typeface="Consolas" panose="020B0609020204030204" pitchFamily="49" charset="0"/>
              </a:rPr>
              <a:t>df1</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br>
              <a:rPr lang="en-IN" sz="1200" b="0" dirty="0">
                <a:solidFill>
                  <a:srgbClr val="FFFFFF"/>
                </a:solidFill>
                <a:effectLst/>
                <a:latin typeface="Consolas" panose="020B0609020204030204" pitchFamily="49" charset="0"/>
              </a:rPr>
            </a:br>
            <a:r>
              <a:rPr lang="en-IN" sz="1200" b="0" dirty="0">
                <a:solidFill>
                  <a:srgbClr val="FF0062"/>
                </a:solidFill>
                <a:effectLst/>
                <a:latin typeface="Consolas" panose="020B0609020204030204" pitchFamily="49" charset="0"/>
              </a:rPr>
              <a:t>def</a:t>
            </a:r>
            <a:r>
              <a:rPr lang="en-IN" sz="1200" b="0" dirty="0">
                <a:solidFill>
                  <a:srgbClr val="FFFFFF"/>
                </a:solidFill>
                <a:effectLst/>
                <a:latin typeface="Consolas" panose="020B0609020204030204" pitchFamily="49" charset="0"/>
              </a:rPr>
              <a:t> </a:t>
            </a:r>
            <a:r>
              <a:rPr lang="en-IN" sz="1200" b="0" dirty="0">
                <a:solidFill>
                  <a:srgbClr val="00FFFF"/>
                </a:solidFill>
                <a:effectLst/>
                <a:latin typeface="Consolas" panose="020B0609020204030204" pitchFamily="49" charset="0"/>
              </a:rPr>
              <a:t>gen</a:t>
            </a:r>
            <a:r>
              <a:rPr lang="en-IN" sz="1200" b="0" dirty="0">
                <a:solidFill>
                  <a:srgbClr val="FFFFFF"/>
                </a:solidFill>
                <a:effectLst/>
                <a:latin typeface="Consolas" panose="020B0609020204030204" pitchFamily="49" charset="0"/>
              </a:rPr>
              <a:t>(</a:t>
            </a:r>
            <a:r>
              <a:rPr lang="en-IN" sz="1200" b="0" dirty="0">
                <a:solidFill>
                  <a:srgbClr val="FF7E34"/>
                </a:solidFill>
                <a:effectLst/>
                <a:latin typeface="Consolas" panose="020B0609020204030204" pitchFamily="49" charset="0"/>
              </a:rPr>
              <a:t>camera</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FF006A"/>
                </a:solidFill>
                <a:effectLst/>
                <a:latin typeface="Consolas" panose="020B0609020204030204" pitchFamily="49" charset="0"/>
              </a:rPr>
              <a:t>while</a:t>
            </a:r>
            <a:r>
              <a:rPr lang="en-IN" sz="1200" b="0" dirty="0">
                <a:solidFill>
                  <a:srgbClr val="FFFFFF"/>
                </a:solidFill>
                <a:effectLst/>
                <a:latin typeface="Consolas" panose="020B0609020204030204" pitchFamily="49" charset="0"/>
              </a:rPr>
              <a:t> </a:t>
            </a:r>
            <a:r>
              <a:rPr lang="en-IN" sz="1200" b="0" dirty="0">
                <a:solidFill>
                  <a:srgbClr val="FF7E34"/>
                </a:solidFill>
                <a:effectLst/>
                <a:latin typeface="Consolas" panose="020B0609020204030204" pitchFamily="49" charset="0"/>
              </a:rPr>
              <a:t>True</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FF0062"/>
                </a:solidFill>
                <a:effectLst/>
                <a:latin typeface="Consolas" panose="020B0609020204030204" pitchFamily="49" charset="0"/>
              </a:rPr>
              <a:t>global</a:t>
            </a:r>
            <a:r>
              <a:rPr lang="en-IN" sz="1200" b="0" dirty="0">
                <a:solidFill>
                  <a:srgbClr val="FFFFFF"/>
                </a:solidFill>
                <a:effectLst/>
                <a:latin typeface="Consolas" panose="020B0609020204030204" pitchFamily="49" charset="0"/>
              </a:rPr>
              <a:t> df1</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frame, df1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camera.</a:t>
            </a:r>
            <a:r>
              <a:rPr lang="en-IN" sz="1200" b="0" dirty="0" err="1">
                <a:solidFill>
                  <a:srgbClr val="20DD20"/>
                </a:solidFill>
                <a:effectLst/>
                <a:latin typeface="Consolas" panose="020B0609020204030204" pitchFamily="49" charset="0"/>
              </a:rPr>
              <a:t>get_frame</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FF006A"/>
                </a:solidFill>
                <a:effectLst/>
                <a:latin typeface="Consolas" panose="020B0609020204030204" pitchFamily="49" charset="0"/>
              </a:rPr>
              <a:t>yield</a:t>
            </a:r>
            <a:r>
              <a:rPr lang="en-IN" sz="1200" b="0" dirty="0">
                <a:solidFill>
                  <a:srgbClr val="FFFFFF"/>
                </a:solidFill>
                <a:effectLst/>
                <a:latin typeface="Consolas" panose="020B0609020204030204" pitchFamily="49" charset="0"/>
              </a:rPr>
              <a:t> (</a:t>
            </a:r>
            <a:r>
              <a:rPr lang="en-IN" sz="1200" b="0" dirty="0">
                <a:solidFill>
                  <a:srgbClr val="FF0062"/>
                </a:solidFill>
                <a:effectLst/>
                <a:latin typeface="Consolas" panose="020B0609020204030204" pitchFamily="49" charset="0"/>
              </a:rPr>
              <a:t>b</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--frame</a:t>
            </a:r>
            <a:r>
              <a:rPr lang="en-IN" sz="1200" b="0" dirty="0">
                <a:solidFill>
                  <a:srgbClr val="89DDFF"/>
                </a:solidFill>
                <a:effectLst/>
                <a:latin typeface="Consolas" panose="020B0609020204030204" pitchFamily="49" charset="0"/>
              </a:rPr>
              <a:t>\r\n</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err="1">
                <a:solidFill>
                  <a:srgbClr val="FF0062"/>
                </a:solidFill>
                <a:effectLst/>
                <a:latin typeface="Consolas" panose="020B0609020204030204" pitchFamily="49" charset="0"/>
              </a:rPr>
              <a:t>b</a:t>
            </a:r>
            <a:r>
              <a:rPr lang="en-IN" sz="1200" b="0" dirty="0" err="1">
                <a:solidFill>
                  <a:srgbClr val="FFFFFF"/>
                </a:solidFill>
                <a:effectLst/>
                <a:latin typeface="Consolas" panose="020B0609020204030204" pitchFamily="49" charset="0"/>
              </a:rPr>
              <a:t>'</a:t>
            </a:r>
            <a:r>
              <a:rPr lang="en-IN" sz="1200" b="0" dirty="0" err="1">
                <a:solidFill>
                  <a:srgbClr val="EEFF00"/>
                </a:solidFill>
                <a:effectLst/>
                <a:latin typeface="Consolas" panose="020B0609020204030204" pitchFamily="49" charset="0"/>
              </a:rPr>
              <a:t>Content</a:t>
            </a:r>
            <a:r>
              <a:rPr lang="en-IN" sz="1200" b="0" dirty="0">
                <a:solidFill>
                  <a:srgbClr val="EEFF00"/>
                </a:solidFill>
                <a:effectLst/>
                <a:latin typeface="Consolas" panose="020B0609020204030204" pitchFamily="49" charset="0"/>
              </a:rPr>
              <a:t>-Type: image/jpeg</a:t>
            </a:r>
            <a:r>
              <a:rPr lang="en-IN" sz="1200" b="0" dirty="0">
                <a:solidFill>
                  <a:srgbClr val="89DDFF"/>
                </a:solidFill>
                <a:effectLst/>
                <a:latin typeface="Consolas" panose="020B0609020204030204" pitchFamily="49" charset="0"/>
              </a:rPr>
              <a:t>\r\n\r\n</a:t>
            </a:r>
            <a:r>
              <a:rPr lang="en-IN" sz="1200" b="0" dirty="0">
                <a:solidFill>
                  <a:srgbClr val="FFFFFF"/>
                </a:solidFill>
                <a:effectLst/>
                <a:latin typeface="Consolas" panose="020B0609020204030204" pitchFamily="49" charset="0"/>
              </a:rPr>
              <a:t>'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frame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a:solidFill>
                  <a:srgbClr val="FF0062"/>
                </a:solidFill>
                <a:effectLst/>
                <a:latin typeface="Consolas" panose="020B0609020204030204" pitchFamily="49" charset="0"/>
              </a:rPr>
              <a:t>b</a:t>
            </a:r>
            <a:r>
              <a:rPr lang="en-IN" sz="1200" b="0" dirty="0">
                <a:solidFill>
                  <a:srgbClr val="FFFFFF"/>
                </a:solidFill>
                <a:effectLst/>
                <a:latin typeface="Consolas" panose="020B0609020204030204" pitchFamily="49" charset="0"/>
              </a:rPr>
              <a:t>'</a:t>
            </a:r>
            <a:r>
              <a:rPr lang="en-IN" sz="1200" b="0" dirty="0">
                <a:solidFill>
                  <a:srgbClr val="89DDFF"/>
                </a:solidFill>
                <a:effectLst/>
                <a:latin typeface="Consolas" panose="020B0609020204030204" pitchFamily="49" charset="0"/>
              </a:rPr>
              <a:t>\r\n\r\n</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a:t>
            </a:r>
            <a:r>
              <a:rPr lang="en-IN" sz="1200" b="0" dirty="0">
                <a:solidFill>
                  <a:srgbClr val="00FFFF"/>
                </a:solidFill>
                <a:effectLst/>
                <a:latin typeface="Consolas" panose="020B0609020204030204" pitchFamily="49" charset="0"/>
              </a:rPr>
              <a:t>app</a:t>
            </a:r>
            <a:r>
              <a:rPr lang="en-IN" sz="1200" b="0" dirty="0">
                <a:solidFill>
                  <a:srgbClr val="FFFFFF"/>
                </a:solidFill>
                <a:effectLst/>
                <a:latin typeface="Consolas" panose="020B0609020204030204" pitchFamily="49" charset="0"/>
              </a:rPr>
              <a:t>.</a:t>
            </a:r>
            <a:r>
              <a:rPr lang="en-IN" sz="1200" b="0" dirty="0">
                <a:solidFill>
                  <a:srgbClr val="00FFFF"/>
                </a:solidFill>
                <a:effectLst/>
                <a:latin typeface="Consolas" panose="020B0609020204030204" pitchFamily="49" charset="0"/>
              </a:rPr>
              <a:t>route</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/video_feed</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0062"/>
                </a:solidFill>
                <a:effectLst/>
                <a:latin typeface="Consolas" panose="020B0609020204030204" pitchFamily="49" charset="0"/>
              </a:rPr>
              <a:t>def</a:t>
            </a:r>
            <a:r>
              <a:rPr lang="en-IN" sz="1200" b="0" dirty="0">
                <a:solidFill>
                  <a:srgbClr val="FFFFFF"/>
                </a:solidFill>
                <a:effectLst/>
                <a:latin typeface="Consolas" panose="020B0609020204030204" pitchFamily="49" charset="0"/>
              </a:rPr>
              <a:t> </a:t>
            </a:r>
            <a:r>
              <a:rPr lang="en-IN" sz="1200" b="0" dirty="0" err="1">
                <a:solidFill>
                  <a:srgbClr val="00FFFF"/>
                </a:solidFill>
                <a:effectLst/>
                <a:latin typeface="Consolas" panose="020B0609020204030204" pitchFamily="49" charset="0"/>
              </a:rPr>
              <a:t>video_feed</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FF006A"/>
                </a:solidFill>
                <a:effectLst/>
                <a:latin typeface="Consolas" panose="020B0609020204030204" pitchFamily="49" charset="0"/>
              </a:rPr>
              <a:t>return</a:t>
            </a:r>
            <a:r>
              <a:rPr lang="en-IN" sz="1200" b="0" dirty="0">
                <a:solidFill>
                  <a:srgbClr val="FFFFFF"/>
                </a:solidFill>
                <a:effectLst/>
                <a:latin typeface="Consolas" panose="020B0609020204030204" pitchFamily="49" charset="0"/>
              </a:rPr>
              <a:t> </a:t>
            </a:r>
            <a:r>
              <a:rPr lang="en-IN" sz="1200" b="0" dirty="0">
                <a:solidFill>
                  <a:srgbClr val="20DD20"/>
                </a:solidFill>
                <a:effectLst/>
                <a:latin typeface="Consolas" panose="020B0609020204030204" pitchFamily="49" charset="0"/>
              </a:rPr>
              <a:t>Response</a:t>
            </a:r>
            <a:r>
              <a:rPr lang="en-IN" sz="1200" b="0" dirty="0">
                <a:solidFill>
                  <a:srgbClr val="FFFFFF"/>
                </a:solidFill>
                <a:effectLst/>
                <a:latin typeface="Consolas" panose="020B0609020204030204" pitchFamily="49" charset="0"/>
              </a:rPr>
              <a:t>(</a:t>
            </a:r>
            <a:r>
              <a:rPr lang="en-IN" sz="1200" b="0" dirty="0">
                <a:solidFill>
                  <a:srgbClr val="20DD20"/>
                </a:solidFill>
                <a:effectLst/>
                <a:latin typeface="Consolas" panose="020B0609020204030204" pitchFamily="49" charset="0"/>
              </a:rPr>
              <a:t>gen</a:t>
            </a:r>
            <a:r>
              <a:rPr lang="en-IN" sz="1200" b="0" dirty="0">
                <a:solidFill>
                  <a:srgbClr val="FFFFFF"/>
                </a:solidFill>
                <a:effectLst/>
                <a:latin typeface="Consolas" panose="020B0609020204030204" pitchFamily="49" charset="0"/>
              </a:rPr>
              <a:t>(</a:t>
            </a:r>
            <a:r>
              <a:rPr lang="en-IN" sz="1200" b="0" dirty="0" err="1">
                <a:solidFill>
                  <a:srgbClr val="20DD20"/>
                </a:solidFill>
                <a:effectLst/>
                <a:latin typeface="Consolas" panose="020B0609020204030204" pitchFamily="49" charset="0"/>
              </a:rPr>
              <a:t>VideoCamera</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20DD20"/>
                </a:solidFill>
                <a:effectLst/>
                <a:latin typeface="Consolas" panose="020B0609020204030204" pitchFamily="49" charset="0"/>
              </a:rPr>
              <a:t>                    </a:t>
            </a:r>
            <a:r>
              <a:rPr lang="en-IN" sz="1200" b="0" dirty="0" err="1">
                <a:solidFill>
                  <a:srgbClr val="FF7E34"/>
                </a:solidFill>
                <a:effectLst/>
                <a:latin typeface="Consolas" panose="020B0609020204030204" pitchFamily="49" charset="0"/>
              </a:rPr>
              <a:t>mimetype</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multipart/x-mixed-replace; boundary=frame</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a:t>
            </a:r>
            <a:r>
              <a:rPr lang="en-IN" sz="1200" b="0" dirty="0">
                <a:solidFill>
                  <a:srgbClr val="00FFFF"/>
                </a:solidFill>
                <a:effectLst/>
                <a:latin typeface="Consolas" panose="020B0609020204030204" pitchFamily="49" charset="0"/>
              </a:rPr>
              <a:t>app</a:t>
            </a:r>
            <a:r>
              <a:rPr lang="en-IN" sz="1200" b="0" dirty="0">
                <a:solidFill>
                  <a:srgbClr val="FFFFFF"/>
                </a:solidFill>
                <a:effectLst/>
                <a:latin typeface="Consolas" panose="020B0609020204030204" pitchFamily="49" charset="0"/>
              </a:rPr>
              <a:t>.</a:t>
            </a:r>
            <a:r>
              <a:rPr lang="en-IN" sz="1200" b="0" dirty="0">
                <a:solidFill>
                  <a:srgbClr val="00FFFF"/>
                </a:solidFill>
                <a:effectLst/>
                <a:latin typeface="Consolas" panose="020B0609020204030204" pitchFamily="49" charset="0"/>
              </a:rPr>
              <a:t>route</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/t</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0062"/>
                </a:solidFill>
                <a:effectLst/>
                <a:latin typeface="Consolas" panose="020B0609020204030204" pitchFamily="49" charset="0"/>
              </a:rPr>
              <a:t>def</a:t>
            </a:r>
            <a:r>
              <a:rPr lang="en-IN" sz="1200" b="0" dirty="0">
                <a:solidFill>
                  <a:srgbClr val="FFFFFF"/>
                </a:solidFill>
                <a:effectLst/>
                <a:latin typeface="Consolas" panose="020B0609020204030204" pitchFamily="49" charset="0"/>
              </a:rPr>
              <a:t> </a:t>
            </a:r>
            <a:r>
              <a:rPr lang="en-IN" sz="1200" b="0" dirty="0" err="1">
                <a:solidFill>
                  <a:srgbClr val="00FFFF"/>
                </a:solidFill>
                <a:effectLst/>
                <a:latin typeface="Consolas" panose="020B0609020204030204" pitchFamily="49" charset="0"/>
              </a:rPr>
              <a:t>gen_table</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a:solidFill>
                  <a:srgbClr val="FF006A"/>
                </a:solidFill>
                <a:effectLst/>
                <a:latin typeface="Consolas" panose="020B0609020204030204" pitchFamily="49" charset="0"/>
              </a:rPr>
              <a:t>return</a:t>
            </a:r>
            <a:r>
              <a:rPr lang="en-IN" sz="1200" b="0" dirty="0">
                <a:solidFill>
                  <a:srgbClr val="FFFFFF"/>
                </a:solidFill>
                <a:effectLst/>
                <a:latin typeface="Consolas" panose="020B0609020204030204" pitchFamily="49" charset="0"/>
              </a:rPr>
              <a:t> df1.</a:t>
            </a:r>
            <a:r>
              <a:rPr lang="en-IN" sz="1200" b="0" dirty="0">
                <a:solidFill>
                  <a:srgbClr val="20DD20"/>
                </a:solidFill>
                <a:effectLst/>
                <a:latin typeface="Consolas" panose="020B0609020204030204" pitchFamily="49" charset="0"/>
              </a:rPr>
              <a:t>to_json</a:t>
            </a:r>
            <a:r>
              <a:rPr lang="en-IN" sz="1200" b="0" dirty="0">
                <a:solidFill>
                  <a:srgbClr val="FFFFFF"/>
                </a:solidFill>
                <a:effectLst/>
                <a:latin typeface="Consolas" panose="020B0609020204030204" pitchFamily="49" charset="0"/>
              </a:rPr>
              <a:t>(</a:t>
            </a:r>
            <a:r>
              <a:rPr lang="en-IN" sz="1200" b="0" dirty="0">
                <a:solidFill>
                  <a:srgbClr val="FF7E34"/>
                </a:solidFill>
                <a:effectLst/>
                <a:latin typeface="Consolas" panose="020B0609020204030204" pitchFamily="49" charset="0"/>
              </a:rPr>
              <a:t>orient</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a:t>
            </a:r>
            <a:r>
              <a:rPr lang="en-IN" sz="1200" b="0" dirty="0">
                <a:solidFill>
                  <a:srgbClr val="EEFF00"/>
                </a:solidFill>
                <a:effectLst/>
                <a:latin typeface="Consolas" panose="020B0609020204030204" pitchFamily="49" charset="0"/>
              </a:rPr>
              <a:t>records</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br>
              <a:rPr lang="en-IN" sz="1200" b="0" dirty="0">
                <a:solidFill>
                  <a:srgbClr val="FFFFFF"/>
                </a:solidFill>
                <a:effectLst/>
                <a:latin typeface="Consolas" panose="020B0609020204030204" pitchFamily="49" charset="0"/>
              </a:rPr>
            </a:br>
            <a:r>
              <a:rPr lang="en-IN" sz="1200" b="0" dirty="0">
                <a:solidFill>
                  <a:srgbClr val="FF006A"/>
                </a:solidFill>
                <a:effectLst/>
                <a:latin typeface="Consolas" panose="020B0609020204030204" pitchFamily="49" charset="0"/>
              </a:rPr>
              <a:t>if</a:t>
            </a:r>
            <a:r>
              <a:rPr lang="en-IN" sz="1200" b="0" dirty="0">
                <a:solidFill>
                  <a:srgbClr val="FFFFFF"/>
                </a:solidFill>
                <a:effectLst/>
                <a:latin typeface="Consolas" panose="020B0609020204030204" pitchFamily="49" charset="0"/>
              </a:rPr>
              <a:t> __name__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a:solidFill>
                  <a:srgbClr val="EEFF00"/>
                </a:solidFill>
                <a:effectLst/>
                <a:latin typeface="Consolas" panose="020B0609020204030204" pitchFamily="49" charset="0"/>
              </a:rPr>
              <a:t>__main__</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app.debug</a:t>
            </a:r>
            <a:r>
              <a:rPr lang="en-IN" sz="1200" b="0" dirty="0">
                <a:solidFill>
                  <a:srgbClr val="FFFFFF"/>
                </a:solidFill>
                <a:effectLst/>
                <a:latin typeface="Consolas" panose="020B0609020204030204" pitchFamily="49" charset="0"/>
              </a:rPr>
              <a:t> </a:t>
            </a:r>
            <a:r>
              <a:rPr lang="en-IN" sz="1200" b="0" dirty="0">
                <a:solidFill>
                  <a:srgbClr val="FF0062"/>
                </a:solidFill>
                <a:effectLst/>
                <a:latin typeface="Consolas" panose="020B0609020204030204" pitchFamily="49" charset="0"/>
              </a:rPr>
              <a:t>=</a:t>
            </a:r>
            <a:r>
              <a:rPr lang="en-IN" sz="1200" b="0" dirty="0">
                <a:solidFill>
                  <a:srgbClr val="FFFFFF"/>
                </a:solidFill>
                <a:effectLst/>
                <a:latin typeface="Consolas" panose="020B0609020204030204" pitchFamily="49" charset="0"/>
              </a:rPr>
              <a:t> </a:t>
            </a:r>
            <a:r>
              <a:rPr lang="en-IN" sz="1200" b="0" dirty="0">
                <a:solidFill>
                  <a:srgbClr val="FF7E34"/>
                </a:solidFill>
                <a:effectLst/>
                <a:latin typeface="Consolas" panose="020B0609020204030204" pitchFamily="49" charset="0"/>
              </a:rPr>
              <a:t>True</a:t>
            </a:r>
            <a:br>
              <a:rPr lang="en-IN" sz="1200" b="0" dirty="0">
                <a:solidFill>
                  <a:srgbClr val="FFFFFF"/>
                </a:solidFill>
                <a:effectLst/>
                <a:latin typeface="Consolas" panose="020B0609020204030204" pitchFamily="49" charset="0"/>
              </a:rPr>
            </a:br>
            <a:r>
              <a:rPr lang="en-IN" sz="1200" b="0" dirty="0">
                <a:solidFill>
                  <a:srgbClr val="FF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app.</a:t>
            </a:r>
            <a:r>
              <a:rPr lang="en-IN" sz="1200" b="0" dirty="0" err="1">
                <a:solidFill>
                  <a:srgbClr val="20DD20"/>
                </a:solidFill>
                <a:effectLst/>
                <a:latin typeface="Consolas" panose="020B0609020204030204" pitchFamily="49" charset="0"/>
              </a:rPr>
              <a:t>run</a:t>
            </a:r>
            <a:r>
              <a:rPr lang="en-IN" sz="1200" b="0" dirty="0">
                <a:solidFill>
                  <a:srgbClr val="FFFFFF"/>
                </a:solidFill>
                <a:effectLst/>
                <a:latin typeface="Consolas" panose="020B0609020204030204" pitchFamily="49" charset="0"/>
              </a:rPr>
              <a:t>()</a:t>
            </a:r>
            <a:br>
              <a:rPr lang="en-IN" sz="1200" b="0" dirty="0">
                <a:solidFill>
                  <a:srgbClr val="FFFFFF"/>
                </a:solidFill>
                <a:effectLst/>
                <a:latin typeface="Consolas" panose="020B0609020204030204" pitchFamily="49" charset="0"/>
              </a:rPr>
            </a:br>
            <a:endParaRPr lang="en-IN" sz="1200" dirty="0"/>
          </a:p>
        </p:txBody>
      </p:sp>
      <p:sp>
        <p:nvSpPr>
          <p:cNvPr id="3" name="Subtitle 2">
            <a:extLst>
              <a:ext uri="{FF2B5EF4-FFF2-40B4-BE49-F238E27FC236}">
                <a16:creationId xmlns:a16="http://schemas.microsoft.com/office/drawing/2014/main" id="{84463129-AE3D-A169-0225-D8DF79CC07A0}"/>
              </a:ext>
            </a:extLst>
          </p:cNvPr>
          <p:cNvSpPr>
            <a:spLocks noGrp="1"/>
          </p:cNvSpPr>
          <p:nvPr>
            <p:ph type="subTitle" idx="1"/>
          </p:nvPr>
        </p:nvSpPr>
        <p:spPr>
          <a:xfrm>
            <a:off x="809588" y="169607"/>
            <a:ext cx="8983341" cy="449825"/>
          </a:xfrm>
        </p:spPr>
        <p:txBody>
          <a:bodyPr/>
          <a:lstStyle/>
          <a:p>
            <a:r>
              <a:rPr lang="en-US" b="1" u="sng" dirty="0"/>
              <a:t>CODE</a:t>
            </a:r>
            <a:endParaRPr lang="en-IN" b="1" u="sng" dirty="0"/>
          </a:p>
        </p:txBody>
      </p:sp>
      <p:sp>
        <p:nvSpPr>
          <p:cNvPr id="4" name="Subtitle 2">
            <a:extLst>
              <a:ext uri="{FF2B5EF4-FFF2-40B4-BE49-F238E27FC236}">
                <a16:creationId xmlns:a16="http://schemas.microsoft.com/office/drawing/2014/main" id="{790B6332-9541-4397-F976-2AD88D380531}"/>
              </a:ext>
            </a:extLst>
          </p:cNvPr>
          <p:cNvSpPr txBox="1">
            <a:spLocks/>
          </p:cNvSpPr>
          <p:nvPr/>
        </p:nvSpPr>
        <p:spPr>
          <a:xfrm>
            <a:off x="809588" y="670461"/>
            <a:ext cx="8983341" cy="449825"/>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b="1" u="sng" dirty="0"/>
              <a:t>PYTHON;</a:t>
            </a:r>
            <a:endParaRPr lang="en-IN" b="1" u="sng" dirty="0"/>
          </a:p>
        </p:txBody>
      </p:sp>
    </p:spTree>
    <p:extLst>
      <p:ext uri="{BB962C8B-B14F-4D97-AF65-F5344CB8AC3E}">
        <p14:creationId xmlns:p14="http://schemas.microsoft.com/office/powerpoint/2010/main" val="14099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9BB-602C-81D1-9137-17F88FC588E6}"/>
              </a:ext>
            </a:extLst>
          </p:cNvPr>
          <p:cNvSpPr>
            <a:spLocks noGrp="1"/>
          </p:cNvSpPr>
          <p:nvPr>
            <p:ph type="ctrTitle"/>
          </p:nvPr>
        </p:nvSpPr>
        <p:spPr>
          <a:xfrm>
            <a:off x="573613" y="2816352"/>
            <a:ext cx="10212374" cy="4041648"/>
          </a:xfrm>
        </p:spPr>
        <p:txBody>
          <a:bodyPr>
            <a:noAutofit/>
          </a:bodyPr>
          <a:lstStyle/>
          <a:p>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numpy</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as</a:t>
            </a:r>
            <a:r>
              <a:rPr lang="en-IN" sz="1050" b="0" dirty="0">
                <a:solidFill>
                  <a:srgbClr val="FFFFFF"/>
                </a:solidFill>
                <a:effectLst/>
                <a:latin typeface="Consolas" panose="020B0609020204030204" pitchFamily="49" charset="0"/>
              </a:rPr>
              <a:t> np</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cv2</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PIL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Image</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tensorflow.keras.models</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Sequential</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tensorflow.keras.layers</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Dense, Dropout, Flatten</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tensorflow.keras.layers</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Conv2D</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tensorflow.keras.optimizers</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Adam</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tensorflow.keras.layers</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MaxPooling2D</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tensorflow.keras.preprocessing.image</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ImageDataGenerator</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pandastable</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Table, </a:t>
            </a:r>
            <a:r>
              <a:rPr lang="en-IN" sz="1050" b="0" dirty="0" err="1">
                <a:solidFill>
                  <a:srgbClr val="FFFFFF"/>
                </a:solidFill>
                <a:effectLst/>
                <a:latin typeface="Consolas" panose="020B0609020204030204" pitchFamily="49" charset="0"/>
              </a:rPr>
              <a:t>TableModel</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tensorflow.keras.preprocessing</a:t>
            </a:r>
            <a:r>
              <a:rPr lang="en-IN" sz="1050" b="0" dirty="0">
                <a:solidFill>
                  <a:srgbClr val="FFFFFF"/>
                </a:solidFill>
                <a:effectLst/>
                <a:latin typeface="Consolas" panose="020B0609020204030204" pitchFamily="49" charset="0"/>
              </a:rPr>
              <a:t>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image</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datetime</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from</a:t>
            </a:r>
            <a:r>
              <a:rPr lang="en-IN" sz="1050" b="0" dirty="0">
                <a:solidFill>
                  <a:srgbClr val="FFFFFF"/>
                </a:solidFill>
                <a:effectLst/>
                <a:latin typeface="Consolas" panose="020B0609020204030204" pitchFamily="49" charset="0"/>
              </a:rPr>
              <a:t> threading </a:t>
            </a: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Thread</a:t>
            </a:r>
            <a:br>
              <a:rPr lang="en-IN" sz="1050" b="0" dirty="0">
                <a:solidFill>
                  <a:srgbClr val="FFFFFF"/>
                </a:solidFill>
                <a:effectLst/>
                <a:latin typeface="Consolas" panose="020B0609020204030204" pitchFamily="49" charset="0"/>
              </a:rPr>
            </a:br>
            <a:r>
              <a:rPr lang="en-IN" sz="1050" b="0" i="1" dirty="0">
                <a:solidFill>
                  <a:srgbClr val="838383"/>
                </a:solidFill>
                <a:effectLst/>
                <a:latin typeface="Consolas" panose="020B0609020204030204" pitchFamily="49" charset="0"/>
              </a:rPr>
              <a:t># from </a:t>
            </a:r>
            <a:r>
              <a:rPr lang="en-IN" sz="1050" b="0" i="1" dirty="0" err="1">
                <a:solidFill>
                  <a:srgbClr val="838383"/>
                </a:solidFill>
                <a:effectLst/>
                <a:latin typeface="Consolas" panose="020B0609020204030204" pitchFamily="49" charset="0"/>
              </a:rPr>
              <a:t>Spotipy</a:t>
            </a:r>
            <a:r>
              <a:rPr lang="en-IN" sz="1050" b="0" i="1" dirty="0">
                <a:solidFill>
                  <a:srgbClr val="838383"/>
                </a:solidFill>
                <a:effectLst/>
                <a:latin typeface="Consolas" panose="020B0609020204030204" pitchFamily="49" charset="0"/>
              </a:rPr>
              <a:t> import *  </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time</a:t>
            </a:r>
            <a:br>
              <a:rPr lang="en-IN" sz="1050" b="0" dirty="0">
                <a:solidFill>
                  <a:srgbClr val="FFFFFF"/>
                </a:solidFill>
                <a:effectLst/>
                <a:latin typeface="Consolas" panose="020B0609020204030204" pitchFamily="49" charset="0"/>
              </a:rPr>
            </a:br>
            <a:r>
              <a:rPr lang="en-IN" sz="1050" b="0" dirty="0">
                <a:solidFill>
                  <a:srgbClr val="FF006A"/>
                </a:solidFill>
                <a:effectLst/>
                <a:latin typeface="Consolas" panose="020B0609020204030204" pitchFamily="49" charset="0"/>
              </a:rPr>
              <a:t>import</a:t>
            </a:r>
            <a:r>
              <a:rPr lang="en-IN" sz="1050" b="0" dirty="0">
                <a:solidFill>
                  <a:srgbClr val="FFFFFF"/>
                </a:solidFill>
                <a:effectLst/>
                <a:latin typeface="Consolas" panose="020B0609020204030204" pitchFamily="49" charset="0"/>
              </a:rPr>
              <a:t> pandas </a:t>
            </a:r>
            <a:r>
              <a:rPr lang="en-IN" sz="1050" b="0" dirty="0">
                <a:solidFill>
                  <a:srgbClr val="FF006A"/>
                </a:solidFill>
                <a:effectLst/>
                <a:latin typeface="Consolas" panose="020B0609020204030204" pitchFamily="49" charset="0"/>
              </a:rPr>
              <a:t>as</a:t>
            </a:r>
            <a:r>
              <a:rPr lang="en-IN" sz="1050" b="0" dirty="0">
                <a:solidFill>
                  <a:srgbClr val="FFFFFF"/>
                </a:solidFill>
                <a:effectLst/>
                <a:latin typeface="Consolas" panose="020B0609020204030204" pitchFamily="49" charset="0"/>
              </a:rPr>
              <a:t> pd</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face_cascade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cv2.</a:t>
            </a:r>
            <a:r>
              <a:rPr lang="en-IN" sz="1050" b="0" dirty="0">
                <a:solidFill>
                  <a:srgbClr val="20DD20"/>
                </a:solidFill>
                <a:effectLst/>
                <a:latin typeface="Consolas" panose="020B0609020204030204" pitchFamily="49" charset="0"/>
              </a:rPr>
              <a:t>CascadeClassifier</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haarcascade_frontalface_default.xml</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ds_factor</a:t>
            </a:r>
            <a:r>
              <a:rPr lang="en-IN" sz="1050" b="0" dirty="0">
                <a:solidFill>
                  <a:srgbClr val="FF0062"/>
                </a:solidFill>
                <a:effectLst/>
                <a:latin typeface="Consolas" panose="020B0609020204030204" pitchFamily="49" charset="0"/>
              </a:rPr>
              <a:t>=</a:t>
            </a:r>
            <a:r>
              <a:rPr lang="en-IN" sz="1050" b="0" dirty="0">
                <a:solidFill>
                  <a:srgbClr val="FF7E34"/>
                </a:solidFill>
                <a:effectLst/>
                <a:latin typeface="Consolas" panose="020B0609020204030204" pitchFamily="49" charset="0"/>
              </a:rPr>
              <a:t>0.6</a:t>
            </a:r>
            <a:br>
              <a:rPr lang="en-IN" sz="1050" b="0" dirty="0">
                <a:solidFill>
                  <a:srgbClr val="FFFFFF"/>
                </a:solidFill>
                <a:effectLst/>
                <a:latin typeface="Consolas" panose="020B0609020204030204" pitchFamily="49" charset="0"/>
              </a:rPr>
            </a:b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a:solidFill>
                  <a:srgbClr val="FFFFFF"/>
                </a:solidFill>
                <a:effectLst/>
                <a:latin typeface="Consolas" panose="020B0609020204030204" pitchFamily="49" charset="0"/>
              </a:rPr>
              <a:t> </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 </a:t>
            </a:r>
            <a:r>
              <a:rPr lang="en-IN" sz="1050" b="0" dirty="0">
                <a:solidFill>
                  <a:srgbClr val="20DD20"/>
                </a:solidFill>
                <a:effectLst/>
                <a:latin typeface="Consolas" panose="020B0609020204030204" pitchFamily="49" charset="0"/>
              </a:rPr>
              <a:t>Sequential</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Conv2D</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32</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err="1">
                <a:solidFill>
                  <a:srgbClr val="FF7E34"/>
                </a:solidFill>
                <a:effectLst/>
                <a:latin typeface="Consolas" panose="020B0609020204030204" pitchFamily="49" charset="0"/>
              </a:rPr>
              <a:t>kernel_size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activation</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err="1">
                <a:solidFill>
                  <a:srgbClr val="EEFF00"/>
                </a:solidFill>
                <a:effectLst/>
                <a:latin typeface="Consolas" panose="020B0609020204030204" pitchFamily="49" charset="0"/>
              </a:rPr>
              <a:t>relu</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err="1">
                <a:solidFill>
                  <a:srgbClr val="FF7E34"/>
                </a:solidFill>
                <a:effectLst/>
                <a:latin typeface="Consolas" panose="020B0609020204030204" pitchFamily="49" charset="0"/>
              </a:rPr>
              <a:t>input_shape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48</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48</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1</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Conv2D</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64</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err="1">
                <a:solidFill>
                  <a:srgbClr val="FF7E34"/>
                </a:solidFill>
                <a:effectLst/>
                <a:latin typeface="Consolas" panose="020B0609020204030204" pitchFamily="49" charset="0"/>
              </a:rPr>
              <a:t>kernel_size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activation</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err="1">
                <a:solidFill>
                  <a:srgbClr val="EEFF00"/>
                </a:solidFill>
                <a:effectLst/>
                <a:latin typeface="Consolas" panose="020B0609020204030204" pitchFamily="49" charset="0"/>
              </a:rPr>
              <a:t>relu</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MaxPooling2D</a:t>
            </a:r>
            <a:r>
              <a:rPr lang="en-IN" sz="1050" b="0" dirty="0">
                <a:solidFill>
                  <a:srgbClr val="FFFFFF"/>
                </a:solidFill>
                <a:effectLst/>
                <a:latin typeface="Consolas" panose="020B0609020204030204" pitchFamily="49" charset="0"/>
              </a:rPr>
              <a:t>(</a:t>
            </a:r>
            <a:r>
              <a:rPr lang="en-IN" sz="1050" b="0" dirty="0" err="1">
                <a:solidFill>
                  <a:srgbClr val="FF7E34"/>
                </a:solidFill>
                <a:effectLst/>
                <a:latin typeface="Consolas" panose="020B0609020204030204" pitchFamily="49" charset="0"/>
              </a:rPr>
              <a:t>pool_size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Dropout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0.25</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Conv2D</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128</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err="1">
                <a:solidFill>
                  <a:srgbClr val="FF7E34"/>
                </a:solidFill>
                <a:effectLst/>
                <a:latin typeface="Consolas" panose="020B0609020204030204" pitchFamily="49" charset="0"/>
              </a:rPr>
              <a:t>kernel_size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activation</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err="1">
                <a:solidFill>
                  <a:srgbClr val="EEFF00"/>
                </a:solidFill>
                <a:effectLst/>
                <a:latin typeface="Consolas" panose="020B0609020204030204" pitchFamily="49" charset="0"/>
              </a:rPr>
              <a:t>relu</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MaxPooling2D</a:t>
            </a:r>
            <a:r>
              <a:rPr lang="en-IN" sz="1050" b="0" dirty="0">
                <a:solidFill>
                  <a:srgbClr val="FFFFFF"/>
                </a:solidFill>
                <a:effectLst/>
                <a:latin typeface="Consolas" panose="020B0609020204030204" pitchFamily="49" charset="0"/>
              </a:rPr>
              <a:t>(</a:t>
            </a:r>
            <a:r>
              <a:rPr lang="en-IN" sz="1050" b="0" dirty="0" err="1">
                <a:solidFill>
                  <a:srgbClr val="FF7E34"/>
                </a:solidFill>
                <a:effectLst/>
                <a:latin typeface="Consolas" panose="020B0609020204030204" pitchFamily="49" charset="0"/>
              </a:rPr>
              <a:t>pool_size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Conv2D</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128</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err="1">
                <a:solidFill>
                  <a:srgbClr val="FF7E34"/>
                </a:solidFill>
                <a:effectLst/>
                <a:latin typeface="Consolas" panose="020B0609020204030204" pitchFamily="49" charset="0"/>
              </a:rPr>
              <a:t>kernel_size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activation</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err="1">
                <a:solidFill>
                  <a:srgbClr val="EEFF00"/>
                </a:solidFill>
                <a:effectLst/>
                <a:latin typeface="Consolas" panose="020B0609020204030204" pitchFamily="49" charset="0"/>
              </a:rPr>
              <a:t>relu</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MaxPooling2D</a:t>
            </a:r>
            <a:r>
              <a:rPr lang="en-IN" sz="1050" b="0" dirty="0">
                <a:solidFill>
                  <a:srgbClr val="FFFFFF"/>
                </a:solidFill>
                <a:effectLst/>
                <a:latin typeface="Consolas" panose="020B0609020204030204" pitchFamily="49" charset="0"/>
              </a:rPr>
              <a:t>(</a:t>
            </a:r>
            <a:r>
              <a:rPr lang="en-IN" sz="1050" b="0" dirty="0" err="1">
                <a:solidFill>
                  <a:srgbClr val="FF7E34"/>
                </a:solidFill>
                <a:effectLst/>
                <a:latin typeface="Consolas" panose="020B0609020204030204" pitchFamily="49" charset="0"/>
              </a:rPr>
              <a:t>pool_size</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Dropout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0.25</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Flatten</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Dense</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1024</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activation</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err="1">
                <a:solidFill>
                  <a:srgbClr val="EEFF00"/>
                </a:solidFill>
                <a:effectLst/>
                <a:latin typeface="Consolas" panose="020B0609020204030204" pitchFamily="49" charset="0"/>
              </a:rPr>
              <a:t>relu</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Dropout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0.5</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add</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Dense</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7</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activation</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err="1">
                <a:solidFill>
                  <a:srgbClr val="EEFF00"/>
                </a:solidFill>
                <a:effectLst/>
                <a:latin typeface="Consolas" panose="020B0609020204030204" pitchFamily="49" charset="0"/>
              </a:rPr>
              <a:t>softmax</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emotion_model.</a:t>
            </a:r>
            <a:r>
              <a:rPr lang="en-IN" sz="1050" b="0" dirty="0" err="1">
                <a:solidFill>
                  <a:srgbClr val="20DD20"/>
                </a:solidFill>
                <a:effectLst/>
                <a:latin typeface="Consolas" panose="020B0609020204030204" pitchFamily="49" charset="0"/>
              </a:rPr>
              <a:t>load_weights</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model.h5</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br>
              <a:rPr lang="en-IN" sz="1050" b="0" dirty="0">
                <a:solidFill>
                  <a:srgbClr val="FFFFFF"/>
                </a:solidFill>
                <a:effectLst/>
                <a:latin typeface="Consolas" panose="020B0609020204030204" pitchFamily="49" charset="0"/>
              </a:rPr>
            </a:br>
            <a:r>
              <a:rPr lang="en-IN" sz="1050" b="0" dirty="0">
                <a:solidFill>
                  <a:srgbClr val="FFFFFF"/>
                </a:solidFill>
                <a:effectLst/>
                <a:latin typeface="Consolas" panose="020B0609020204030204" pitchFamily="49" charset="0"/>
              </a:rPr>
              <a:t>cv2.ocl.</a:t>
            </a:r>
            <a:r>
              <a:rPr lang="en-IN" sz="1050" b="0" dirty="0">
                <a:solidFill>
                  <a:srgbClr val="20DD20"/>
                </a:solidFill>
                <a:effectLst/>
                <a:latin typeface="Consolas" panose="020B0609020204030204" pitchFamily="49" charset="0"/>
              </a:rPr>
              <a:t>setUseOpenCL</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False</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emotion_dict</a:t>
            </a:r>
            <a:r>
              <a:rPr lang="en-IN" sz="1050" b="0" dirty="0">
                <a:solidFill>
                  <a:srgbClr val="FFFFFF"/>
                </a:solidFill>
                <a:effectLst/>
                <a:latin typeface="Consolas" panose="020B0609020204030204" pitchFamily="49" charset="0"/>
              </a:rPr>
              <a:t> </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 {</a:t>
            </a:r>
            <a:r>
              <a:rPr lang="en-IN" sz="1050" b="0" dirty="0">
                <a:solidFill>
                  <a:srgbClr val="FF7E34"/>
                </a:solidFill>
                <a:effectLst/>
                <a:latin typeface="Consolas" panose="020B0609020204030204" pitchFamily="49" charset="0"/>
              </a:rPr>
              <a:t>0</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Angry</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1</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Disgusted</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Fearful</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Happy</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4</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Neutral</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5</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Sad</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6</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Surprised</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music_dist</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0</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songs/angry.csv</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1</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songs/disgusted.csv </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2</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songs/fearful.csv</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songs/happy.csv</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4</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songs/neutral.csv</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5</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songs/sad.csv</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6</a:t>
            </a:r>
            <a:r>
              <a:rPr lang="en-IN" sz="1050" b="0" dirty="0">
                <a:solidFill>
                  <a:srgbClr val="FFFFFF"/>
                </a:solidFill>
                <a:effectLst/>
                <a:latin typeface="Consolas" panose="020B0609020204030204" pitchFamily="49" charset="0"/>
              </a:rPr>
              <a:t>:"</a:t>
            </a:r>
            <a:r>
              <a:rPr lang="en-IN" sz="1050" b="0" dirty="0">
                <a:solidFill>
                  <a:srgbClr val="EEFF00"/>
                </a:solidFill>
                <a:effectLst/>
                <a:latin typeface="Consolas" panose="020B0609020204030204" pitchFamily="49" charset="0"/>
              </a:rPr>
              <a:t>songs/surprised.csv</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a:solidFill>
                  <a:srgbClr val="FF0062"/>
                </a:solidFill>
                <a:effectLst/>
                <a:latin typeface="Consolas" panose="020B0609020204030204" pitchFamily="49" charset="0"/>
              </a:rPr>
              <a:t>global</a:t>
            </a:r>
            <a:r>
              <a:rPr lang="en-IN" sz="1050" b="0" dirty="0">
                <a:solidFill>
                  <a:srgbClr val="FFFFFF"/>
                </a:solidFill>
                <a:effectLst/>
                <a:latin typeface="Consolas" panose="020B0609020204030204" pitchFamily="49" charset="0"/>
              </a:rPr>
              <a:t> last_frame1                                    </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last_frame1</a:t>
            </a:r>
            <a:r>
              <a:rPr lang="en-IN" sz="1050" b="0" dirty="0">
                <a:solidFill>
                  <a:srgbClr val="FFFFFF"/>
                </a:solidFill>
                <a:effectLst/>
                <a:latin typeface="Consolas" panose="020B0609020204030204" pitchFamily="49" charset="0"/>
              </a:rPr>
              <a:t> </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 </a:t>
            </a:r>
            <a:r>
              <a:rPr lang="en-IN" sz="1050" b="0" dirty="0" err="1">
                <a:solidFill>
                  <a:srgbClr val="FFFFFF"/>
                </a:solidFill>
                <a:effectLst/>
                <a:latin typeface="Consolas" panose="020B0609020204030204" pitchFamily="49" charset="0"/>
              </a:rPr>
              <a:t>np.</a:t>
            </a:r>
            <a:r>
              <a:rPr lang="en-IN" sz="1050" b="0" dirty="0" err="1">
                <a:solidFill>
                  <a:srgbClr val="20DD20"/>
                </a:solidFill>
                <a:effectLst/>
                <a:latin typeface="Consolas" panose="020B0609020204030204" pitchFamily="49" charset="0"/>
              </a:rPr>
              <a:t>zeros</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480</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640</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a:solidFill>
                  <a:srgbClr val="FF7E34"/>
                </a:solidFill>
                <a:effectLst/>
                <a:latin typeface="Consolas" panose="020B0609020204030204" pitchFamily="49" charset="0"/>
              </a:rPr>
              <a:t>3</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 </a:t>
            </a:r>
            <a:r>
              <a:rPr lang="en-IN" sz="1050" b="0" dirty="0" err="1">
                <a:solidFill>
                  <a:srgbClr val="FF7E34"/>
                </a:solidFill>
                <a:effectLst/>
                <a:latin typeface="Consolas" panose="020B0609020204030204" pitchFamily="49" charset="0"/>
              </a:rPr>
              <a:t>dtype</a:t>
            </a:r>
            <a:r>
              <a:rPr lang="en-IN" sz="1050" b="0" dirty="0">
                <a:solidFill>
                  <a:srgbClr val="FF0062"/>
                </a:solidFill>
                <a:effectLst/>
                <a:latin typeface="Consolas" panose="020B0609020204030204" pitchFamily="49" charset="0"/>
              </a:rPr>
              <a:t>=</a:t>
            </a:r>
            <a:r>
              <a:rPr lang="en-IN" sz="1050" b="0" dirty="0">
                <a:solidFill>
                  <a:srgbClr val="20DD20"/>
                </a:solidFill>
                <a:effectLst/>
                <a:latin typeface="Consolas" panose="020B0609020204030204" pitchFamily="49" charset="0"/>
              </a:rPr>
              <a:t>np</a:t>
            </a:r>
            <a:r>
              <a:rPr lang="en-IN" sz="1050" b="0" dirty="0">
                <a:solidFill>
                  <a:srgbClr val="FFFFFF"/>
                </a:solidFill>
                <a:effectLst/>
                <a:latin typeface="Consolas" panose="020B0609020204030204" pitchFamily="49" charset="0"/>
              </a:rPr>
              <a:t>.</a:t>
            </a:r>
            <a:r>
              <a:rPr lang="en-IN" sz="1050" b="0" dirty="0">
                <a:solidFill>
                  <a:srgbClr val="20DD20"/>
                </a:solidFill>
                <a:effectLst/>
                <a:latin typeface="Consolas" panose="020B0609020204030204" pitchFamily="49" charset="0"/>
              </a:rPr>
              <a:t>uint8</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r>
              <a:rPr lang="en-IN" sz="1050" b="0" dirty="0">
                <a:solidFill>
                  <a:srgbClr val="FF0062"/>
                </a:solidFill>
                <a:effectLst/>
                <a:latin typeface="Consolas" panose="020B0609020204030204" pitchFamily="49" charset="0"/>
              </a:rPr>
              <a:t>global</a:t>
            </a:r>
            <a:r>
              <a:rPr lang="en-IN" sz="1050" b="0" dirty="0">
                <a:solidFill>
                  <a:srgbClr val="FFFFFF"/>
                </a:solidFill>
                <a:effectLst/>
                <a:latin typeface="Consolas" panose="020B0609020204030204" pitchFamily="49" charset="0"/>
              </a:rPr>
              <a:t> cap1 </a:t>
            </a:r>
            <a:br>
              <a:rPr lang="en-IN" sz="1050" b="0" dirty="0">
                <a:solidFill>
                  <a:srgbClr val="FFFFFF"/>
                </a:solidFill>
                <a:effectLst/>
                <a:latin typeface="Consolas" panose="020B0609020204030204" pitchFamily="49" charset="0"/>
              </a:rPr>
            </a:br>
            <a:r>
              <a:rPr lang="en-IN" sz="1050" b="0" dirty="0" err="1">
                <a:solidFill>
                  <a:srgbClr val="FFFFFF"/>
                </a:solidFill>
                <a:effectLst/>
                <a:latin typeface="Consolas" panose="020B0609020204030204" pitchFamily="49" charset="0"/>
              </a:rPr>
              <a:t>show_text</a:t>
            </a:r>
            <a:r>
              <a:rPr lang="en-IN" sz="1050" b="0" dirty="0">
                <a:solidFill>
                  <a:srgbClr val="FF0062"/>
                </a:solidFill>
                <a:effectLst/>
                <a:latin typeface="Consolas" panose="020B0609020204030204" pitchFamily="49" charset="0"/>
              </a:rPr>
              <a:t>=</a:t>
            </a:r>
            <a:r>
              <a:rPr lang="en-IN" sz="1050" b="0" dirty="0">
                <a:solidFill>
                  <a:srgbClr val="FFFFFF"/>
                </a:solidFill>
                <a:effectLst/>
                <a:latin typeface="Consolas" panose="020B0609020204030204" pitchFamily="49" charset="0"/>
              </a:rPr>
              <a:t>[</a:t>
            </a:r>
            <a:r>
              <a:rPr lang="en-IN" sz="1050" b="0" dirty="0">
                <a:solidFill>
                  <a:srgbClr val="FF7E34"/>
                </a:solidFill>
                <a:effectLst/>
                <a:latin typeface="Consolas" panose="020B0609020204030204" pitchFamily="49" charset="0"/>
              </a:rPr>
              <a:t>0</a:t>
            </a:r>
            <a:r>
              <a:rPr lang="en-IN" sz="1050" b="0" dirty="0">
                <a:solidFill>
                  <a:srgbClr val="FFFFFF"/>
                </a:solidFill>
                <a:effectLst/>
                <a:latin typeface="Consolas" panose="020B0609020204030204" pitchFamily="49" charset="0"/>
              </a:rPr>
              <a:t>]</a:t>
            </a:r>
            <a:br>
              <a:rPr lang="en-IN" sz="1050" b="0" dirty="0">
                <a:solidFill>
                  <a:srgbClr val="FFFFFF"/>
                </a:solidFill>
                <a:effectLst/>
                <a:latin typeface="Consolas" panose="020B0609020204030204" pitchFamily="49" charset="0"/>
              </a:rPr>
            </a:br>
            <a:endParaRPr lang="en-IN" sz="1050" dirty="0"/>
          </a:p>
        </p:txBody>
      </p:sp>
      <p:sp>
        <p:nvSpPr>
          <p:cNvPr id="3" name="Subtitle 2">
            <a:extLst>
              <a:ext uri="{FF2B5EF4-FFF2-40B4-BE49-F238E27FC236}">
                <a16:creationId xmlns:a16="http://schemas.microsoft.com/office/drawing/2014/main" id="{2BB49298-1645-2158-75A1-CDC911D313E0}"/>
              </a:ext>
            </a:extLst>
          </p:cNvPr>
          <p:cNvSpPr>
            <a:spLocks noGrp="1"/>
          </p:cNvSpPr>
          <p:nvPr>
            <p:ph type="subTitle" idx="1"/>
          </p:nvPr>
        </p:nvSpPr>
        <p:spPr>
          <a:xfrm>
            <a:off x="573613" y="110613"/>
            <a:ext cx="10212374" cy="577645"/>
          </a:xfrm>
        </p:spPr>
        <p:txBody>
          <a:bodyPr/>
          <a:lstStyle/>
          <a:p>
            <a:r>
              <a:rPr lang="en-US" b="1" u="sng" dirty="0"/>
              <a:t>VIDEO READING</a:t>
            </a:r>
            <a:endParaRPr lang="en-IN" b="1" u="sng" dirty="0"/>
          </a:p>
        </p:txBody>
      </p:sp>
    </p:spTree>
    <p:extLst>
      <p:ext uri="{BB962C8B-B14F-4D97-AF65-F5344CB8AC3E}">
        <p14:creationId xmlns:p14="http://schemas.microsoft.com/office/powerpoint/2010/main" val="77665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C6D6-DE14-67CF-916B-D67D3614EC20}"/>
              </a:ext>
            </a:extLst>
          </p:cNvPr>
          <p:cNvSpPr>
            <a:spLocks noGrp="1"/>
          </p:cNvSpPr>
          <p:nvPr>
            <p:ph type="ctrTitle"/>
          </p:nvPr>
        </p:nvSpPr>
        <p:spPr>
          <a:xfrm>
            <a:off x="747744" y="1673352"/>
            <a:ext cx="10470863" cy="4041648"/>
          </a:xfrm>
        </p:spPr>
        <p:txBody>
          <a:bodyPr>
            <a:noAutofit/>
          </a:bodyPr>
          <a:lstStyle/>
          <a:p>
            <a:r>
              <a:rPr lang="en-US" sz="1200" b="0" dirty="0">
                <a:solidFill>
                  <a:srgbClr val="FFFFFF"/>
                </a:solidFill>
                <a:effectLst/>
                <a:latin typeface="Consolas" panose="020B0609020204030204" pitchFamily="49" charset="0"/>
              </a:rPr>
              <a:t>'''</a:t>
            </a:r>
            <a:r>
              <a:rPr lang="en-US" sz="1200" b="0" dirty="0">
                <a:solidFill>
                  <a:srgbClr val="EEFF00"/>
                </a:solidFill>
                <a:effectLst/>
                <a:latin typeface="Consolas" panose="020B0609020204030204" pitchFamily="49" charset="0"/>
              </a:rPr>
              <a:t> Class for calculating FPS while streaming. Used this to check performance of using another thread for video streaming </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0062"/>
                </a:solidFill>
                <a:effectLst/>
                <a:latin typeface="Consolas" panose="020B0609020204030204" pitchFamily="49" charset="0"/>
              </a:rPr>
              <a:t>class</a:t>
            </a:r>
            <a:r>
              <a:rPr lang="en-US" sz="1200" b="0" dirty="0">
                <a:solidFill>
                  <a:srgbClr val="FFFFFF"/>
                </a:solidFill>
                <a:effectLst/>
                <a:latin typeface="Consolas" panose="020B0609020204030204" pitchFamily="49" charset="0"/>
              </a:rPr>
              <a:t> </a:t>
            </a:r>
            <a:r>
              <a:rPr lang="en-US" sz="1200" b="0" dirty="0">
                <a:solidFill>
                  <a:srgbClr val="FFCB6B"/>
                </a:solidFill>
                <a:effectLst/>
                <a:latin typeface="Consolas" panose="020B0609020204030204" pitchFamily="49" charset="0"/>
              </a:rPr>
              <a:t>FPS</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def</a:t>
            </a:r>
            <a:r>
              <a:rPr lang="en-US" sz="1200" b="0" dirty="0">
                <a:solidFill>
                  <a:srgbClr val="FFFFFF"/>
                </a:solidFill>
                <a:effectLst/>
                <a:latin typeface="Consolas" panose="020B0609020204030204" pitchFamily="49" charset="0"/>
              </a:rPr>
              <a:t> </a:t>
            </a:r>
            <a:r>
              <a:rPr lang="en-US" sz="1200" b="0" dirty="0">
                <a:solidFill>
                  <a:srgbClr val="00FFFF"/>
                </a:solidFill>
                <a:effectLst/>
                <a:latin typeface="Consolas" panose="020B0609020204030204" pitchFamily="49" charset="0"/>
              </a:rPr>
              <a:t>__</a:t>
            </a:r>
            <a:r>
              <a:rPr lang="en-US" sz="1200" b="0" dirty="0" err="1">
                <a:solidFill>
                  <a:srgbClr val="00FFFF"/>
                </a:solidFill>
                <a:effectLst/>
                <a:latin typeface="Consolas" panose="020B0609020204030204" pitchFamily="49" charset="0"/>
              </a:rPr>
              <a:t>init</a:t>
            </a:r>
            <a:r>
              <a:rPr lang="en-US" sz="1200" b="0" dirty="0">
                <a:solidFill>
                  <a:srgbClr val="00FFFF"/>
                </a:solidFill>
                <a:effectLst/>
                <a:latin typeface="Consolas" panose="020B0609020204030204" pitchFamily="49" charset="0"/>
              </a:rPr>
              <a:t>__</a:t>
            </a:r>
            <a:r>
              <a:rPr lang="en-US" sz="1200" b="0" dirty="0">
                <a:solidFill>
                  <a:srgbClr val="FFFFFF"/>
                </a:solidFill>
                <a:effectLst/>
                <a:latin typeface="Consolas" panose="020B0609020204030204" pitchFamily="49" charset="0"/>
              </a:rPr>
              <a:t>(</a:t>
            </a:r>
            <a:r>
              <a:rPr lang="en-US" sz="1200" b="0" dirty="0">
                <a:solidFill>
                  <a:srgbClr val="FF7E34"/>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store the start time, end time, and total number of frames</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that were examined between the start and end intervals</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._start</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dirty="0">
                <a:solidFill>
                  <a:srgbClr val="FF7E34"/>
                </a:solidFill>
                <a:effectLst/>
                <a:latin typeface="Consolas" panose="020B0609020204030204" pitchFamily="49" charset="0"/>
              </a:rPr>
              <a:t>None</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._end</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dirty="0">
                <a:solidFill>
                  <a:srgbClr val="FF7E34"/>
                </a:solidFill>
                <a:effectLst/>
                <a:latin typeface="Consolas" panose="020B0609020204030204" pitchFamily="49" charset="0"/>
              </a:rPr>
              <a:t>None</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FF5370"/>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._</a:t>
            </a:r>
            <a:r>
              <a:rPr lang="en-US" sz="1200" b="0" dirty="0" err="1">
                <a:solidFill>
                  <a:srgbClr val="FFFFFF"/>
                </a:solidFill>
                <a:effectLst/>
                <a:latin typeface="Consolas" panose="020B0609020204030204" pitchFamily="49" charset="0"/>
              </a:rPr>
              <a:t>numFrames</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dirty="0">
                <a:solidFill>
                  <a:srgbClr val="FF7E34"/>
                </a:solidFill>
                <a:effectLst/>
                <a:latin typeface="Consolas" panose="020B0609020204030204" pitchFamily="49" charset="0"/>
              </a:rPr>
              <a:t>0</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def</a:t>
            </a:r>
            <a:r>
              <a:rPr lang="en-US" sz="1200" b="0" dirty="0">
                <a:solidFill>
                  <a:srgbClr val="FFFFFF"/>
                </a:solidFill>
                <a:effectLst/>
                <a:latin typeface="Consolas" panose="020B0609020204030204" pitchFamily="49" charset="0"/>
              </a:rPr>
              <a:t> </a:t>
            </a:r>
            <a:r>
              <a:rPr lang="en-US" sz="1200" b="0" dirty="0">
                <a:solidFill>
                  <a:srgbClr val="00FFFF"/>
                </a:solidFill>
                <a:effectLst/>
                <a:latin typeface="Consolas" panose="020B0609020204030204" pitchFamily="49" charset="0"/>
              </a:rPr>
              <a:t>start</a:t>
            </a:r>
            <a:r>
              <a:rPr lang="en-US" sz="1200" b="0" dirty="0">
                <a:solidFill>
                  <a:srgbClr val="FFFFFF"/>
                </a:solidFill>
                <a:effectLst/>
                <a:latin typeface="Consolas" panose="020B0609020204030204" pitchFamily="49" charset="0"/>
              </a:rPr>
              <a:t>(</a:t>
            </a:r>
            <a:r>
              <a:rPr lang="en-US" sz="1200" b="0" dirty="0">
                <a:solidFill>
                  <a:srgbClr val="FF7E34"/>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start the timer</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._start</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dirty="0" err="1">
                <a:solidFill>
                  <a:srgbClr val="FFFFFF"/>
                </a:solidFill>
                <a:effectLst/>
                <a:latin typeface="Consolas" panose="020B0609020204030204" pitchFamily="49" charset="0"/>
              </a:rPr>
              <a:t>datetime.datetime.</a:t>
            </a:r>
            <a:r>
              <a:rPr lang="en-US" sz="1200" b="0" dirty="0" err="1">
                <a:solidFill>
                  <a:srgbClr val="20DD20"/>
                </a:solidFill>
                <a:effectLst/>
                <a:latin typeface="Consolas" panose="020B0609020204030204" pitchFamily="49" charset="0"/>
              </a:rPr>
              <a:t>now</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A"/>
                </a:solidFill>
                <a:effectLst/>
                <a:latin typeface="Consolas" panose="020B0609020204030204" pitchFamily="49" charset="0"/>
              </a:rPr>
              <a:t>return</a:t>
            </a:r>
            <a:r>
              <a:rPr lang="en-US" sz="1200" b="0" dirty="0">
                <a:solidFill>
                  <a:srgbClr val="FFFFFF"/>
                </a:solidFill>
                <a:effectLst/>
                <a:latin typeface="Consolas" panose="020B0609020204030204" pitchFamily="49" charset="0"/>
              </a:rPr>
              <a:t> </a:t>
            </a:r>
            <a:r>
              <a:rPr lang="en-US" sz="1200" b="0" i="1" dirty="0">
                <a:solidFill>
                  <a:srgbClr val="FF5370"/>
                </a:solidFill>
                <a:effectLst/>
                <a:latin typeface="Consolas" panose="020B0609020204030204" pitchFamily="49" charset="0"/>
              </a:rPr>
              <a:t>self</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def</a:t>
            </a:r>
            <a:r>
              <a:rPr lang="en-US" sz="1200" b="0" dirty="0">
                <a:solidFill>
                  <a:srgbClr val="FFFFFF"/>
                </a:solidFill>
                <a:effectLst/>
                <a:latin typeface="Consolas" panose="020B0609020204030204" pitchFamily="49" charset="0"/>
              </a:rPr>
              <a:t> </a:t>
            </a:r>
            <a:r>
              <a:rPr lang="en-US" sz="1200" b="0" dirty="0">
                <a:solidFill>
                  <a:srgbClr val="00FFFF"/>
                </a:solidFill>
                <a:effectLst/>
                <a:latin typeface="Consolas" panose="020B0609020204030204" pitchFamily="49" charset="0"/>
              </a:rPr>
              <a:t>stop</a:t>
            </a:r>
            <a:r>
              <a:rPr lang="en-US" sz="1200" b="0" dirty="0">
                <a:solidFill>
                  <a:srgbClr val="FFFFFF"/>
                </a:solidFill>
                <a:effectLst/>
                <a:latin typeface="Consolas" panose="020B0609020204030204" pitchFamily="49" charset="0"/>
              </a:rPr>
              <a:t>(</a:t>
            </a:r>
            <a:r>
              <a:rPr lang="en-US" sz="1200" b="0" dirty="0">
                <a:solidFill>
                  <a:srgbClr val="FF7E34"/>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stop the timer</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._end</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dirty="0" err="1">
                <a:solidFill>
                  <a:srgbClr val="FFFFFF"/>
                </a:solidFill>
                <a:effectLst/>
                <a:latin typeface="Consolas" panose="020B0609020204030204" pitchFamily="49" charset="0"/>
              </a:rPr>
              <a:t>datetime.datetime.</a:t>
            </a:r>
            <a:r>
              <a:rPr lang="en-US" sz="1200" b="0" dirty="0" err="1">
                <a:solidFill>
                  <a:srgbClr val="20DD20"/>
                </a:solidFill>
                <a:effectLst/>
                <a:latin typeface="Consolas" panose="020B0609020204030204" pitchFamily="49" charset="0"/>
              </a:rPr>
              <a:t>now</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def</a:t>
            </a:r>
            <a:r>
              <a:rPr lang="en-US" sz="1200" b="0" dirty="0">
                <a:solidFill>
                  <a:srgbClr val="FFFFFF"/>
                </a:solidFill>
                <a:effectLst/>
                <a:latin typeface="Consolas" panose="020B0609020204030204" pitchFamily="49" charset="0"/>
              </a:rPr>
              <a:t> </a:t>
            </a:r>
            <a:r>
              <a:rPr lang="en-US" sz="1200" b="0" dirty="0">
                <a:solidFill>
                  <a:srgbClr val="00FFFF"/>
                </a:solidFill>
                <a:effectLst/>
                <a:latin typeface="Consolas" panose="020B0609020204030204" pitchFamily="49" charset="0"/>
              </a:rPr>
              <a:t>update</a:t>
            </a:r>
            <a:r>
              <a:rPr lang="en-US" sz="1200" b="0" dirty="0">
                <a:solidFill>
                  <a:srgbClr val="FFFFFF"/>
                </a:solidFill>
                <a:effectLst/>
                <a:latin typeface="Consolas" panose="020B0609020204030204" pitchFamily="49" charset="0"/>
              </a:rPr>
              <a:t>(</a:t>
            </a:r>
            <a:r>
              <a:rPr lang="en-US" sz="1200" b="0" dirty="0">
                <a:solidFill>
                  <a:srgbClr val="FF7E34"/>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increment the total number of frames examined during the</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start and end intervals</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FF5370"/>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._</a:t>
            </a:r>
            <a:r>
              <a:rPr lang="en-US" sz="1200" b="0" dirty="0" err="1">
                <a:solidFill>
                  <a:srgbClr val="FFFFFF"/>
                </a:solidFill>
                <a:effectLst/>
                <a:latin typeface="Consolas" panose="020B0609020204030204" pitchFamily="49" charset="0"/>
              </a:rPr>
              <a:t>numFrames</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dirty="0">
                <a:solidFill>
                  <a:srgbClr val="FF7E34"/>
                </a:solidFill>
                <a:effectLst/>
                <a:latin typeface="Consolas" panose="020B0609020204030204" pitchFamily="49" charset="0"/>
              </a:rPr>
              <a:t>1</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def</a:t>
            </a:r>
            <a:r>
              <a:rPr lang="en-US" sz="1200" b="0" dirty="0">
                <a:solidFill>
                  <a:srgbClr val="FFFFFF"/>
                </a:solidFill>
                <a:effectLst/>
                <a:latin typeface="Consolas" panose="020B0609020204030204" pitchFamily="49" charset="0"/>
              </a:rPr>
              <a:t> </a:t>
            </a:r>
            <a:r>
              <a:rPr lang="en-US" sz="1200" b="0" dirty="0">
                <a:solidFill>
                  <a:srgbClr val="00FFFF"/>
                </a:solidFill>
                <a:effectLst/>
                <a:latin typeface="Consolas" panose="020B0609020204030204" pitchFamily="49" charset="0"/>
              </a:rPr>
              <a:t>elapsed</a:t>
            </a:r>
            <a:r>
              <a:rPr lang="en-US" sz="1200" b="0" dirty="0">
                <a:solidFill>
                  <a:srgbClr val="FFFFFF"/>
                </a:solidFill>
                <a:effectLst/>
                <a:latin typeface="Consolas" panose="020B0609020204030204" pitchFamily="49" charset="0"/>
              </a:rPr>
              <a:t>(</a:t>
            </a:r>
            <a:r>
              <a:rPr lang="en-US" sz="1200" b="0" dirty="0">
                <a:solidFill>
                  <a:srgbClr val="FF7E34"/>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return the total number of seconds between the start and</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end interval</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A"/>
                </a:solidFill>
                <a:effectLst/>
                <a:latin typeface="Consolas" panose="020B0609020204030204" pitchFamily="49" charset="0"/>
              </a:rPr>
              <a:t>return</a:t>
            </a: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._end</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._start</a:t>
            </a:r>
            <a:r>
              <a:rPr lang="en-US" sz="1200" b="0" dirty="0">
                <a:solidFill>
                  <a:srgbClr val="FFFFFF"/>
                </a:solidFill>
                <a:effectLst/>
                <a:latin typeface="Consolas" panose="020B0609020204030204" pitchFamily="49" charset="0"/>
              </a:rPr>
              <a:t>).</a:t>
            </a:r>
            <a:r>
              <a:rPr lang="en-US" sz="1200" b="0" dirty="0" err="1">
                <a:solidFill>
                  <a:srgbClr val="20DD20"/>
                </a:solidFill>
                <a:effectLst/>
                <a:latin typeface="Consolas" panose="020B0609020204030204" pitchFamily="49" charset="0"/>
              </a:rPr>
              <a:t>total_seconds</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def</a:t>
            </a:r>
            <a:r>
              <a:rPr lang="en-US" sz="1200" b="0" dirty="0">
                <a:solidFill>
                  <a:srgbClr val="FFFFFF"/>
                </a:solidFill>
                <a:effectLst/>
                <a:latin typeface="Consolas" panose="020B0609020204030204" pitchFamily="49" charset="0"/>
              </a:rPr>
              <a:t> </a:t>
            </a:r>
            <a:r>
              <a:rPr lang="en-US" sz="1200" b="0" dirty="0">
                <a:solidFill>
                  <a:srgbClr val="00FFFF"/>
                </a:solidFill>
                <a:effectLst/>
                <a:latin typeface="Consolas" panose="020B0609020204030204" pitchFamily="49" charset="0"/>
              </a:rPr>
              <a:t>fps</a:t>
            </a:r>
            <a:r>
              <a:rPr lang="en-US" sz="1200" b="0" dirty="0">
                <a:solidFill>
                  <a:srgbClr val="FFFFFF"/>
                </a:solidFill>
                <a:effectLst/>
                <a:latin typeface="Consolas" panose="020B0609020204030204" pitchFamily="49" charset="0"/>
              </a:rPr>
              <a:t>(</a:t>
            </a:r>
            <a:r>
              <a:rPr lang="en-US" sz="1200" b="0" dirty="0">
                <a:solidFill>
                  <a:srgbClr val="FF7E34"/>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i="1" dirty="0">
                <a:solidFill>
                  <a:srgbClr val="838383"/>
                </a:solidFill>
                <a:effectLst/>
                <a:latin typeface="Consolas" panose="020B0609020204030204" pitchFamily="49" charset="0"/>
              </a:rPr>
              <a:t># compute the (approximate) frames per second</a:t>
            </a:r>
            <a:br>
              <a:rPr lang="en-US" sz="1200" b="0" dirty="0">
                <a:solidFill>
                  <a:srgbClr val="FFFFFF"/>
                </a:solidFill>
                <a:effectLst/>
                <a:latin typeface="Consolas" panose="020B0609020204030204" pitchFamily="49" charset="0"/>
              </a:rPr>
            </a:br>
            <a:r>
              <a:rPr lang="en-US" sz="1200" b="0" dirty="0">
                <a:solidFill>
                  <a:srgbClr val="FFFFFF"/>
                </a:solidFill>
                <a:effectLst/>
                <a:latin typeface="Consolas" panose="020B0609020204030204" pitchFamily="49" charset="0"/>
              </a:rPr>
              <a:t>        </a:t>
            </a:r>
            <a:r>
              <a:rPr lang="en-US" sz="1200" b="0" dirty="0">
                <a:solidFill>
                  <a:srgbClr val="FF006A"/>
                </a:solidFill>
                <a:effectLst/>
                <a:latin typeface="Consolas" panose="020B0609020204030204" pitchFamily="49" charset="0"/>
              </a:rPr>
              <a:t>return</a:t>
            </a:r>
            <a:r>
              <a:rPr lang="en-US" sz="1200" b="0" dirty="0">
                <a:solidFill>
                  <a:srgbClr val="FFFFFF"/>
                </a:solidFill>
                <a:effectLst/>
                <a:latin typeface="Consolas" panose="020B0609020204030204" pitchFamily="49" charset="0"/>
              </a:rPr>
              <a:t> </a:t>
            </a:r>
            <a:r>
              <a:rPr lang="en-US" sz="1200" b="0" i="1" dirty="0">
                <a:solidFill>
                  <a:srgbClr val="FF5370"/>
                </a:solidFill>
                <a:effectLst/>
                <a:latin typeface="Consolas" panose="020B0609020204030204" pitchFamily="49" charset="0"/>
              </a:rPr>
              <a:t>self</a:t>
            </a:r>
            <a:r>
              <a:rPr lang="en-US" sz="1200" b="0" dirty="0">
                <a:solidFill>
                  <a:srgbClr val="FFFFFF"/>
                </a:solidFill>
                <a:effectLst/>
                <a:latin typeface="Consolas" panose="020B0609020204030204" pitchFamily="49" charset="0"/>
              </a:rPr>
              <a:t>._</a:t>
            </a:r>
            <a:r>
              <a:rPr lang="en-US" sz="1200" b="0" dirty="0" err="1">
                <a:solidFill>
                  <a:srgbClr val="FFFFFF"/>
                </a:solidFill>
                <a:effectLst/>
                <a:latin typeface="Consolas" panose="020B0609020204030204" pitchFamily="49" charset="0"/>
              </a:rPr>
              <a:t>numFrames</a:t>
            </a:r>
            <a:r>
              <a:rPr lang="en-US" sz="1200" b="0" dirty="0">
                <a:solidFill>
                  <a:srgbClr val="FFFFFF"/>
                </a:solidFill>
                <a:effectLst/>
                <a:latin typeface="Consolas" panose="020B0609020204030204" pitchFamily="49" charset="0"/>
              </a:rPr>
              <a:t> </a:t>
            </a:r>
            <a:r>
              <a:rPr lang="en-US" sz="1200" b="0" dirty="0">
                <a:solidFill>
                  <a:srgbClr val="FF0062"/>
                </a:solidFill>
                <a:effectLst/>
                <a:latin typeface="Consolas" panose="020B0609020204030204" pitchFamily="49" charset="0"/>
              </a:rPr>
              <a:t>/</a:t>
            </a:r>
            <a:r>
              <a:rPr lang="en-US" sz="1200" b="0" dirty="0">
                <a:solidFill>
                  <a:srgbClr val="FFFFFF"/>
                </a:solidFill>
                <a:effectLst/>
                <a:latin typeface="Consolas" panose="020B0609020204030204" pitchFamily="49" charset="0"/>
              </a:rPr>
              <a:t> </a:t>
            </a:r>
            <a:r>
              <a:rPr lang="en-US" sz="1200" b="0" i="1" dirty="0" err="1">
                <a:solidFill>
                  <a:srgbClr val="FF5370"/>
                </a:solidFill>
                <a:effectLst/>
                <a:latin typeface="Consolas" panose="020B0609020204030204" pitchFamily="49" charset="0"/>
              </a:rPr>
              <a:t>self</a:t>
            </a:r>
            <a:r>
              <a:rPr lang="en-US" sz="1200" b="0" dirty="0" err="1">
                <a:solidFill>
                  <a:srgbClr val="FFFFFF"/>
                </a:solidFill>
                <a:effectLst/>
                <a:latin typeface="Consolas" panose="020B0609020204030204" pitchFamily="49" charset="0"/>
              </a:rPr>
              <a:t>.</a:t>
            </a:r>
            <a:r>
              <a:rPr lang="en-US" sz="1200" b="0" dirty="0" err="1">
                <a:solidFill>
                  <a:srgbClr val="20DD20"/>
                </a:solidFill>
                <a:effectLst/>
                <a:latin typeface="Consolas" panose="020B0609020204030204" pitchFamily="49" charset="0"/>
              </a:rPr>
              <a:t>elapsed</a:t>
            </a:r>
            <a:r>
              <a:rPr lang="en-US" sz="1200" b="0" dirty="0">
                <a:solidFill>
                  <a:srgbClr val="FFFFFF"/>
                </a:solidFill>
                <a:effectLst/>
                <a:latin typeface="Consolas" panose="020B0609020204030204" pitchFamily="49" charset="0"/>
              </a:rPr>
              <a:t>()</a:t>
            </a:r>
            <a:br>
              <a:rPr lang="en-US" sz="1200" b="0" dirty="0">
                <a:solidFill>
                  <a:srgbClr val="FFFFFF"/>
                </a:solidFill>
                <a:effectLst/>
                <a:latin typeface="Consolas" panose="020B0609020204030204" pitchFamily="49" charset="0"/>
              </a:rPr>
            </a:br>
            <a:br>
              <a:rPr lang="en-US" sz="1200" b="0" dirty="0">
                <a:solidFill>
                  <a:srgbClr val="FFFFFF"/>
                </a:solidFill>
                <a:effectLst/>
                <a:latin typeface="Consolas" panose="020B0609020204030204" pitchFamily="49" charset="0"/>
              </a:rPr>
            </a:br>
            <a:br>
              <a:rPr lang="en-US" sz="1200" b="0" dirty="0">
                <a:solidFill>
                  <a:srgbClr val="FFFFFF"/>
                </a:solidFill>
                <a:effectLst/>
                <a:latin typeface="Consolas" panose="020B0609020204030204" pitchFamily="49" charset="0"/>
              </a:rPr>
            </a:br>
            <a:endParaRPr lang="en-IN" sz="1200" dirty="0"/>
          </a:p>
        </p:txBody>
      </p:sp>
    </p:spTree>
    <p:extLst>
      <p:ext uri="{BB962C8B-B14F-4D97-AF65-F5344CB8AC3E}">
        <p14:creationId xmlns:p14="http://schemas.microsoft.com/office/powerpoint/2010/main" val="218292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2F94-C97A-983E-A5D3-82D1780F45D9}"/>
              </a:ext>
            </a:extLst>
          </p:cNvPr>
          <p:cNvSpPr>
            <a:spLocks noGrp="1"/>
          </p:cNvSpPr>
          <p:nvPr>
            <p:ph type="ctrTitle"/>
          </p:nvPr>
        </p:nvSpPr>
        <p:spPr>
          <a:xfrm>
            <a:off x="957073" y="2046978"/>
            <a:ext cx="9418320" cy="4041648"/>
          </a:xfrm>
        </p:spPr>
        <p:txBody>
          <a:bodyPr>
            <a:noAutofit/>
          </a:bodyPr>
          <a:lstStyle/>
          <a:p>
            <a:r>
              <a:rPr lang="en-IN" sz="1400" b="0" dirty="0">
                <a:solidFill>
                  <a:srgbClr val="FFFFFF"/>
                </a:solidFill>
                <a:effectLst/>
                <a:latin typeface="Consolas" panose="020B0609020204030204" pitchFamily="49" charset="0"/>
              </a:rPr>
              <a:t>'''</a:t>
            </a:r>
            <a:r>
              <a:rPr lang="en-IN" sz="1400" b="0" dirty="0">
                <a:solidFill>
                  <a:srgbClr val="EEFF00"/>
                </a:solidFill>
                <a:effectLst/>
                <a:latin typeface="Consolas" panose="020B0609020204030204" pitchFamily="49" charset="0"/>
              </a:rPr>
              <a:t> Class for using another thread for video streaming to boost performance </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0062"/>
                </a:solidFill>
                <a:effectLst/>
                <a:latin typeface="Consolas" panose="020B0609020204030204" pitchFamily="49" charset="0"/>
              </a:rPr>
              <a:t>class</a:t>
            </a:r>
            <a:r>
              <a:rPr lang="en-IN" sz="1400" b="0" dirty="0">
                <a:solidFill>
                  <a:srgbClr val="FFFFFF"/>
                </a:solidFill>
                <a:effectLst/>
                <a:latin typeface="Consolas" panose="020B0609020204030204" pitchFamily="49" charset="0"/>
              </a:rPr>
              <a:t> </a:t>
            </a:r>
            <a:r>
              <a:rPr lang="en-IN" sz="1400" b="0" dirty="0" err="1">
                <a:solidFill>
                  <a:srgbClr val="FFCB6B"/>
                </a:solidFill>
                <a:effectLst/>
                <a:latin typeface="Consolas" panose="020B0609020204030204" pitchFamily="49" charset="0"/>
              </a:rPr>
              <a:t>WebcamVideoStream</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def</a:t>
            </a:r>
            <a:r>
              <a:rPr lang="en-IN" sz="1400" b="0" dirty="0">
                <a:solidFill>
                  <a:srgbClr val="FFFFFF"/>
                </a:solidFill>
                <a:effectLst/>
                <a:latin typeface="Consolas" panose="020B0609020204030204" pitchFamily="49" charset="0"/>
              </a:rPr>
              <a:t> </a:t>
            </a:r>
            <a:r>
              <a:rPr lang="en-IN" sz="1400" b="0" dirty="0">
                <a:solidFill>
                  <a:srgbClr val="00FFFF"/>
                </a:solidFill>
                <a:effectLst/>
                <a:latin typeface="Consolas" panose="020B0609020204030204" pitchFamily="49" charset="0"/>
              </a:rPr>
              <a:t>__</a:t>
            </a:r>
            <a:r>
              <a:rPr lang="en-IN" sz="1400" b="0" dirty="0" err="1">
                <a:solidFill>
                  <a:srgbClr val="00FFFF"/>
                </a:solidFill>
                <a:effectLst/>
                <a:latin typeface="Consolas" panose="020B0609020204030204" pitchFamily="49" charset="0"/>
              </a:rPr>
              <a:t>init</a:t>
            </a:r>
            <a:r>
              <a:rPr lang="en-IN" sz="1400" b="0" dirty="0">
                <a:solidFill>
                  <a:srgbClr val="00FFFF"/>
                </a:solidFill>
                <a:effectLst/>
                <a:latin typeface="Consolas" panose="020B0609020204030204" pitchFamily="49" charset="0"/>
              </a:rPr>
              <a:t>__</a:t>
            </a:r>
            <a:r>
              <a:rPr lang="en-IN" sz="1400" b="0" dirty="0">
                <a:solidFill>
                  <a:srgbClr val="FFFFFF"/>
                </a:solidFill>
                <a:effectLst/>
                <a:latin typeface="Consolas" panose="020B0609020204030204" pitchFamily="49" charset="0"/>
              </a:rPr>
              <a:t>(</a:t>
            </a:r>
            <a:r>
              <a:rPr lang="en-IN" sz="1400" b="0" dirty="0">
                <a:solidFill>
                  <a:srgbClr val="FF7E34"/>
                </a:solidFill>
                <a:effectLst/>
                <a:latin typeface="Consolas" panose="020B0609020204030204" pitchFamily="49" charset="0"/>
              </a:rPr>
              <a:t>self</a:t>
            </a:r>
            <a:r>
              <a:rPr lang="en-IN" sz="1400" b="0" dirty="0">
                <a:solidFill>
                  <a:srgbClr val="FFFFFF"/>
                </a:solidFill>
                <a:effectLst/>
                <a:latin typeface="Consolas" panose="020B0609020204030204" pitchFamily="49" charset="0"/>
              </a:rPr>
              <a:t>, </a:t>
            </a:r>
            <a:r>
              <a:rPr lang="en-IN" sz="1400" b="0" dirty="0" err="1">
                <a:solidFill>
                  <a:srgbClr val="FF7E34"/>
                </a:solidFill>
                <a:effectLst/>
                <a:latin typeface="Consolas" panose="020B0609020204030204" pitchFamily="49" charset="0"/>
              </a:rPr>
              <a:t>src</a:t>
            </a:r>
            <a:r>
              <a:rPr lang="en-IN" sz="1400" b="0" dirty="0">
                <a:solidFill>
                  <a:srgbClr val="FF0062"/>
                </a:solidFill>
                <a:effectLst/>
                <a:latin typeface="Consolas" panose="020B0609020204030204" pitchFamily="49" charset="0"/>
              </a:rPr>
              <a:t>=</a:t>
            </a:r>
            <a:r>
              <a:rPr lang="en-IN" sz="1400" b="0" dirty="0">
                <a:solidFill>
                  <a:srgbClr val="FF7E34"/>
                </a:solidFill>
                <a:effectLst/>
                <a:latin typeface="Consolas" panose="020B0609020204030204" pitchFamily="49" charset="0"/>
              </a:rPr>
              <a:t>0</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.stream</a:t>
            </a: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a:t>
            </a:r>
            <a:r>
              <a:rPr lang="en-IN" sz="1400" b="0" dirty="0">
                <a:solidFill>
                  <a:srgbClr val="FFFFFF"/>
                </a:solidFill>
                <a:effectLst/>
                <a:latin typeface="Consolas" panose="020B0609020204030204" pitchFamily="49" charset="0"/>
              </a:rPr>
              <a:t> cv2.</a:t>
            </a:r>
            <a:r>
              <a:rPr lang="en-IN" sz="1400" b="0" dirty="0">
                <a:solidFill>
                  <a:srgbClr val="20DD20"/>
                </a:solidFill>
                <a:effectLst/>
                <a:latin typeface="Consolas" panose="020B0609020204030204" pitchFamily="49" charset="0"/>
              </a:rPr>
              <a:t>VideoCapture</a:t>
            </a:r>
            <a:r>
              <a:rPr lang="en-IN" sz="1400" b="0" dirty="0">
                <a:solidFill>
                  <a:srgbClr val="FFFFFF"/>
                </a:solidFill>
                <a:effectLst/>
                <a:latin typeface="Consolas" panose="020B0609020204030204" pitchFamily="49" charset="0"/>
              </a:rPr>
              <a:t>(</a:t>
            </a:r>
            <a:r>
              <a:rPr lang="en-IN" sz="1400" b="0" dirty="0">
                <a:solidFill>
                  <a:srgbClr val="20DD20"/>
                </a:solidFill>
                <a:effectLst/>
                <a:latin typeface="Consolas" panose="020B0609020204030204" pitchFamily="49" charset="0"/>
              </a:rPr>
              <a:t>src</a:t>
            </a:r>
            <a:r>
              <a:rPr lang="en-IN" sz="1400" b="0" dirty="0">
                <a:solidFill>
                  <a:srgbClr val="FFFFFF"/>
                </a:solidFill>
                <a:effectLst/>
                <a:latin typeface="Consolas" panose="020B0609020204030204" pitchFamily="49" charset="0"/>
              </a:rPr>
              <a:t>,</a:t>
            </a:r>
            <a:r>
              <a:rPr lang="en-IN" sz="1400" b="0" dirty="0">
                <a:solidFill>
                  <a:srgbClr val="20DD20"/>
                </a:solidFill>
                <a:effectLst/>
                <a:latin typeface="Consolas" panose="020B0609020204030204" pitchFamily="49" charset="0"/>
              </a:rPr>
              <a:t>cv2</a:t>
            </a:r>
            <a:r>
              <a:rPr lang="en-IN" sz="1400" b="0" dirty="0">
                <a:solidFill>
                  <a:srgbClr val="FFFFFF"/>
                </a:solidFill>
                <a:effectLst/>
                <a:latin typeface="Consolas" panose="020B0609020204030204" pitchFamily="49" charset="0"/>
              </a:rPr>
              <a:t>.</a:t>
            </a:r>
            <a:r>
              <a:rPr lang="en-IN" sz="1400" b="0" dirty="0">
                <a:solidFill>
                  <a:srgbClr val="20DD20"/>
                </a:solidFill>
                <a:effectLst/>
                <a:latin typeface="Consolas" panose="020B0609020204030204" pitchFamily="49" charset="0"/>
              </a:rPr>
              <a:t>CAP_DSHOW</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.grabbed</a:t>
            </a: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.frame</a:t>
            </a: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a:t>
            </a: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.stream.</a:t>
            </a:r>
            <a:r>
              <a:rPr lang="en-IN" sz="1400" b="0" dirty="0" err="1">
                <a:solidFill>
                  <a:srgbClr val="20DD20"/>
                </a:solidFill>
                <a:effectLst/>
                <a:latin typeface="Consolas" panose="020B0609020204030204" pitchFamily="49" charset="0"/>
              </a:rPr>
              <a:t>read</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.stopped</a:t>
            </a: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a:t>
            </a:r>
            <a:r>
              <a:rPr lang="en-IN" sz="1400" b="0" dirty="0">
                <a:solidFill>
                  <a:srgbClr val="FFFFFF"/>
                </a:solidFill>
                <a:effectLst/>
                <a:latin typeface="Consolas" panose="020B0609020204030204" pitchFamily="49" charset="0"/>
              </a:rPr>
              <a:t> </a:t>
            </a:r>
            <a:r>
              <a:rPr lang="en-IN" sz="1400" b="0" dirty="0">
                <a:solidFill>
                  <a:srgbClr val="FF7E34"/>
                </a:solidFill>
                <a:effectLst/>
                <a:latin typeface="Consolas" panose="020B0609020204030204" pitchFamily="49" charset="0"/>
              </a:rPr>
              <a:t>False</a:t>
            </a:r>
            <a:br>
              <a:rPr lang="en-IN" sz="1400" b="0" dirty="0">
                <a:solidFill>
                  <a:srgbClr val="FFFFFF"/>
                </a:solidFill>
                <a:effectLst/>
                <a:latin typeface="Consolas" panose="020B0609020204030204" pitchFamily="49" charset="0"/>
              </a:rPr>
            </a:b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def</a:t>
            </a:r>
            <a:r>
              <a:rPr lang="en-IN" sz="1400" b="0" dirty="0">
                <a:solidFill>
                  <a:srgbClr val="FFFFFF"/>
                </a:solidFill>
                <a:effectLst/>
                <a:latin typeface="Consolas" panose="020B0609020204030204" pitchFamily="49" charset="0"/>
              </a:rPr>
              <a:t> </a:t>
            </a:r>
            <a:r>
              <a:rPr lang="en-IN" sz="1400" b="0" dirty="0">
                <a:solidFill>
                  <a:srgbClr val="00FFFF"/>
                </a:solidFill>
                <a:effectLst/>
                <a:latin typeface="Consolas" panose="020B0609020204030204" pitchFamily="49" charset="0"/>
              </a:rPr>
              <a:t>start</a:t>
            </a:r>
            <a:r>
              <a:rPr lang="en-IN" sz="1400" b="0" dirty="0">
                <a:solidFill>
                  <a:srgbClr val="FFFFFF"/>
                </a:solidFill>
                <a:effectLst/>
                <a:latin typeface="Consolas" panose="020B0609020204030204" pitchFamily="49" charset="0"/>
              </a:rPr>
              <a:t>(</a:t>
            </a:r>
            <a:r>
              <a:rPr lang="en-IN" sz="1400" b="0" dirty="0">
                <a:solidFill>
                  <a:srgbClr val="FF7E34"/>
                </a:solidFill>
                <a:effectLst/>
                <a:latin typeface="Consolas" panose="020B0609020204030204" pitchFamily="49" charset="0"/>
              </a:rPr>
              <a:t>self</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a:solidFill>
                  <a:srgbClr val="838383"/>
                </a:solidFill>
                <a:effectLst/>
                <a:latin typeface="Consolas" panose="020B0609020204030204" pitchFamily="49" charset="0"/>
              </a:rPr>
              <a:t># start the thread to read frames from the video stream</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20DD20"/>
                </a:solidFill>
                <a:effectLst/>
                <a:latin typeface="Consolas" panose="020B0609020204030204" pitchFamily="49" charset="0"/>
              </a:rPr>
              <a:t>Thread</a:t>
            </a:r>
            <a:r>
              <a:rPr lang="en-IN" sz="1400" b="0" dirty="0">
                <a:solidFill>
                  <a:srgbClr val="FFFFFF"/>
                </a:solidFill>
                <a:effectLst/>
                <a:latin typeface="Consolas" panose="020B0609020204030204" pitchFamily="49" charset="0"/>
              </a:rPr>
              <a:t>(</a:t>
            </a:r>
            <a:r>
              <a:rPr lang="en-IN" sz="1400" b="0" dirty="0">
                <a:solidFill>
                  <a:srgbClr val="FF7E34"/>
                </a:solidFill>
                <a:effectLst/>
                <a:latin typeface="Consolas" panose="020B0609020204030204" pitchFamily="49" charset="0"/>
              </a:rPr>
              <a:t>target</a:t>
            </a:r>
            <a:r>
              <a:rPr lang="en-IN" sz="1400" b="0" dirty="0">
                <a:solidFill>
                  <a:srgbClr val="FF0062"/>
                </a:solidFill>
                <a:effectLst/>
                <a:latin typeface="Consolas" panose="020B0609020204030204" pitchFamily="49" charset="0"/>
              </a:rPr>
              <a:t>=</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a:t>
            </a:r>
            <a:r>
              <a:rPr lang="en-IN" sz="1400" b="0" dirty="0" err="1">
                <a:solidFill>
                  <a:srgbClr val="20DD20"/>
                </a:solidFill>
                <a:effectLst/>
                <a:latin typeface="Consolas" panose="020B0609020204030204" pitchFamily="49" charset="0"/>
              </a:rPr>
              <a:t>update</a:t>
            </a:r>
            <a:r>
              <a:rPr lang="en-IN" sz="1400" b="0" dirty="0">
                <a:solidFill>
                  <a:srgbClr val="FFFFFF"/>
                </a:solidFill>
                <a:effectLst/>
                <a:latin typeface="Consolas" panose="020B0609020204030204" pitchFamily="49" charset="0"/>
              </a:rPr>
              <a:t>,</a:t>
            </a:r>
            <a:r>
              <a:rPr lang="en-IN" sz="1400" b="0" dirty="0">
                <a:solidFill>
                  <a:srgbClr val="20DD20"/>
                </a:solidFill>
                <a:effectLst/>
                <a:latin typeface="Consolas" panose="020B0609020204030204" pitchFamily="49" charset="0"/>
              </a:rPr>
              <a:t> </a:t>
            </a:r>
            <a:r>
              <a:rPr lang="en-IN" sz="1400" b="0" dirty="0" err="1">
                <a:solidFill>
                  <a:srgbClr val="FF7E34"/>
                </a:solidFill>
                <a:effectLst/>
                <a:latin typeface="Consolas" panose="020B0609020204030204" pitchFamily="49" charset="0"/>
              </a:rPr>
              <a:t>args</a:t>
            </a:r>
            <a:r>
              <a:rPr lang="en-IN" sz="1400" b="0" dirty="0">
                <a:solidFill>
                  <a:srgbClr val="FF0062"/>
                </a:solidFill>
                <a:effectLst/>
                <a:latin typeface="Consolas" panose="020B0609020204030204" pitchFamily="49" charset="0"/>
              </a:rPr>
              <a:t>=</a:t>
            </a:r>
            <a:r>
              <a:rPr lang="en-IN" sz="1400" b="0" dirty="0">
                <a:solidFill>
                  <a:srgbClr val="FFFFFF"/>
                </a:solidFill>
                <a:effectLst/>
                <a:latin typeface="Consolas" panose="020B0609020204030204" pitchFamily="49" charset="0"/>
              </a:rPr>
              <a:t>()).</a:t>
            </a:r>
            <a:r>
              <a:rPr lang="en-IN" sz="1400" b="0" dirty="0">
                <a:solidFill>
                  <a:srgbClr val="20DD20"/>
                </a:solidFill>
                <a:effectLst/>
                <a:latin typeface="Consolas" panose="020B0609020204030204" pitchFamily="49" charset="0"/>
              </a:rPr>
              <a:t>start</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A"/>
                </a:solidFill>
                <a:effectLst/>
                <a:latin typeface="Consolas" panose="020B0609020204030204" pitchFamily="49" charset="0"/>
              </a:rPr>
              <a:t>return</a:t>
            </a:r>
            <a:r>
              <a:rPr lang="en-IN" sz="1400" b="0" dirty="0">
                <a:solidFill>
                  <a:srgbClr val="FFFFFF"/>
                </a:solidFill>
                <a:effectLst/>
                <a:latin typeface="Consolas" panose="020B0609020204030204" pitchFamily="49" charset="0"/>
              </a:rPr>
              <a:t> </a:t>
            </a:r>
            <a:r>
              <a:rPr lang="en-IN" sz="1400" b="0" i="1" dirty="0">
                <a:solidFill>
                  <a:srgbClr val="FF5370"/>
                </a:solidFill>
                <a:effectLst/>
                <a:latin typeface="Consolas" panose="020B0609020204030204" pitchFamily="49" charset="0"/>
              </a:rPr>
              <a:t>self</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def</a:t>
            </a:r>
            <a:r>
              <a:rPr lang="en-IN" sz="1400" b="0" dirty="0">
                <a:solidFill>
                  <a:srgbClr val="FFFFFF"/>
                </a:solidFill>
                <a:effectLst/>
                <a:latin typeface="Consolas" panose="020B0609020204030204" pitchFamily="49" charset="0"/>
              </a:rPr>
              <a:t> </a:t>
            </a:r>
            <a:r>
              <a:rPr lang="en-IN" sz="1400" b="0" dirty="0">
                <a:solidFill>
                  <a:srgbClr val="00FFFF"/>
                </a:solidFill>
                <a:effectLst/>
                <a:latin typeface="Consolas" panose="020B0609020204030204" pitchFamily="49" charset="0"/>
              </a:rPr>
              <a:t>update</a:t>
            </a:r>
            <a:r>
              <a:rPr lang="en-IN" sz="1400" b="0" dirty="0">
                <a:solidFill>
                  <a:srgbClr val="FFFFFF"/>
                </a:solidFill>
                <a:effectLst/>
                <a:latin typeface="Consolas" panose="020B0609020204030204" pitchFamily="49" charset="0"/>
              </a:rPr>
              <a:t>(</a:t>
            </a:r>
            <a:r>
              <a:rPr lang="en-IN" sz="1400" b="0" dirty="0">
                <a:solidFill>
                  <a:srgbClr val="FF7E34"/>
                </a:solidFill>
                <a:effectLst/>
                <a:latin typeface="Consolas" panose="020B0609020204030204" pitchFamily="49" charset="0"/>
              </a:rPr>
              <a:t>self</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a:solidFill>
                  <a:srgbClr val="838383"/>
                </a:solidFill>
                <a:effectLst/>
                <a:latin typeface="Consolas" panose="020B0609020204030204" pitchFamily="49" charset="0"/>
              </a:rPr>
              <a:t># keep looping infinitely until the thread is stopped</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A"/>
                </a:solidFill>
                <a:effectLst/>
                <a:latin typeface="Consolas" panose="020B0609020204030204" pitchFamily="49" charset="0"/>
              </a:rPr>
              <a:t>while</a:t>
            </a:r>
            <a:r>
              <a:rPr lang="en-IN" sz="1400" b="0" dirty="0">
                <a:solidFill>
                  <a:srgbClr val="FFFFFF"/>
                </a:solidFill>
                <a:effectLst/>
                <a:latin typeface="Consolas" panose="020B0609020204030204" pitchFamily="49" charset="0"/>
              </a:rPr>
              <a:t> </a:t>
            </a:r>
            <a:r>
              <a:rPr lang="en-IN" sz="1400" b="0" dirty="0">
                <a:solidFill>
                  <a:srgbClr val="FF7E34"/>
                </a:solidFill>
                <a:effectLst/>
                <a:latin typeface="Consolas" panose="020B0609020204030204" pitchFamily="49" charset="0"/>
              </a:rPr>
              <a:t>True</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a:solidFill>
                  <a:srgbClr val="838383"/>
                </a:solidFill>
                <a:effectLst/>
                <a:latin typeface="Consolas" panose="020B0609020204030204" pitchFamily="49" charset="0"/>
              </a:rPr>
              <a:t># if the thread indicator variable is set, stop the thread</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A"/>
                </a:solidFill>
                <a:effectLst/>
                <a:latin typeface="Consolas" panose="020B0609020204030204" pitchFamily="49" charset="0"/>
              </a:rPr>
              <a:t>if</a:t>
            </a: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.stopped</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A"/>
                </a:solidFill>
                <a:effectLst/>
                <a:latin typeface="Consolas" panose="020B0609020204030204" pitchFamily="49" charset="0"/>
              </a:rPr>
              <a:t>return</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a:solidFill>
                  <a:srgbClr val="838383"/>
                </a:solidFill>
                <a:effectLst/>
                <a:latin typeface="Consolas" panose="020B0609020204030204" pitchFamily="49" charset="0"/>
              </a:rPr>
              <a:t># otherwise, read the next frame from the stream</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.grabbed</a:t>
            </a: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.frame</a:t>
            </a: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a:t>
            </a: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.stream.</a:t>
            </a:r>
            <a:r>
              <a:rPr lang="en-IN" sz="1400" b="0" dirty="0" err="1">
                <a:solidFill>
                  <a:srgbClr val="20DD20"/>
                </a:solidFill>
                <a:effectLst/>
                <a:latin typeface="Consolas" panose="020B0609020204030204" pitchFamily="49" charset="0"/>
              </a:rPr>
              <a:t>read</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def</a:t>
            </a:r>
            <a:r>
              <a:rPr lang="en-IN" sz="1400" b="0" dirty="0">
                <a:solidFill>
                  <a:srgbClr val="FFFFFF"/>
                </a:solidFill>
                <a:effectLst/>
                <a:latin typeface="Consolas" panose="020B0609020204030204" pitchFamily="49" charset="0"/>
              </a:rPr>
              <a:t> </a:t>
            </a:r>
            <a:r>
              <a:rPr lang="en-IN" sz="1400" b="0" dirty="0">
                <a:solidFill>
                  <a:srgbClr val="00FFFF"/>
                </a:solidFill>
                <a:effectLst/>
                <a:latin typeface="Consolas" panose="020B0609020204030204" pitchFamily="49" charset="0"/>
              </a:rPr>
              <a:t>read</a:t>
            </a:r>
            <a:r>
              <a:rPr lang="en-IN" sz="1400" b="0" dirty="0">
                <a:solidFill>
                  <a:srgbClr val="FFFFFF"/>
                </a:solidFill>
                <a:effectLst/>
                <a:latin typeface="Consolas" panose="020B0609020204030204" pitchFamily="49" charset="0"/>
              </a:rPr>
              <a:t>(</a:t>
            </a:r>
            <a:r>
              <a:rPr lang="en-IN" sz="1400" b="0" dirty="0">
                <a:solidFill>
                  <a:srgbClr val="FF7E34"/>
                </a:solidFill>
                <a:effectLst/>
                <a:latin typeface="Consolas" panose="020B0609020204030204" pitchFamily="49" charset="0"/>
              </a:rPr>
              <a:t>self</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a:solidFill>
                  <a:srgbClr val="838383"/>
                </a:solidFill>
                <a:effectLst/>
                <a:latin typeface="Consolas" panose="020B0609020204030204" pitchFamily="49" charset="0"/>
              </a:rPr>
              <a:t># return the frame most recently read</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A"/>
                </a:solidFill>
                <a:effectLst/>
                <a:latin typeface="Consolas" panose="020B0609020204030204" pitchFamily="49" charset="0"/>
              </a:rPr>
              <a:t>return</a:t>
            </a: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.frame</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def</a:t>
            </a:r>
            <a:r>
              <a:rPr lang="en-IN" sz="1400" b="0" dirty="0">
                <a:solidFill>
                  <a:srgbClr val="FFFFFF"/>
                </a:solidFill>
                <a:effectLst/>
                <a:latin typeface="Consolas" panose="020B0609020204030204" pitchFamily="49" charset="0"/>
              </a:rPr>
              <a:t> </a:t>
            </a:r>
            <a:r>
              <a:rPr lang="en-IN" sz="1400" b="0" dirty="0">
                <a:solidFill>
                  <a:srgbClr val="00FFFF"/>
                </a:solidFill>
                <a:effectLst/>
                <a:latin typeface="Consolas" panose="020B0609020204030204" pitchFamily="49" charset="0"/>
              </a:rPr>
              <a:t>stop</a:t>
            </a:r>
            <a:r>
              <a:rPr lang="en-IN" sz="1400" b="0" dirty="0">
                <a:solidFill>
                  <a:srgbClr val="FFFFFF"/>
                </a:solidFill>
                <a:effectLst/>
                <a:latin typeface="Consolas" panose="020B0609020204030204" pitchFamily="49" charset="0"/>
              </a:rPr>
              <a:t>(</a:t>
            </a:r>
            <a:r>
              <a:rPr lang="en-IN" sz="1400" b="0" dirty="0">
                <a:solidFill>
                  <a:srgbClr val="FF7E34"/>
                </a:solidFill>
                <a:effectLst/>
                <a:latin typeface="Consolas" panose="020B0609020204030204" pitchFamily="49" charset="0"/>
              </a:rPr>
              <a:t>self</a:t>
            </a:r>
            <a:r>
              <a:rPr lang="en-IN" sz="1400" b="0" dirty="0">
                <a:solidFill>
                  <a:srgbClr val="FFFFFF"/>
                </a:solidFill>
                <a:effectLst/>
                <a:latin typeface="Consolas" panose="020B0609020204030204" pitchFamily="49" charset="0"/>
              </a:rPr>
              <a:t>):</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a:solidFill>
                  <a:srgbClr val="838383"/>
                </a:solidFill>
                <a:effectLst/>
                <a:latin typeface="Consolas" panose="020B0609020204030204" pitchFamily="49" charset="0"/>
              </a:rPr>
              <a:t># indicate that the thread should be stopped</a:t>
            </a:r>
            <a:br>
              <a:rPr lang="en-IN" sz="1400" b="0" dirty="0">
                <a:solidFill>
                  <a:srgbClr val="FFFFFF"/>
                </a:solidFill>
                <a:effectLst/>
                <a:latin typeface="Consolas" panose="020B0609020204030204" pitchFamily="49" charset="0"/>
              </a:rPr>
            </a:br>
            <a:r>
              <a:rPr lang="en-IN" sz="1400" b="0" dirty="0">
                <a:solidFill>
                  <a:srgbClr val="FFFFFF"/>
                </a:solidFill>
                <a:effectLst/>
                <a:latin typeface="Consolas" panose="020B0609020204030204" pitchFamily="49" charset="0"/>
              </a:rPr>
              <a:t>            </a:t>
            </a:r>
            <a:r>
              <a:rPr lang="en-IN" sz="1400" b="0" i="1" dirty="0" err="1">
                <a:solidFill>
                  <a:srgbClr val="FF5370"/>
                </a:solidFill>
                <a:effectLst/>
                <a:latin typeface="Consolas" panose="020B0609020204030204" pitchFamily="49" charset="0"/>
              </a:rPr>
              <a:t>self</a:t>
            </a:r>
            <a:r>
              <a:rPr lang="en-IN" sz="1400" b="0" dirty="0" err="1">
                <a:solidFill>
                  <a:srgbClr val="FFFFFF"/>
                </a:solidFill>
                <a:effectLst/>
                <a:latin typeface="Consolas" panose="020B0609020204030204" pitchFamily="49" charset="0"/>
              </a:rPr>
              <a:t>.stopped</a:t>
            </a:r>
            <a:r>
              <a:rPr lang="en-IN" sz="1400" b="0" dirty="0">
                <a:solidFill>
                  <a:srgbClr val="FFFFFF"/>
                </a:solidFill>
                <a:effectLst/>
                <a:latin typeface="Consolas" panose="020B0609020204030204" pitchFamily="49" charset="0"/>
              </a:rPr>
              <a:t> </a:t>
            </a:r>
            <a:r>
              <a:rPr lang="en-IN" sz="1400" b="0" dirty="0">
                <a:solidFill>
                  <a:srgbClr val="FF0062"/>
                </a:solidFill>
                <a:effectLst/>
                <a:latin typeface="Consolas" panose="020B0609020204030204" pitchFamily="49" charset="0"/>
              </a:rPr>
              <a:t>=</a:t>
            </a:r>
            <a:r>
              <a:rPr lang="en-IN" sz="1400" b="0" dirty="0">
                <a:solidFill>
                  <a:srgbClr val="FFFFFF"/>
                </a:solidFill>
                <a:effectLst/>
                <a:latin typeface="Consolas" panose="020B0609020204030204" pitchFamily="49" charset="0"/>
              </a:rPr>
              <a:t> </a:t>
            </a:r>
            <a:r>
              <a:rPr lang="en-IN" sz="1400" b="0" dirty="0">
                <a:solidFill>
                  <a:srgbClr val="FF7E34"/>
                </a:solidFill>
                <a:effectLst/>
                <a:latin typeface="Consolas" panose="020B0609020204030204" pitchFamily="49" charset="0"/>
              </a:rPr>
              <a:t>True</a:t>
            </a:r>
            <a:br>
              <a:rPr lang="en-IN" sz="1400" b="0" dirty="0">
                <a:solidFill>
                  <a:srgbClr val="FFFFFF"/>
                </a:solidFill>
                <a:effectLst/>
                <a:latin typeface="Consolas" panose="020B0609020204030204" pitchFamily="49" charset="0"/>
              </a:rPr>
            </a:br>
            <a:endParaRPr lang="en-IN" sz="1400" dirty="0"/>
          </a:p>
        </p:txBody>
      </p:sp>
    </p:spTree>
    <p:extLst>
      <p:ext uri="{BB962C8B-B14F-4D97-AF65-F5344CB8AC3E}">
        <p14:creationId xmlns:p14="http://schemas.microsoft.com/office/powerpoint/2010/main" val="1263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F13E-40BC-18EC-7A86-F623A2F23B5D}"/>
              </a:ext>
            </a:extLst>
          </p:cNvPr>
          <p:cNvSpPr>
            <a:spLocks noGrp="1"/>
          </p:cNvSpPr>
          <p:nvPr>
            <p:ph type="ctrTitle"/>
          </p:nvPr>
        </p:nvSpPr>
        <p:spPr>
          <a:xfrm>
            <a:off x="1212711" y="2499262"/>
            <a:ext cx="9418320" cy="4041648"/>
          </a:xfrm>
        </p:spPr>
        <p:txBody>
          <a:bodyPr>
            <a:noAutofit/>
          </a:bodyPr>
          <a:lstStyle/>
          <a:p>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a:t>
            </a:r>
            <a:r>
              <a:rPr lang="en-IN" sz="1100" b="0" dirty="0">
                <a:solidFill>
                  <a:srgbClr val="EEFF00"/>
                </a:solidFill>
                <a:effectLst/>
                <a:latin typeface="Consolas" panose="020B0609020204030204" pitchFamily="49" charset="0"/>
              </a:rPr>
              <a:t> Class for reading video stream, generating prediction and recommendations </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0062"/>
                </a:solidFill>
                <a:effectLst/>
                <a:latin typeface="Consolas" panose="020B0609020204030204" pitchFamily="49" charset="0"/>
              </a:rPr>
              <a:t>class</a:t>
            </a:r>
            <a:r>
              <a:rPr lang="en-IN" sz="1100" b="0" dirty="0">
                <a:solidFill>
                  <a:srgbClr val="FFFFFF"/>
                </a:solidFill>
                <a:effectLst/>
                <a:latin typeface="Consolas" panose="020B0609020204030204" pitchFamily="49" charset="0"/>
              </a:rPr>
              <a:t> </a:t>
            </a:r>
            <a:r>
              <a:rPr lang="en-IN" sz="1100" b="0" dirty="0" err="1">
                <a:solidFill>
                  <a:srgbClr val="FFCB6B"/>
                </a:solidFill>
                <a:effectLst/>
                <a:latin typeface="Consolas" panose="020B0609020204030204" pitchFamily="49" charset="0"/>
              </a:rPr>
              <a:t>VideoCamera</a:t>
            </a:r>
            <a:r>
              <a:rPr lang="en-IN" sz="1100" b="0" dirty="0">
                <a:solidFill>
                  <a:srgbClr val="FFFFFF"/>
                </a:solidFill>
                <a:effectLst/>
                <a:latin typeface="Consolas" panose="020B0609020204030204" pitchFamily="49" charset="0"/>
              </a:rPr>
              <a:t>(</a:t>
            </a:r>
            <a:r>
              <a:rPr lang="en-IN" sz="1100" b="0" dirty="0">
                <a:solidFill>
                  <a:srgbClr val="F0B565"/>
                </a:solidFill>
                <a:effectLst/>
                <a:latin typeface="Consolas" panose="020B0609020204030204" pitchFamily="49" charset="0"/>
              </a:rPr>
              <a:t>object</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def</a:t>
            </a:r>
            <a:r>
              <a:rPr lang="en-IN" sz="1100" b="0" dirty="0">
                <a:solidFill>
                  <a:srgbClr val="FFFFFF"/>
                </a:solidFill>
                <a:effectLst/>
                <a:latin typeface="Consolas" panose="020B0609020204030204" pitchFamily="49" charset="0"/>
              </a:rPr>
              <a:t> </a:t>
            </a:r>
            <a:r>
              <a:rPr lang="en-IN" sz="1100" b="0" dirty="0" err="1">
                <a:solidFill>
                  <a:srgbClr val="00FFFF"/>
                </a:solidFill>
                <a:effectLst/>
                <a:latin typeface="Consolas" panose="020B0609020204030204" pitchFamily="49" charset="0"/>
              </a:rPr>
              <a:t>get_frame</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self</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global</a:t>
            </a:r>
            <a:r>
              <a:rPr lang="en-IN" sz="1100" b="0" dirty="0">
                <a:solidFill>
                  <a:srgbClr val="FFFFFF"/>
                </a:solidFill>
                <a:effectLst/>
                <a:latin typeface="Consolas" panose="020B0609020204030204" pitchFamily="49" charset="0"/>
              </a:rPr>
              <a:t> cap1</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global</a:t>
            </a:r>
            <a:r>
              <a:rPr lang="en-IN" sz="1100" b="0" dirty="0">
                <a:solidFill>
                  <a:srgbClr val="FFFFFF"/>
                </a:solidFill>
                <a:effectLst/>
                <a:latin typeface="Consolas" panose="020B0609020204030204" pitchFamily="49" charset="0"/>
              </a:rPr>
              <a:t> df1</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cap1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20DD20"/>
                </a:solidFill>
                <a:effectLst/>
                <a:latin typeface="Consolas" panose="020B0609020204030204" pitchFamily="49" charset="0"/>
              </a:rPr>
              <a:t>WebcamVideoStream</a:t>
            </a:r>
            <a:r>
              <a:rPr lang="en-IN" sz="1100" b="0" dirty="0">
                <a:solidFill>
                  <a:srgbClr val="FFFFFF"/>
                </a:solidFill>
                <a:effectLst/>
                <a:latin typeface="Consolas" panose="020B0609020204030204" pitchFamily="49" charset="0"/>
              </a:rPr>
              <a:t>(</a:t>
            </a:r>
            <a:r>
              <a:rPr lang="en-IN" sz="1100" b="0" dirty="0" err="1">
                <a:solidFill>
                  <a:srgbClr val="FF7E34"/>
                </a:solidFill>
                <a:effectLst/>
                <a:latin typeface="Consolas" panose="020B0609020204030204" pitchFamily="49" charset="0"/>
              </a:rPr>
              <a:t>src</a:t>
            </a:r>
            <a:r>
              <a:rPr lang="en-IN" sz="1100" b="0" dirty="0">
                <a:solidFill>
                  <a:srgbClr val="FF0062"/>
                </a:solidFill>
                <a:effectLst/>
                <a:latin typeface="Consolas" panose="020B0609020204030204" pitchFamily="49" charset="0"/>
              </a:rPr>
              <a:t>=</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start</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image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cap1.</a:t>
            </a:r>
            <a:r>
              <a:rPr lang="en-IN" sz="1100" b="0" dirty="0">
                <a:solidFill>
                  <a:srgbClr val="20DD20"/>
                </a:solidFill>
                <a:effectLst/>
                <a:latin typeface="Consolas" panose="020B0609020204030204" pitchFamily="49" charset="0"/>
              </a:rPr>
              <a:t>read</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image</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cv2.</a:t>
            </a:r>
            <a:r>
              <a:rPr lang="en-IN" sz="1100" b="0" dirty="0">
                <a:solidFill>
                  <a:srgbClr val="20DD20"/>
                </a:solidFill>
                <a:effectLst/>
                <a:latin typeface="Consolas" panose="020B0609020204030204" pitchFamily="49" charset="0"/>
              </a:rPr>
              <a:t>resize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image</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600</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500</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gray</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cv2.</a:t>
            </a:r>
            <a:r>
              <a:rPr lang="en-IN" sz="1100" b="0" dirty="0">
                <a:solidFill>
                  <a:srgbClr val="20DD20"/>
                </a:solidFill>
                <a:effectLst/>
                <a:latin typeface="Consolas" panose="020B0609020204030204" pitchFamily="49" charset="0"/>
              </a:rPr>
              <a:t>cvtColor</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image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cv2</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COLOR_BGR2GRAY</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face_rects</a:t>
            </a:r>
            <a:r>
              <a:rPr lang="en-IN" sz="1100" b="0" dirty="0">
                <a:solidFill>
                  <a:srgbClr val="FF0062"/>
                </a:solidFill>
                <a:effectLst/>
                <a:latin typeface="Consolas" panose="020B0609020204030204" pitchFamily="49" charset="0"/>
              </a:rPr>
              <a:t>=</a:t>
            </a:r>
            <a:r>
              <a:rPr lang="en-IN" sz="1100" b="0" dirty="0" err="1">
                <a:solidFill>
                  <a:srgbClr val="FFFFFF"/>
                </a:solidFill>
                <a:effectLst/>
                <a:latin typeface="Consolas" panose="020B0609020204030204" pitchFamily="49" charset="0"/>
              </a:rPr>
              <a:t>face_cascade.</a:t>
            </a:r>
            <a:r>
              <a:rPr lang="en-IN" sz="1100" b="0" dirty="0" err="1">
                <a:solidFill>
                  <a:srgbClr val="20DD20"/>
                </a:solidFill>
                <a:effectLst/>
                <a:latin typeface="Consolas" panose="020B0609020204030204" pitchFamily="49" charset="0"/>
              </a:rPr>
              <a:t>detectMultiScale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gray</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1.3</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5</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df1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pd.</a:t>
            </a:r>
            <a:r>
              <a:rPr lang="en-IN" sz="1100" b="0" dirty="0" err="1">
                <a:solidFill>
                  <a:srgbClr val="20DD20"/>
                </a:solidFill>
                <a:effectLst/>
                <a:latin typeface="Consolas" panose="020B0609020204030204" pitchFamily="49" charset="0"/>
              </a:rPr>
              <a:t>read_csv</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music_dist</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show_text</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df1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df1[['</a:t>
            </a:r>
            <a:r>
              <a:rPr lang="en-IN" sz="1100" b="0" dirty="0" err="1">
                <a:solidFill>
                  <a:srgbClr val="EEFF00"/>
                </a:solidFill>
                <a:effectLst/>
                <a:latin typeface="Consolas" panose="020B0609020204030204" pitchFamily="49" charset="0"/>
              </a:rPr>
              <a:t>Name</a:t>
            </a:r>
            <a:r>
              <a:rPr lang="en-IN" sz="1100" b="0" dirty="0" err="1">
                <a:solidFill>
                  <a:srgbClr val="FFFFFF"/>
                </a:solidFill>
                <a:effectLst/>
                <a:latin typeface="Consolas" panose="020B0609020204030204" pitchFamily="49" charset="0"/>
              </a:rPr>
              <a:t>','</a:t>
            </a:r>
            <a:r>
              <a:rPr lang="en-IN" sz="1100" b="0" dirty="0" err="1">
                <a:solidFill>
                  <a:srgbClr val="EEFF00"/>
                </a:solidFill>
                <a:effectLst/>
                <a:latin typeface="Consolas" panose="020B0609020204030204" pitchFamily="49" charset="0"/>
              </a:rPr>
              <a:t>Album</a:t>
            </a:r>
            <a:r>
              <a:rPr lang="en-IN" sz="1100" b="0" dirty="0" err="1">
                <a:solidFill>
                  <a:srgbClr val="FFFFFF"/>
                </a:solidFill>
                <a:effectLst/>
                <a:latin typeface="Consolas" panose="020B0609020204030204" pitchFamily="49" charset="0"/>
              </a:rPr>
              <a:t>','</a:t>
            </a:r>
            <a:r>
              <a:rPr lang="en-IN" sz="1100" b="0" dirty="0" err="1">
                <a:solidFill>
                  <a:srgbClr val="EEFF00"/>
                </a:solidFill>
                <a:effectLst/>
                <a:latin typeface="Consolas" panose="020B0609020204030204" pitchFamily="49" charset="0"/>
              </a:rPr>
              <a:t>Artist</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df1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df1.</a:t>
            </a:r>
            <a:r>
              <a:rPr lang="en-IN" sz="1100" b="0" dirty="0">
                <a:solidFill>
                  <a:srgbClr val="20DD20"/>
                </a:solidFill>
                <a:effectLst/>
                <a:latin typeface="Consolas" panose="020B0609020204030204" pitchFamily="49" charset="0"/>
              </a:rPr>
              <a:t>head</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15</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A"/>
                </a:solidFill>
                <a:effectLst/>
                <a:latin typeface="Consolas" panose="020B0609020204030204" pitchFamily="49" charset="0"/>
              </a:rPr>
              <a:t>for</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x,y,w,h</a:t>
            </a:r>
            <a:r>
              <a:rPr lang="en-IN" sz="1100" b="0" dirty="0">
                <a:solidFill>
                  <a:srgbClr val="FFFFFF"/>
                </a:solidFill>
                <a:effectLst/>
                <a:latin typeface="Consolas" panose="020B0609020204030204" pitchFamily="49" charset="0"/>
              </a:rPr>
              <a:t>) </a:t>
            </a:r>
            <a:r>
              <a:rPr lang="en-IN" sz="1100" b="0" dirty="0">
                <a:solidFill>
                  <a:srgbClr val="FF006A"/>
                </a:solidFill>
                <a:effectLst/>
                <a:latin typeface="Consolas" panose="020B0609020204030204" pitchFamily="49" charset="0"/>
              </a:rPr>
              <a:t>in</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face_rects</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cv2.</a:t>
            </a:r>
            <a:r>
              <a:rPr lang="en-IN" sz="1100" b="0" dirty="0">
                <a:solidFill>
                  <a:srgbClr val="20DD20"/>
                </a:solidFill>
                <a:effectLst/>
                <a:latin typeface="Consolas" panose="020B0609020204030204" pitchFamily="49" charset="0"/>
              </a:rPr>
              <a:t>rectangle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image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x</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y</a:t>
            </a:r>
            <a:r>
              <a:rPr lang="en-IN" sz="1100" b="0" dirty="0">
                <a:solidFill>
                  <a:srgbClr val="FF0062"/>
                </a:solidFill>
                <a:effectLst/>
                <a:latin typeface="Consolas" panose="020B0609020204030204" pitchFamily="49" charset="0"/>
              </a:rPr>
              <a:t>-</a:t>
            </a:r>
            <a:r>
              <a:rPr lang="en-IN" sz="1100" b="0" dirty="0">
                <a:solidFill>
                  <a:srgbClr val="FF7E34"/>
                </a:solidFill>
                <a:effectLst/>
                <a:latin typeface="Consolas" panose="020B0609020204030204" pitchFamily="49" charset="0"/>
              </a:rPr>
              <a:t>50</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x</a:t>
            </a:r>
            <a:r>
              <a:rPr lang="en-IN" sz="1100" b="0" dirty="0">
                <a:solidFill>
                  <a:srgbClr val="FF0062"/>
                </a:solidFill>
                <a:effectLst/>
                <a:latin typeface="Consolas" panose="020B0609020204030204" pitchFamily="49" charset="0"/>
              </a:rPr>
              <a:t>+</a:t>
            </a:r>
            <a:r>
              <a:rPr lang="en-IN" sz="1100" b="0" dirty="0">
                <a:solidFill>
                  <a:srgbClr val="20DD20"/>
                </a:solidFill>
                <a:effectLst/>
                <a:latin typeface="Consolas" panose="020B0609020204030204" pitchFamily="49" charset="0"/>
              </a:rPr>
              <a:t>w</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y</a:t>
            </a:r>
            <a:r>
              <a:rPr lang="en-IN" sz="1100" b="0" dirty="0">
                <a:solidFill>
                  <a:srgbClr val="FF0062"/>
                </a:solidFill>
                <a:effectLst/>
                <a:latin typeface="Consolas" panose="020B0609020204030204" pitchFamily="49" charset="0"/>
              </a:rPr>
              <a:t>+</a:t>
            </a:r>
            <a:r>
              <a:rPr lang="en-IN" sz="1100" b="0" dirty="0">
                <a:solidFill>
                  <a:srgbClr val="20DD20"/>
                </a:solidFill>
                <a:effectLst/>
                <a:latin typeface="Consolas" panose="020B0609020204030204" pitchFamily="49" charset="0"/>
              </a:rPr>
              <a:t>h</a:t>
            </a:r>
            <a:r>
              <a:rPr lang="en-IN" sz="1100" b="0" dirty="0">
                <a:solidFill>
                  <a:srgbClr val="FF0062"/>
                </a:solidFill>
                <a:effectLst/>
                <a:latin typeface="Consolas" panose="020B0609020204030204" pitchFamily="49" charset="0"/>
              </a:rPr>
              <a:t>+</a:t>
            </a:r>
            <a:r>
              <a:rPr lang="en-IN" sz="1100" b="0" dirty="0">
                <a:solidFill>
                  <a:srgbClr val="FF7E34"/>
                </a:solidFill>
                <a:effectLst/>
                <a:latin typeface="Consolas" panose="020B0609020204030204" pitchFamily="49" charset="0"/>
              </a:rPr>
              <a:t>10</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255</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2</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roi_gray_frame</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gray</a:t>
            </a:r>
            <a:r>
              <a:rPr lang="en-IN" sz="1100" b="0" dirty="0">
                <a:solidFill>
                  <a:srgbClr val="FFFFFF"/>
                </a:solidFill>
                <a:effectLst/>
                <a:latin typeface="Consolas" panose="020B0609020204030204" pitchFamily="49" charset="0"/>
              </a:rPr>
              <a:t>[</a:t>
            </a:r>
            <a:r>
              <a:rPr lang="en-IN" sz="1100" b="0" dirty="0" err="1">
                <a:solidFill>
                  <a:srgbClr val="FFFFFF"/>
                </a:solidFill>
                <a:effectLst/>
                <a:latin typeface="Consolas" panose="020B0609020204030204" pitchFamily="49" charset="0"/>
              </a:rPr>
              <a:t>y:y</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h, x:x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w]</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cropped_img</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np.</a:t>
            </a:r>
            <a:r>
              <a:rPr lang="en-IN" sz="1100" b="0" dirty="0" err="1">
                <a:solidFill>
                  <a:srgbClr val="20DD20"/>
                </a:solidFill>
                <a:effectLst/>
                <a:latin typeface="Consolas" panose="020B0609020204030204" pitchFamily="49" charset="0"/>
              </a:rPr>
              <a:t>expand_dims</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np</a:t>
            </a:r>
            <a:r>
              <a:rPr lang="en-IN" sz="1100" b="0" dirty="0" err="1">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expand_dims</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cv2</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resize</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roi_gray_frame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48</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7E34"/>
                </a:solidFill>
                <a:effectLst/>
                <a:latin typeface="Consolas" panose="020B0609020204030204" pitchFamily="49" charset="0"/>
              </a:rPr>
              <a:t>48</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7E34"/>
                </a:solidFill>
                <a:effectLst/>
                <a:latin typeface="Consolas" panose="020B0609020204030204" pitchFamily="49" charset="0"/>
              </a:rPr>
              <a:t>1</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prediction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emotion_model.</a:t>
            </a:r>
            <a:r>
              <a:rPr lang="en-IN" sz="1100" b="0" dirty="0" err="1">
                <a:solidFill>
                  <a:srgbClr val="20DD20"/>
                </a:solidFill>
                <a:effectLst/>
                <a:latin typeface="Consolas" panose="020B0609020204030204" pitchFamily="49" charset="0"/>
              </a:rPr>
              <a:t>predict</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cropped_img</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maxindex</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a:solidFill>
                  <a:srgbClr val="F0B565"/>
                </a:solidFill>
                <a:effectLst/>
                <a:latin typeface="Consolas" panose="020B0609020204030204" pitchFamily="49" charset="0"/>
              </a:rPr>
              <a:t>int</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np</a:t>
            </a:r>
            <a:r>
              <a:rPr lang="en-IN" sz="1100" b="0" dirty="0" err="1">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argmax</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prediction</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show_text</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maxindex</a:t>
            </a:r>
            <a:r>
              <a:rPr lang="en-IN" sz="1100" b="0" dirty="0">
                <a:solidFill>
                  <a:srgbClr val="FFFFFF"/>
                </a:solidFill>
                <a:effectLst/>
                <a:latin typeface="Consolas" panose="020B0609020204030204" pitchFamily="49" charset="0"/>
              </a:rPr>
              <a:t> </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i="1" dirty="0">
                <a:solidFill>
                  <a:srgbClr val="838383"/>
                </a:solidFill>
                <a:effectLst/>
                <a:latin typeface="Consolas" panose="020B0609020204030204" pitchFamily="49" charset="0"/>
              </a:rPr>
              <a:t>#print("===========================================",music_dist[show_text[0]],"===========================================")</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i="1" dirty="0">
                <a:solidFill>
                  <a:srgbClr val="838383"/>
                </a:solidFill>
                <a:effectLst/>
                <a:latin typeface="Consolas" panose="020B0609020204030204" pitchFamily="49" charset="0"/>
              </a:rPr>
              <a:t>#print(df1)</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cv2.</a:t>
            </a:r>
            <a:r>
              <a:rPr lang="en-IN" sz="1100" b="0" dirty="0">
                <a:solidFill>
                  <a:srgbClr val="20DD20"/>
                </a:solidFill>
                <a:effectLst/>
                <a:latin typeface="Consolas" panose="020B0609020204030204" pitchFamily="49" charset="0"/>
              </a:rPr>
              <a:t>putText</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image</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err="1">
                <a:solidFill>
                  <a:srgbClr val="20DD20"/>
                </a:solidFill>
                <a:effectLst/>
                <a:latin typeface="Consolas" panose="020B0609020204030204" pitchFamily="49" charset="0"/>
              </a:rPr>
              <a:t>emotion_dict</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maxindex</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x</a:t>
            </a:r>
            <a:r>
              <a:rPr lang="en-IN" sz="1100" b="0" dirty="0">
                <a:solidFill>
                  <a:srgbClr val="FF0062"/>
                </a:solidFill>
                <a:effectLst/>
                <a:latin typeface="Consolas" panose="020B0609020204030204" pitchFamily="49" charset="0"/>
              </a:rPr>
              <a:t>+</a:t>
            </a:r>
            <a:r>
              <a:rPr lang="en-IN" sz="1100" b="0" dirty="0">
                <a:solidFill>
                  <a:srgbClr val="FF7E34"/>
                </a:solidFill>
                <a:effectLst/>
                <a:latin typeface="Consolas" panose="020B0609020204030204" pitchFamily="49" charset="0"/>
              </a:rPr>
              <a:t>20</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y</a:t>
            </a:r>
            <a:r>
              <a:rPr lang="en-IN" sz="1100" b="0" dirty="0">
                <a:solidFill>
                  <a:srgbClr val="FF0062"/>
                </a:solidFill>
                <a:effectLst/>
                <a:latin typeface="Consolas" panose="020B0609020204030204" pitchFamily="49" charset="0"/>
              </a:rPr>
              <a:t>-</a:t>
            </a:r>
            <a:r>
              <a:rPr lang="en-IN" sz="1100" b="0" dirty="0">
                <a:solidFill>
                  <a:srgbClr val="FF7E34"/>
                </a:solidFill>
                <a:effectLst/>
                <a:latin typeface="Consolas" panose="020B0609020204030204" pitchFamily="49" charset="0"/>
              </a:rPr>
              <a:t>60</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cv2</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FONT_HERSHEY_SIMPLEX</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7E34"/>
                </a:solidFill>
                <a:effectLst/>
                <a:latin typeface="Consolas" panose="020B0609020204030204" pitchFamily="49" charset="0"/>
              </a:rPr>
              <a:t>1</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255</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7E34"/>
                </a:solidFill>
                <a:effectLst/>
                <a:latin typeface="Consolas" panose="020B0609020204030204" pitchFamily="49" charset="0"/>
              </a:rPr>
              <a:t>255</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7E34"/>
                </a:solidFill>
                <a:effectLst/>
                <a:latin typeface="Consolas" panose="020B0609020204030204" pitchFamily="49" charset="0"/>
              </a:rPr>
              <a:t>255</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a:solidFill>
                  <a:srgbClr val="FF7E34"/>
                </a:solidFill>
                <a:effectLst/>
                <a:latin typeface="Consolas" panose="020B0609020204030204" pitchFamily="49" charset="0"/>
              </a:rPr>
              <a:t>2</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cv2</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LINE_AA</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df1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20DD20"/>
                </a:solidFill>
                <a:effectLst/>
                <a:latin typeface="Consolas" panose="020B0609020204030204" pitchFamily="49" charset="0"/>
              </a:rPr>
              <a:t>music_rec</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global</a:t>
            </a:r>
            <a:r>
              <a:rPr lang="en-IN" sz="1100" b="0" dirty="0">
                <a:solidFill>
                  <a:srgbClr val="FFFFFF"/>
                </a:solidFill>
                <a:effectLst/>
                <a:latin typeface="Consolas" panose="020B0609020204030204" pitchFamily="49" charset="0"/>
              </a:rPr>
              <a:t> last_frame1</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last_frame1</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image.</a:t>
            </a:r>
            <a:r>
              <a:rPr lang="en-IN" sz="1100" b="0" dirty="0" err="1">
                <a:solidFill>
                  <a:srgbClr val="20DD20"/>
                </a:solidFill>
                <a:effectLst/>
                <a:latin typeface="Consolas" panose="020B0609020204030204" pitchFamily="49" charset="0"/>
              </a:rPr>
              <a:t>copy</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pic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cv2.</a:t>
            </a:r>
            <a:r>
              <a:rPr lang="en-IN" sz="1100" b="0" dirty="0">
                <a:solidFill>
                  <a:srgbClr val="20DD20"/>
                </a:solidFill>
                <a:effectLst/>
                <a:latin typeface="Consolas" panose="020B0609020204030204" pitchFamily="49" charset="0"/>
              </a:rPr>
              <a:t>cvtColor</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last_frame1</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cv2</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COLOR_BGR2RGB</a:t>
            </a:r>
            <a:r>
              <a:rPr lang="en-IN" sz="1100" b="0" dirty="0">
                <a:solidFill>
                  <a:srgbClr val="FFFFFF"/>
                </a:solidFill>
                <a:effectLst/>
                <a:latin typeface="Consolas" panose="020B0609020204030204" pitchFamily="49" charset="0"/>
              </a:rPr>
              <a:t>)     </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img</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Image.</a:t>
            </a:r>
            <a:r>
              <a:rPr lang="en-IN" sz="1100" b="0" dirty="0" err="1">
                <a:solidFill>
                  <a:srgbClr val="20DD20"/>
                </a:solidFill>
                <a:effectLst/>
                <a:latin typeface="Consolas" panose="020B0609020204030204" pitchFamily="49" charset="0"/>
              </a:rPr>
              <a:t>fromarray</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last_frame1</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img</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np.</a:t>
            </a:r>
            <a:r>
              <a:rPr lang="en-IN" sz="1100" b="0" dirty="0" err="1">
                <a:solidFill>
                  <a:srgbClr val="20DD20"/>
                </a:solidFill>
                <a:effectLst/>
                <a:latin typeface="Consolas" panose="020B0609020204030204" pitchFamily="49" charset="0"/>
              </a:rPr>
              <a:t>array</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img</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ret, jpeg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cv2.</a:t>
            </a:r>
            <a:r>
              <a:rPr lang="en-IN" sz="1100" b="0" dirty="0">
                <a:solidFill>
                  <a:srgbClr val="20DD20"/>
                </a:solidFill>
                <a:effectLst/>
                <a:latin typeface="Consolas" panose="020B0609020204030204" pitchFamily="49" charset="0"/>
              </a:rPr>
              <a:t>imencode</a:t>
            </a:r>
            <a:r>
              <a:rPr lang="en-IN" sz="1100" b="0" dirty="0">
                <a:solidFill>
                  <a:srgbClr val="FFFFFF"/>
                </a:solidFill>
                <a:effectLst/>
                <a:latin typeface="Consolas" panose="020B0609020204030204" pitchFamily="49" charset="0"/>
              </a:rPr>
              <a:t>('</a:t>
            </a:r>
            <a:r>
              <a:rPr lang="en-IN" sz="1100" b="0" dirty="0">
                <a:solidFill>
                  <a:srgbClr val="EEFF00"/>
                </a:solidFill>
                <a:effectLst/>
                <a:latin typeface="Consolas" panose="020B0609020204030204" pitchFamily="49" charset="0"/>
              </a:rPr>
              <a:t>.jpg</a:t>
            </a:r>
            <a:r>
              <a:rPr lang="en-IN" sz="1100" b="0" dirty="0">
                <a:solidFill>
                  <a:srgbClr val="FFFFFF"/>
                </a:solidFill>
                <a:effectLst/>
                <a:latin typeface="Consolas" panose="020B0609020204030204" pitchFamily="49" charset="0"/>
              </a:rPr>
              <a:t>',</a:t>
            </a:r>
            <a:r>
              <a:rPr lang="en-IN" sz="1100" b="0" dirty="0">
                <a:solidFill>
                  <a:srgbClr val="20DD20"/>
                </a:solidFill>
                <a:effectLst/>
                <a:latin typeface="Consolas" panose="020B0609020204030204" pitchFamily="49" charset="0"/>
              </a:rPr>
              <a:t> </a:t>
            </a:r>
            <a:r>
              <a:rPr lang="en-IN" sz="1100" b="0" dirty="0" err="1">
                <a:solidFill>
                  <a:srgbClr val="20DD20"/>
                </a:solidFill>
                <a:effectLst/>
                <a:latin typeface="Consolas" panose="020B0609020204030204" pitchFamily="49" charset="0"/>
              </a:rPr>
              <a:t>img</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A"/>
                </a:solidFill>
                <a:effectLst/>
                <a:latin typeface="Consolas" panose="020B0609020204030204" pitchFamily="49" charset="0"/>
              </a:rPr>
              <a:t>return</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jpeg.</a:t>
            </a:r>
            <a:r>
              <a:rPr lang="en-IN" sz="1100" b="0" dirty="0" err="1">
                <a:solidFill>
                  <a:srgbClr val="20DD20"/>
                </a:solidFill>
                <a:effectLst/>
                <a:latin typeface="Consolas" panose="020B0609020204030204" pitchFamily="49" charset="0"/>
              </a:rPr>
              <a:t>tobytes</a:t>
            </a:r>
            <a:r>
              <a:rPr lang="en-IN" sz="1100" b="0" dirty="0">
                <a:solidFill>
                  <a:srgbClr val="FFFFFF"/>
                </a:solidFill>
                <a:effectLst/>
                <a:latin typeface="Consolas" panose="020B0609020204030204" pitchFamily="49" charset="0"/>
              </a:rPr>
              <a:t>(), df1</a:t>
            </a:r>
            <a:br>
              <a:rPr lang="en-IN" sz="1100" b="0" dirty="0">
                <a:solidFill>
                  <a:srgbClr val="FFFFFF"/>
                </a:solidFill>
                <a:effectLst/>
                <a:latin typeface="Consolas" panose="020B0609020204030204" pitchFamily="49" charset="0"/>
              </a:rPr>
            </a:br>
            <a:br>
              <a:rPr lang="en-IN" sz="1100" b="0" dirty="0">
                <a:solidFill>
                  <a:srgbClr val="FFFFFF"/>
                </a:solidFill>
                <a:effectLst/>
                <a:latin typeface="Consolas" panose="020B0609020204030204" pitchFamily="49" charset="0"/>
              </a:rPr>
            </a:br>
            <a:r>
              <a:rPr lang="en-IN" sz="1100" b="0" dirty="0">
                <a:solidFill>
                  <a:srgbClr val="FF0062"/>
                </a:solidFill>
                <a:effectLst/>
                <a:latin typeface="Consolas" panose="020B0609020204030204" pitchFamily="49" charset="0"/>
              </a:rPr>
              <a:t>def</a:t>
            </a:r>
            <a:r>
              <a:rPr lang="en-IN" sz="1100" b="0" dirty="0">
                <a:solidFill>
                  <a:srgbClr val="FFFFFF"/>
                </a:solidFill>
                <a:effectLst/>
                <a:latin typeface="Consolas" panose="020B0609020204030204" pitchFamily="49" charset="0"/>
              </a:rPr>
              <a:t> </a:t>
            </a:r>
            <a:r>
              <a:rPr lang="en-IN" sz="1100" b="0" dirty="0" err="1">
                <a:solidFill>
                  <a:srgbClr val="00FFFF"/>
                </a:solidFill>
                <a:effectLst/>
                <a:latin typeface="Consolas" panose="020B0609020204030204" pitchFamily="49" charset="0"/>
              </a:rPr>
              <a:t>music_rec</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i="1" dirty="0">
                <a:solidFill>
                  <a:srgbClr val="838383"/>
                </a:solidFill>
                <a:effectLst/>
                <a:latin typeface="Consolas" panose="020B0609020204030204" pitchFamily="49" charset="0"/>
              </a:rPr>
              <a:t># print('---------------- Value ------------', </a:t>
            </a:r>
            <a:r>
              <a:rPr lang="en-IN" sz="1100" b="0" i="1" dirty="0" err="1">
                <a:solidFill>
                  <a:srgbClr val="838383"/>
                </a:solidFill>
                <a:effectLst/>
                <a:latin typeface="Consolas" panose="020B0609020204030204" pitchFamily="49" charset="0"/>
              </a:rPr>
              <a:t>music_dist</a:t>
            </a:r>
            <a:r>
              <a:rPr lang="en-IN" sz="1100" b="0" i="1" dirty="0">
                <a:solidFill>
                  <a:srgbClr val="838383"/>
                </a:solidFill>
                <a:effectLst/>
                <a:latin typeface="Consolas" panose="020B0609020204030204" pitchFamily="49" charset="0"/>
              </a:rPr>
              <a:t>[</a:t>
            </a:r>
            <a:r>
              <a:rPr lang="en-IN" sz="1100" b="0" i="1" dirty="0" err="1">
                <a:solidFill>
                  <a:srgbClr val="838383"/>
                </a:solidFill>
                <a:effectLst/>
                <a:latin typeface="Consolas" panose="020B0609020204030204" pitchFamily="49" charset="0"/>
              </a:rPr>
              <a:t>show_text</a:t>
            </a:r>
            <a:r>
              <a:rPr lang="en-IN" sz="1100" b="0" i="1" dirty="0">
                <a:solidFill>
                  <a:srgbClr val="838383"/>
                </a:solidFill>
                <a:effectLst/>
                <a:latin typeface="Consolas" panose="020B0609020204030204" pitchFamily="49" charset="0"/>
              </a:rPr>
              <a:t>[0]])</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df</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pd.</a:t>
            </a:r>
            <a:r>
              <a:rPr lang="en-IN" sz="1100" b="0" dirty="0" err="1">
                <a:solidFill>
                  <a:srgbClr val="20DD20"/>
                </a:solidFill>
                <a:effectLst/>
                <a:latin typeface="Consolas" panose="020B0609020204030204" pitchFamily="49" charset="0"/>
              </a:rPr>
              <a:t>read_csv</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music_dist</a:t>
            </a:r>
            <a:r>
              <a:rPr lang="en-IN" sz="1100" b="0" dirty="0">
                <a:solidFill>
                  <a:srgbClr val="FFFFFF"/>
                </a:solidFill>
                <a:effectLst/>
                <a:latin typeface="Consolas" panose="020B0609020204030204" pitchFamily="49" charset="0"/>
              </a:rPr>
              <a:t>[</a:t>
            </a:r>
            <a:r>
              <a:rPr lang="en-IN" sz="1100" b="0" dirty="0" err="1">
                <a:solidFill>
                  <a:srgbClr val="20DD20"/>
                </a:solidFill>
                <a:effectLst/>
                <a:latin typeface="Consolas" panose="020B0609020204030204" pitchFamily="49" charset="0"/>
              </a:rPr>
              <a:t>show_text</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0</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df</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df</a:t>
            </a:r>
            <a:r>
              <a:rPr lang="en-IN" sz="1100" b="0" dirty="0">
                <a:solidFill>
                  <a:srgbClr val="FFFFFF"/>
                </a:solidFill>
                <a:effectLst/>
                <a:latin typeface="Consolas" panose="020B0609020204030204" pitchFamily="49" charset="0"/>
              </a:rPr>
              <a:t>[['</a:t>
            </a:r>
            <a:r>
              <a:rPr lang="en-IN" sz="1100" b="0" dirty="0" err="1">
                <a:solidFill>
                  <a:srgbClr val="EEFF00"/>
                </a:solidFill>
                <a:effectLst/>
                <a:latin typeface="Consolas" panose="020B0609020204030204" pitchFamily="49" charset="0"/>
              </a:rPr>
              <a:t>Name</a:t>
            </a:r>
            <a:r>
              <a:rPr lang="en-IN" sz="1100" b="0" dirty="0" err="1">
                <a:solidFill>
                  <a:srgbClr val="FFFFFF"/>
                </a:solidFill>
                <a:effectLst/>
                <a:latin typeface="Consolas" panose="020B0609020204030204" pitchFamily="49" charset="0"/>
              </a:rPr>
              <a:t>','</a:t>
            </a:r>
            <a:r>
              <a:rPr lang="en-IN" sz="1100" b="0" dirty="0" err="1">
                <a:solidFill>
                  <a:srgbClr val="EEFF00"/>
                </a:solidFill>
                <a:effectLst/>
                <a:latin typeface="Consolas" panose="020B0609020204030204" pitchFamily="49" charset="0"/>
              </a:rPr>
              <a:t>Album</a:t>
            </a:r>
            <a:r>
              <a:rPr lang="en-IN" sz="1100" b="0" dirty="0" err="1">
                <a:solidFill>
                  <a:srgbClr val="FFFFFF"/>
                </a:solidFill>
                <a:effectLst/>
                <a:latin typeface="Consolas" panose="020B0609020204030204" pitchFamily="49" charset="0"/>
              </a:rPr>
              <a:t>','</a:t>
            </a:r>
            <a:r>
              <a:rPr lang="en-IN" sz="1100" b="0" dirty="0" err="1">
                <a:solidFill>
                  <a:srgbClr val="EEFF00"/>
                </a:solidFill>
                <a:effectLst/>
                <a:latin typeface="Consolas" panose="020B0609020204030204" pitchFamily="49" charset="0"/>
              </a:rPr>
              <a:t>Artist</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df</a:t>
            </a:r>
            <a:r>
              <a:rPr lang="en-IN" sz="1100" b="0" dirty="0">
                <a:solidFill>
                  <a:srgbClr val="FFFFFF"/>
                </a:solidFill>
                <a:effectLst/>
                <a:latin typeface="Consolas" panose="020B0609020204030204" pitchFamily="49" charset="0"/>
              </a:rPr>
              <a:t> </a:t>
            </a:r>
            <a:r>
              <a:rPr lang="en-IN" sz="1100" b="0" dirty="0">
                <a:solidFill>
                  <a:srgbClr val="FF0062"/>
                </a:solidFill>
                <a:effectLst/>
                <a:latin typeface="Consolas" panose="020B0609020204030204" pitchFamily="49" charset="0"/>
              </a:rPr>
              <a:t>=</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df.</a:t>
            </a:r>
            <a:r>
              <a:rPr lang="en-IN" sz="1100" b="0" dirty="0" err="1">
                <a:solidFill>
                  <a:srgbClr val="20DD20"/>
                </a:solidFill>
                <a:effectLst/>
                <a:latin typeface="Consolas" panose="020B0609020204030204" pitchFamily="49" charset="0"/>
              </a:rPr>
              <a:t>head</a:t>
            </a:r>
            <a:r>
              <a:rPr lang="en-IN" sz="1100" b="0" dirty="0">
                <a:solidFill>
                  <a:srgbClr val="FFFFFF"/>
                </a:solidFill>
                <a:effectLst/>
                <a:latin typeface="Consolas" panose="020B0609020204030204" pitchFamily="49" charset="0"/>
              </a:rPr>
              <a:t>(</a:t>
            </a:r>
            <a:r>
              <a:rPr lang="en-IN" sz="1100" b="0" dirty="0">
                <a:solidFill>
                  <a:srgbClr val="FF7E34"/>
                </a:solidFill>
                <a:effectLst/>
                <a:latin typeface="Consolas" panose="020B0609020204030204" pitchFamily="49" charset="0"/>
              </a:rPr>
              <a:t>15</a:t>
            </a:r>
            <a:r>
              <a:rPr lang="en-IN" sz="1100" b="0" dirty="0">
                <a:solidFill>
                  <a:srgbClr val="FFFFFF"/>
                </a:solidFill>
                <a:effectLst/>
                <a:latin typeface="Consolas" panose="020B0609020204030204" pitchFamily="49" charset="0"/>
              </a:rPr>
              <a:t>)</a:t>
            </a:r>
            <a:br>
              <a:rPr lang="en-IN" sz="1100" b="0" dirty="0">
                <a:solidFill>
                  <a:srgbClr val="FFFFFF"/>
                </a:solidFill>
                <a:effectLst/>
                <a:latin typeface="Consolas" panose="020B0609020204030204" pitchFamily="49" charset="0"/>
              </a:rPr>
            </a:br>
            <a:r>
              <a:rPr lang="en-IN" sz="1100" b="0" dirty="0">
                <a:solidFill>
                  <a:srgbClr val="FFFFFF"/>
                </a:solidFill>
                <a:effectLst/>
                <a:latin typeface="Consolas" panose="020B0609020204030204" pitchFamily="49" charset="0"/>
              </a:rPr>
              <a:t>    </a:t>
            </a:r>
            <a:r>
              <a:rPr lang="en-IN" sz="1100" b="0" dirty="0">
                <a:solidFill>
                  <a:srgbClr val="FF006A"/>
                </a:solidFill>
                <a:effectLst/>
                <a:latin typeface="Consolas" panose="020B0609020204030204" pitchFamily="49" charset="0"/>
              </a:rPr>
              <a:t>return</a:t>
            </a:r>
            <a:r>
              <a:rPr lang="en-IN" sz="1100" b="0" dirty="0">
                <a:solidFill>
                  <a:srgbClr val="FFFFFF"/>
                </a:solidFill>
                <a:effectLst/>
                <a:latin typeface="Consolas" panose="020B0609020204030204" pitchFamily="49" charset="0"/>
              </a:rPr>
              <a:t> </a:t>
            </a:r>
            <a:r>
              <a:rPr lang="en-IN" sz="1100" b="0" dirty="0" err="1">
                <a:solidFill>
                  <a:srgbClr val="FFFFFF"/>
                </a:solidFill>
                <a:effectLst/>
                <a:latin typeface="Consolas" panose="020B0609020204030204" pitchFamily="49" charset="0"/>
              </a:rPr>
              <a:t>df</a:t>
            </a:r>
            <a:br>
              <a:rPr lang="en-IN" sz="1100" b="0" dirty="0">
                <a:solidFill>
                  <a:srgbClr val="FFFFFF"/>
                </a:solidFill>
                <a:effectLst/>
                <a:latin typeface="Consolas" panose="020B0609020204030204" pitchFamily="49" charset="0"/>
              </a:rPr>
            </a:br>
            <a:endParaRPr lang="en-IN" sz="1100" dirty="0"/>
          </a:p>
        </p:txBody>
      </p:sp>
    </p:spTree>
    <p:extLst>
      <p:ext uri="{BB962C8B-B14F-4D97-AF65-F5344CB8AC3E}">
        <p14:creationId xmlns:p14="http://schemas.microsoft.com/office/powerpoint/2010/main" val="75594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C3B1-FB1D-82D5-A404-F73AB2FA4FBE}"/>
              </a:ext>
            </a:extLst>
          </p:cNvPr>
          <p:cNvSpPr>
            <a:spLocks noGrp="1"/>
          </p:cNvSpPr>
          <p:nvPr>
            <p:ph type="ctrTitle"/>
          </p:nvPr>
        </p:nvSpPr>
        <p:spPr>
          <a:xfrm>
            <a:off x="701432" y="749120"/>
            <a:ext cx="9418320" cy="4041648"/>
          </a:xfrm>
        </p:spPr>
        <p:txBody>
          <a:bodyPr>
            <a:normAutofit/>
          </a:bodyPr>
          <a:lstStyle/>
          <a:p>
            <a:r>
              <a:rPr lang="en-IN" sz="2000" b="0" dirty="0">
                <a:solidFill>
                  <a:srgbClr val="FFFFFF"/>
                </a:solidFill>
                <a:effectLst/>
                <a:latin typeface="Consolas" panose="020B0609020204030204" pitchFamily="49" charset="0"/>
              </a:rPr>
              <a:t>.</a:t>
            </a:r>
            <a:r>
              <a:rPr lang="en-IN" sz="2000" b="0" dirty="0">
                <a:solidFill>
                  <a:srgbClr val="FFCB6B"/>
                </a:solidFill>
                <a:effectLst/>
                <a:latin typeface="Consolas" panose="020B0609020204030204" pitchFamily="49" charset="0"/>
              </a:rPr>
              <a:t>outer-shadow</a:t>
            </a:r>
            <a:r>
              <a:rPr lang="en-IN" sz="2000" b="0" dirty="0">
                <a:solidFill>
                  <a:srgbClr val="FFFFFF"/>
                </a:solidFill>
                <a:effectLst/>
                <a:latin typeface="Consolas" panose="020B0609020204030204" pitchFamily="49" charset="0"/>
              </a:rPr>
              <a:t> {</a:t>
            </a: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    </a:t>
            </a:r>
            <a:r>
              <a:rPr lang="en-IN" sz="2000" b="0" dirty="0">
                <a:solidFill>
                  <a:srgbClr val="EEFFFF"/>
                </a:solidFill>
                <a:effectLst/>
                <a:latin typeface="Consolas" panose="020B0609020204030204" pitchFamily="49" charset="0"/>
              </a:rPr>
              <a:t>--outer-shadow</a:t>
            </a:r>
            <a:r>
              <a:rPr lang="en-IN" sz="2000" b="0" dirty="0">
                <a:solidFill>
                  <a:srgbClr val="FFFFFF"/>
                </a:solidFill>
                <a:effectLst/>
                <a:latin typeface="Consolas" panose="020B0609020204030204" pitchFamily="49" charset="0"/>
              </a:rPr>
              <a:t>: </a:t>
            </a:r>
            <a:r>
              <a:rPr lang="en-IN" sz="2000" b="0" dirty="0">
                <a:solidFill>
                  <a:srgbClr val="FF7E34"/>
                </a:solidFill>
                <a:effectLst/>
                <a:latin typeface="Consolas" panose="020B0609020204030204" pitchFamily="49" charset="0"/>
              </a:rPr>
              <a:t>3</a:t>
            </a:r>
            <a:r>
              <a:rPr lang="en-IN" sz="2000" b="0" dirty="0">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err="1">
                <a:solidFill>
                  <a:srgbClr val="FF7E34"/>
                </a:solidFill>
                <a:effectLst/>
                <a:latin typeface="Consolas" panose="020B0609020204030204" pitchFamily="49" charset="0"/>
              </a:rPr>
              <a:t>3</a:t>
            </a:r>
            <a:r>
              <a:rPr lang="en-IN" sz="2000" b="0" dirty="0" err="1">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err="1">
                <a:solidFill>
                  <a:srgbClr val="FF7E34"/>
                </a:solidFill>
                <a:effectLst/>
                <a:latin typeface="Consolas" panose="020B0609020204030204" pitchFamily="49" charset="0"/>
              </a:rPr>
              <a:t>3</a:t>
            </a:r>
            <a:r>
              <a:rPr lang="en-IN" sz="2000" b="0" dirty="0" err="1">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#d0d0d0, </a:t>
            </a:r>
            <a:r>
              <a:rPr lang="en-IN" sz="2000" b="0" dirty="0">
                <a:solidFill>
                  <a:srgbClr val="FF7E34"/>
                </a:solidFill>
                <a:effectLst/>
                <a:latin typeface="Consolas" panose="020B0609020204030204" pitchFamily="49" charset="0"/>
              </a:rPr>
              <a:t>-3</a:t>
            </a:r>
            <a:r>
              <a:rPr lang="en-IN" sz="2000" b="0" dirty="0">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a:solidFill>
                  <a:srgbClr val="FF7E34"/>
                </a:solidFill>
                <a:effectLst/>
                <a:latin typeface="Consolas" panose="020B0609020204030204" pitchFamily="49" charset="0"/>
              </a:rPr>
              <a:t>-3</a:t>
            </a:r>
            <a:r>
              <a:rPr lang="en-IN" sz="2000" b="0" dirty="0">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err="1">
                <a:solidFill>
                  <a:srgbClr val="FF7E34"/>
                </a:solidFill>
                <a:effectLst/>
                <a:latin typeface="Consolas" panose="020B0609020204030204" pitchFamily="49" charset="0"/>
              </a:rPr>
              <a:t>3</a:t>
            </a:r>
            <a:r>
              <a:rPr lang="en-IN" sz="2000" b="0" dirty="0" err="1">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#f8f8f8;</a:t>
            </a: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    box-shadow: </a:t>
            </a:r>
            <a:r>
              <a:rPr lang="en-IN" sz="2000" b="0" dirty="0">
                <a:solidFill>
                  <a:srgbClr val="00FFFF"/>
                </a:solidFill>
                <a:effectLst/>
                <a:latin typeface="Consolas" panose="020B0609020204030204" pitchFamily="49" charset="0"/>
              </a:rPr>
              <a:t>var</a:t>
            </a:r>
            <a:r>
              <a:rPr lang="en-IN" sz="2000" b="0" dirty="0">
                <a:solidFill>
                  <a:srgbClr val="FFFFFF"/>
                </a:solidFill>
                <a:effectLst/>
                <a:latin typeface="Consolas" panose="020B0609020204030204" pitchFamily="49" charset="0"/>
              </a:rPr>
              <a:t>(</a:t>
            </a:r>
            <a:r>
              <a:rPr lang="en-IN" sz="2000" b="0" dirty="0">
                <a:solidFill>
                  <a:srgbClr val="EEFFFF"/>
                </a:solidFill>
                <a:effectLst/>
                <a:latin typeface="Consolas" panose="020B0609020204030204" pitchFamily="49" charset="0"/>
              </a:rPr>
              <a:t>--outer-shadow</a:t>
            </a:r>
            <a:r>
              <a:rPr lang="en-IN" sz="2000" b="0" dirty="0">
                <a:solidFill>
                  <a:srgbClr val="FFFFFF"/>
                </a:solidFill>
                <a:effectLst/>
                <a:latin typeface="Consolas" panose="020B0609020204030204" pitchFamily="49" charset="0"/>
              </a:rPr>
              <a:t>);</a:t>
            </a: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a:t>
            </a:r>
            <a:br>
              <a:rPr lang="en-IN" sz="2000" b="0" dirty="0">
                <a:solidFill>
                  <a:srgbClr val="FFFFFF"/>
                </a:solidFill>
                <a:effectLst/>
                <a:latin typeface="Consolas" panose="020B0609020204030204" pitchFamily="49" charset="0"/>
              </a:rPr>
            </a:b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a:t>
            </a:r>
            <a:r>
              <a:rPr lang="en-IN" sz="2000" b="0" dirty="0">
                <a:solidFill>
                  <a:srgbClr val="FFCB6B"/>
                </a:solidFill>
                <a:effectLst/>
                <a:latin typeface="Consolas" panose="020B0609020204030204" pitchFamily="49" charset="0"/>
              </a:rPr>
              <a:t>inner-shadow</a:t>
            </a:r>
            <a:r>
              <a:rPr lang="en-IN" sz="2000" b="0" dirty="0">
                <a:solidFill>
                  <a:srgbClr val="FFFFFF"/>
                </a:solidFill>
                <a:effectLst/>
                <a:latin typeface="Consolas" panose="020B0609020204030204" pitchFamily="49" charset="0"/>
              </a:rPr>
              <a:t> {</a:t>
            </a: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    </a:t>
            </a:r>
            <a:r>
              <a:rPr lang="en-IN" sz="2000" b="0" dirty="0">
                <a:solidFill>
                  <a:srgbClr val="EEFFFF"/>
                </a:solidFill>
                <a:effectLst/>
                <a:latin typeface="Consolas" panose="020B0609020204030204" pitchFamily="49" charset="0"/>
              </a:rPr>
              <a:t>--inner-shadow</a:t>
            </a:r>
            <a:r>
              <a:rPr lang="en-IN" sz="2000" b="0" dirty="0">
                <a:solidFill>
                  <a:srgbClr val="FFFFFF"/>
                </a:solidFill>
                <a:effectLst/>
                <a:latin typeface="Consolas" panose="020B0609020204030204" pitchFamily="49" charset="0"/>
              </a:rPr>
              <a:t>: </a:t>
            </a:r>
            <a:r>
              <a:rPr lang="en-IN" sz="2000" b="0" dirty="0">
                <a:solidFill>
                  <a:srgbClr val="FF7E34"/>
                </a:solidFill>
                <a:effectLst/>
                <a:latin typeface="Consolas" panose="020B0609020204030204" pitchFamily="49" charset="0"/>
              </a:rPr>
              <a:t>inset</a:t>
            </a:r>
            <a:r>
              <a:rPr lang="en-IN" sz="2000" b="0" dirty="0">
                <a:solidFill>
                  <a:srgbClr val="FFFFFF"/>
                </a:solidFill>
                <a:effectLst/>
                <a:latin typeface="Consolas" panose="020B0609020204030204" pitchFamily="49" charset="0"/>
              </a:rPr>
              <a:t> </a:t>
            </a:r>
            <a:r>
              <a:rPr lang="en-IN" sz="2000" b="0" dirty="0">
                <a:solidFill>
                  <a:srgbClr val="FF7E34"/>
                </a:solidFill>
                <a:effectLst/>
                <a:latin typeface="Consolas" panose="020B0609020204030204" pitchFamily="49" charset="0"/>
              </a:rPr>
              <a:t>3</a:t>
            </a:r>
            <a:r>
              <a:rPr lang="en-IN" sz="2000" b="0" dirty="0">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err="1">
                <a:solidFill>
                  <a:srgbClr val="FF7E34"/>
                </a:solidFill>
                <a:effectLst/>
                <a:latin typeface="Consolas" panose="020B0609020204030204" pitchFamily="49" charset="0"/>
              </a:rPr>
              <a:t>3</a:t>
            </a:r>
            <a:r>
              <a:rPr lang="en-IN" sz="2000" b="0" dirty="0" err="1">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err="1">
                <a:solidFill>
                  <a:srgbClr val="FF7E34"/>
                </a:solidFill>
                <a:effectLst/>
                <a:latin typeface="Consolas" panose="020B0609020204030204" pitchFamily="49" charset="0"/>
              </a:rPr>
              <a:t>3</a:t>
            </a:r>
            <a:r>
              <a:rPr lang="en-IN" sz="2000" b="0" dirty="0" err="1">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#d0d0d0, </a:t>
            </a:r>
            <a:r>
              <a:rPr lang="en-IN" sz="2000" b="0" dirty="0">
                <a:solidFill>
                  <a:srgbClr val="FF7E34"/>
                </a:solidFill>
                <a:effectLst/>
                <a:latin typeface="Consolas" panose="020B0609020204030204" pitchFamily="49" charset="0"/>
              </a:rPr>
              <a:t>inset</a:t>
            </a:r>
            <a:r>
              <a:rPr lang="en-IN" sz="2000" b="0" dirty="0">
                <a:solidFill>
                  <a:srgbClr val="FFFFFF"/>
                </a:solidFill>
                <a:effectLst/>
                <a:latin typeface="Consolas" panose="020B0609020204030204" pitchFamily="49" charset="0"/>
              </a:rPr>
              <a:t> </a:t>
            </a:r>
            <a:r>
              <a:rPr lang="en-IN" sz="2000" b="0" dirty="0">
                <a:solidFill>
                  <a:srgbClr val="FF7E34"/>
                </a:solidFill>
                <a:effectLst/>
                <a:latin typeface="Consolas" panose="020B0609020204030204" pitchFamily="49" charset="0"/>
              </a:rPr>
              <a:t>-3</a:t>
            </a:r>
            <a:r>
              <a:rPr lang="en-IN" sz="2000" b="0" dirty="0">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a:solidFill>
                  <a:srgbClr val="FF7E34"/>
                </a:solidFill>
                <a:effectLst/>
                <a:latin typeface="Consolas" panose="020B0609020204030204" pitchFamily="49" charset="0"/>
              </a:rPr>
              <a:t>-3</a:t>
            </a:r>
            <a:r>
              <a:rPr lang="en-IN" sz="2000" b="0" dirty="0">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a:t>
            </a:r>
            <a:r>
              <a:rPr lang="en-IN" sz="2000" b="0" dirty="0" err="1">
                <a:solidFill>
                  <a:srgbClr val="FF7E34"/>
                </a:solidFill>
                <a:effectLst/>
                <a:latin typeface="Consolas" panose="020B0609020204030204" pitchFamily="49" charset="0"/>
              </a:rPr>
              <a:t>3</a:t>
            </a:r>
            <a:r>
              <a:rPr lang="en-IN" sz="2000" b="0" dirty="0" err="1">
                <a:solidFill>
                  <a:srgbClr val="82FBFF"/>
                </a:solidFill>
                <a:effectLst/>
                <a:latin typeface="Consolas" panose="020B0609020204030204" pitchFamily="49" charset="0"/>
              </a:rPr>
              <a:t>px</a:t>
            </a:r>
            <a:r>
              <a:rPr lang="en-IN" sz="2000" b="0" dirty="0">
                <a:solidFill>
                  <a:srgbClr val="FFFFFF"/>
                </a:solidFill>
                <a:effectLst/>
                <a:latin typeface="Consolas" panose="020B0609020204030204" pitchFamily="49" charset="0"/>
              </a:rPr>
              <a:t> #f8f8f8;</a:t>
            </a: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    box-shadow: </a:t>
            </a:r>
            <a:r>
              <a:rPr lang="en-IN" sz="2000" b="0" dirty="0">
                <a:solidFill>
                  <a:srgbClr val="00FFFF"/>
                </a:solidFill>
                <a:effectLst/>
                <a:latin typeface="Consolas" panose="020B0609020204030204" pitchFamily="49" charset="0"/>
              </a:rPr>
              <a:t>var</a:t>
            </a:r>
            <a:r>
              <a:rPr lang="en-IN" sz="2000" b="0" dirty="0">
                <a:solidFill>
                  <a:srgbClr val="FFFFFF"/>
                </a:solidFill>
                <a:effectLst/>
                <a:latin typeface="Consolas" panose="020B0609020204030204" pitchFamily="49" charset="0"/>
              </a:rPr>
              <a:t>(</a:t>
            </a:r>
            <a:r>
              <a:rPr lang="en-IN" sz="2000" b="0" dirty="0">
                <a:solidFill>
                  <a:srgbClr val="EEFFFF"/>
                </a:solidFill>
                <a:effectLst/>
                <a:latin typeface="Consolas" panose="020B0609020204030204" pitchFamily="49" charset="0"/>
              </a:rPr>
              <a:t>--inner-shadow</a:t>
            </a:r>
            <a:r>
              <a:rPr lang="en-IN" sz="2000" b="0" dirty="0">
                <a:solidFill>
                  <a:srgbClr val="FFFFFF"/>
                </a:solidFill>
                <a:effectLst/>
                <a:latin typeface="Consolas" panose="020B0609020204030204" pitchFamily="49" charset="0"/>
              </a:rPr>
              <a:t>);</a:t>
            </a:r>
            <a:br>
              <a:rPr lang="en-IN" sz="2000" b="0" dirty="0">
                <a:solidFill>
                  <a:srgbClr val="FFFFFF"/>
                </a:solidFill>
                <a:effectLst/>
                <a:latin typeface="Consolas" panose="020B0609020204030204" pitchFamily="49" charset="0"/>
              </a:rPr>
            </a:br>
            <a:r>
              <a:rPr lang="en-IN" sz="2000" b="0" dirty="0">
                <a:solidFill>
                  <a:srgbClr val="FFFFFF"/>
                </a:solidFill>
                <a:effectLst/>
                <a:latin typeface="Consolas" panose="020B0609020204030204" pitchFamily="49" charset="0"/>
              </a:rPr>
              <a:t>}</a:t>
            </a:r>
            <a:br>
              <a:rPr lang="en-IN" sz="2000" b="0" dirty="0">
                <a:solidFill>
                  <a:srgbClr val="FFFFFF"/>
                </a:solidFill>
                <a:effectLst/>
                <a:latin typeface="Consolas" panose="020B0609020204030204" pitchFamily="49" charset="0"/>
              </a:rPr>
            </a:br>
            <a:endParaRPr lang="en-IN" sz="2000" dirty="0"/>
          </a:p>
        </p:txBody>
      </p:sp>
      <p:sp>
        <p:nvSpPr>
          <p:cNvPr id="3" name="Subtitle 2">
            <a:extLst>
              <a:ext uri="{FF2B5EF4-FFF2-40B4-BE49-F238E27FC236}">
                <a16:creationId xmlns:a16="http://schemas.microsoft.com/office/drawing/2014/main" id="{A55EA882-5F12-610F-C67B-5B0BDE854450}"/>
              </a:ext>
            </a:extLst>
          </p:cNvPr>
          <p:cNvSpPr>
            <a:spLocks noGrp="1"/>
          </p:cNvSpPr>
          <p:nvPr>
            <p:ph type="subTitle" idx="1"/>
          </p:nvPr>
        </p:nvSpPr>
        <p:spPr>
          <a:xfrm>
            <a:off x="848917" y="572482"/>
            <a:ext cx="9809250" cy="1639775"/>
          </a:xfrm>
        </p:spPr>
        <p:txBody>
          <a:bodyPr>
            <a:normAutofit/>
          </a:bodyPr>
          <a:lstStyle/>
          <a:p>
            <a:r>
              <a:rPr lang="en-US" sz="3600" b="1" u="sng" dirty="0"/>
              <a:t>CSS</a:t>
            </a:r>
            <a:endParaRPr lang="en-IN" sz="3600" b="1" u="sng" dirty="0"/>
          </a:p>
        </p:txBody>
      </p:sp>
    </p:spTree>
    <p:extLst>
      <p:ext uri="{BB962C8B-B14F-4D97-AF65-F5344CB8AC3E}">
        <p14:creationId xmlns:p14="http://schemas.microsoft.com/office/powerpoint/2010/main" val="42559421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TotalTime>
  <Words>2029</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Consolas</vt:lpstr>
      <vt:lpstr>Wingdings 2</vt:lpstr>
      <vt:lpstr>View</vt:lpstr>
      <vt:lpstr>REVIEW-2</vt:lpstr>
      <vt:lpstr>System Description The system comprises 1 major module with their sub-modules as follows:    USER: Register Using basic details such as name, username, password, email, etc. Login Home  Detect The emotion will be detected and the music player will start playing a particular music Logout   ADMIN: Admin can log in using “username” and “password”. Admin can view all the Users.   </vt:lpstr>
      <vt:lpstr>Project Life Cycle    The waterfall model is a classical model used in the system development life cycle to create a system with a linear and sequential approach. It is termed a waterfall because the model develops systematically from one phase to another in a downward fashion. The waterfall approach does not define the process to go back to the previous phase to handle changes in requirements. The waterfall approach is the earliest approach that was used for software development. </vt:lpstr>
      <vt:lpstr>from flask import Flask, render_template, Response, jsonify import gunicorn from camera import *  app = Flask(__name__)  headings = ("Name","Album","Artist") df1 = music_rec() df1 = df1.head(15) @app.route('/') def index():     print(df1.to_json(orient='records'))     return render_template('index.html', headings=headings, data=df1)  def gen(camera):     while True:         global df1         frame, df1 = camera.get_frame()         yield (b'--frame\r\n'                b'Content-Type: image/jpeg\r\n\r\n' + frame + b'\r\n\r\n')  @app.route('/video_feed') def video_feed():     return Response(gen(VideoCamera()),                     mimetype='multipart/x-mixed-replace; boundary=frame')  @app.route('/t') def gen_table():     return df1.to_json(orient='records')  if __name__ == '__main__':     app.debug = True     app.run() </vt:lpstr>
      <vt:lpstr>import numpy as np import cv2 from PIL import Image from tensorflow.keras.models import Sequential from tensorflow.keras.layers import Dense, Dropout, Flatten from tensorflow.keras.layers import Conv2D from tensorflow.keras.optimizers import Adam from tensorflow.keras.layers import MaxPooling2D from tensorflow.keras.preprocessing.image import ImageDataGenerator from pandastable import Table, TableModel from tensorflow.keras.preprocessing import image import datetime from threading import Thread # from Spotipy import *   import time import pandas as pd face_cascade=cv2.CascadeClassifier("haarcascade_frontalface_default.xml") ds_factor=0.6  emotion_model = Sequential() emotion_model.add(Conv2D(32, kernel_size=(3, 3), activation='relu', input_shape=(48,48,1))) emotion_model.add(Conv2D(64, kernel_size=(3, 3), activation='relu')) emotion_model.add(MaxPooling2D(pool_size=(2, 2))) emotion_model.add(Dropout(0.25)) emotion_model.add(Conv2D(128, kernel_size=(3, 3), activation='relu')) emotion_model.add(MaxPooling2D(pool_size=(2, 2))) emotion_model.add(Conv2D(128, kernel_size=(3, 3), activation='relu')) emotion_model.add(MaxPooling2D(pool_size=(2, 2))) emotion_model.add(Dropout(0.25)) emotion_model.add(Flatten()) emotion_model.add(Dense(1024, activation='relu')) emotion_model.add(Dropout(0.5)) emotion_model.add(Dense(7, activation='softmax')) emotion_model.load_weights('model.h5')  cv2.ocl.setUseOpenCL(False)  emotion_dict = {0:"Angry",1:"Disgusted",2:"Fearful",3:"Happy",4:"Neutral",5:"Sad",6:"Surprised"} music_dist={0:"songs/angry.csv",1:"songs/disgusted.csv ",2:"songs/fearful.csv",3:"songs/happy.csv",4:"songs/neutral.csv",5:"songs/sad.csv",6:"songs/surprised.csv"} global last_frame1                                     last_frame1 = np.zeros((480, 640, 3), dtype=np.uint8) global cap1  show_text=[0] </vt:lpstr>
      <vt:lpstr>''' Class for calculating FPS while streaming. Used this to check performance of using another thread for video streaming ''' class FPS:     def __init__(self):         # store the start time, end time, and total number of frames         # that were examined between the start and end intervals         self._start = None         self._end = None         self._numFrames = 0     def start(self):         # start the timer         self._start = datetime.datetime.now()         return self     def stop(self):         # stop the timer         self._end = datetime.datetime.now()     def update(self):         # increment the total number of frames examined during the         # start and end intervals         self._numFrames += 1     def elapsed(self):         # return the total number of seconds between the start and         # end interval         return (self._end - self._start).total_seconds()     def fps(self):         # compute the (approximate) frames per second         return self._numFrames / self.elapsed()   </vt:lpstr>
      <vt:lpstr>''' Class for using another thread for video streaming to boost performance ''' class WebcamVideoStream:                  def __init__(self, src=0):             self.stream = cv2.VideoCapture(src,cv2.CAP_DSHOW)             (self.grabbed, self.frame) = self.stream.read()             self.stopped = False          def start(self):                 # start the thread to read frames from the video stream             Thread(target=self.update, args=()).start()             return self                      def update(self):             # keep looping infinitely until the thread is stopped             while True:                 # if the thread indicator variable is set, stop the thread                 if self.stopped:                     return                 # otherwise, read the next frame from the stream                 (self.grabbed, self.frame) = self.stream.read()          def read(self):             # return the frame most recently read             return self.frame         def stop(self):             # indicate that the thread should be stopped             self.stopped = True </vt:lpstr>
      <vt:lpstr> ''' Class for reading video stream, generating prediction and recommendations ''' class VideoCamera(object):          def get_frame(self):         global cap1         global df1         cap1 = WebcamVideoStream(src=0).start()         image = cap1.read()         image=cv2.resize(image,(600,500))         gray=cv2.cvtColor(image,cv2.COLOR_BGR2GRAY)         face_rects=face_cascade.detectMultiScale(gray,1.3,5)         df1 = pd.read_csv(music_dist[show_text[0]])         df1 = df1[['Name','Album','Artist']]         df1 = df1.head(15)         for (x,y,w,h) in face_rects:             cv2.rectangle(image,(x,y-50),(x+w,y+h+10),(0,255,0),2)             roi_gray_frame = gray[y:y + h, x:x + w]             cropped_img = np.expand_dims(np.expand_dims(cv2.resize(roi_gray_frame, (48, 48)), -1), 0)             prediction = emotion_model.predict(cropped_img)              maxindex = int(np.argmax(prediction))             show_text[0] = maxindex              #print("===========================================",music_dist[show_text[0]],"===========================================")             #print(df1)             cv2.putText(image, emotion_dict[maxindex], (x+20, y-60), cv2.FONT_HERSHEY_SIMPLEX, 1, (255, 255, 255), 2, cv2.LINE_AA)             df1 = music_rec()                      global last_frame1         last_frame1 = image.copy()         pic = cv2.cvtColor(last_frame1, cv2.COLOR_BGR2RGB)              img = Image.fromarray(last_frame1)         img = np.array(img)         ret, jpeg = cv2.imencode('.jpg', img)         return jpeg.tobytes(), df1  def music_rec():     # print('---------------- Value ------------', music_dist[show_text[0]])     df = pd.read_csv(music_dist[show_text[0]])     df = df[['Name','Album','Artist']]     df = df.head(15)     return df </vt:lpstr>
      <vt:lpstr>.outer-shadow {     --outer-shadow: 3px 3px 3px #d0d0d0, -3px -3px 3px #f8f8f8;     box-shadow: var(--outer-shadow); }  .inner-shadow {     --inner-shadow: inset 3px 3px 3px #d0d0d0, inset -3px -3px 3px #f8f8f8;     box-shadow: var(--inner-shadow);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REVIEW-2</dc:title>
  <dc:creator>Sukrit Raj</dc:creator>
  <cp:lastModifiedBy>Sukrit Raj</cp:lastModifiedBy>
  <cp:revision>2</cp:revision>
  <dcterms:created xsi:type="dcterms:W3CDTF">2023-10-16T01:08:31Z</dcterms:created>
  <dcterms:modified xsi:type="dcterms:W3CDTF">2023-10-16T03:21:11Z</dcterms:modified>
</cp:coreProperties>
</file>