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256" r:id="rId3"/>
    <p:sldId id="263" r:id="rId4"/>
    <p:sldId id="257" r:id="rId5"/>
    <p:sldId id="258" r:id="rId6"/>
    <p:sldId id="259" r:id="rId7"/>
    <p:sldId id="260" r:id="rId8"/>
    <p:sldId id="261" r:id="rId9"/>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2900" b="1" i="0">
                <a:solidFill>
                  <a:schemeClr val="tx1"/>
                </a:solidFill>
                <a:latin typeface="Cambria"/>
                <a:cs typeface="Cambri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3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9288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3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9" y="0"/>
            <a:ext cx="10488295" cy="10287000"/>
          </a:xfrm>
          <a:custGeom>
            <a:avLst/>
            <a:gdLst/>
            <a:ahLst/>
            <a:cxnLst/>
            <a:rect l="l" t="t" r="r" b="b"/>
            <a:pathLst>
              <a:path w="10488294" h="10287000">
                <a:moveTo>
                  <a:pt x="10487917" y="10286999"/>
                </a:moveTo>
                <a:lnTo>
                  <a:pt x="0" y="10286999"/>
                </a:lnTo>
                <a:lnTo>
                  <a:pt x="0" y="0"/>
                </a:lnTo>
                <a:lnTo>
                  <a:pt x="10487917" y="0"/>
                </a:lnTo>
                <a:lnTo>
                  <a:pt x="10487917" y="10286999"/>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5216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sz="245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1087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Palatino Linotype"/>
                <a:cs typeface="Palatino Linotype"/>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5556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892868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74000" y="1126110"/>
            <a:ext cx="16752699" cy="1752600"/>
          </a:xfrm>
          <a:prstGeom prst="rect">
            <a:avLst/>
          </a:prstGeom>
        </p:spPr>
        <p:txBody>
          <a:bodyPr wrap="square" lIns="0" tIns="0" rIns="0" bIns="0">
            <a:spAutoFit/>
          </a:bodyPr>
          <a:lstStyle>
            <a:lvl1pPr>
              <a:defRPr sz="2900" b="1" i="0">
                <a:solidFill>
                  <a:schemeClr val="tx1"/>
                </a:solidFill>
                <a:latin typeface="Cambria"/>
                <a:cs typeface="Cambria"/>
              </a:defRPr>
            </a:lvl1pPr>
          </a:lstStyle>
          <a:p>
            <a:endParaRPr/>
          </a:p>
        </p:txBody>
      </p:sp>
      <p:sp>
        <p:nvSpPr>
          <p:cNvPr id="3" name="Holder 3"/>
          <p:cNvSpPr>
            <a:spLocks noGrp="1"/>
          </p:cNvSpPr>
          <p:nvPr>
            <p:ph type="body" idx="1"/>
          </p:nvPr>
        </p:nvSpPr>
        <p:spPr>
          <a:xfrm>
            <a:off x="4287928" y="4726785"/>
            <a:ext cx="9724842" cy="2532379"/>
          </a:xfrm>
          <a:prstGeom prst="rect">
            <a:avLst/>
          </a:prstGeom>
        </p:spPr>
        <p:txBody>
          <a:bodyPr wrap="square" lIns="0" tIns="0" rIns="0" bIns="0">
            <a:spAutoFit/>
          </a:bodyPr>
          <a:lstStyle>
            <a:lvl1pPr>
              <a:defRPr sz="23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02585" y="2112651"/>
            <a:ext cx="15095528" cy="452755"/>
          </a:xfrm>
          <a:prstGeom prst="rect">
            <a:avLst/>
          </a:prstGeom>
        </p:spPr>
        <p:txBody>
          <a:bodyPr wrap="square" lIns="0" tIns="0" rIns="0" bIns="0">
            <a:spAutoFit/>
          </a:bodyPr>
          <a:lstStyle>
            <a:lvl1pPr>
              <a:defRPr sz="2800" b="1" i="0">
                <a:solidFill>
                  <a:schemeClr val="bg1"/>
                </a:solidFill>
                <a:latin typeface="Palatino Linotype"/>
                <a:cs typeface="Palatino Linotype"/>
              </a:defRPr>
            </a:lvl1pPr>
          </a:lstStyle>
          <a:p>
            <a:endParaRPr/>
          </a:p>
        </p:txBody>
      </p:sp>
      <p:sp>
        <p:nvSpPr>
          <p:cNvPr id="3" name="Holder 3"/>
          <p:cNvSpPr>
            <a:spLocks noGrp="1"/>
          </p:cNvSpPr>
          <p:nvPr>
            <p:ph type="body" idx="1"/>
          </p:nvPr>
        </p:nvSpPr>
        <p:spPr>
          <a:xfrm>
            <a:off x="4478131" y="4736310"/>
            <a:ext cx="9344437" cy="2307590"/>
          </a:xfrm>
          <a:prstGeom prst="rect">
            <a:avLst/>
          </a:prstGeom>
        </p:spPr>
        <p:txBody>
          <a:bodyPr wrap="square" lIns="0" tIns="0" rIns="0" bIns="0">
            <a:spAutoFit/>
          </a:bodyPr>
          <a:lstStyle>
            <a:lvl1pPr>
              <a:defRPr sz="245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4304757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00742" y="1491219"/>
            <a:ext cx="9545955" cy="5877250"/>
          </a:xfrm>
          <a:prstGeom prst="rect">
            <a:avLst/>
          </a:prstGeom>
        </p:spPr>
        <p:txBody>
          <a:bodyPr vert="horz" wrap="square" lIns="0" tIns="16510" rIns="0" bIns="0" rtlCol="0">
            <a:spAutoFit/>
          </a:bodyPr>
          <a:lstStyle/>
          <a:p>
            <a:pPr marL="12065" marR="5080" algn="ctr">
              <a:lnSpc>
                <a:spcPct val="99800"/>
              </a:lnSpc>
              <a:spcBef>
                <a:spcPts val="130"/>
              </a:spcBef>
            </a:pPr>
            <a:r>
              <a:rPr sz="8300" spc="-725" dirty="0">
                <a:solidFill>
                  <a:srgbClr val="FFFFFF"/>
                </a:solidFill>
                <a:latin typeface="Arial Black"/>
                <a:cs typeface="Arial Black"/>
              </a:rPr>
              <a:t> </a:t>
            </a:r>
            <a:r>
              <a:rPr sz="8300" spc="-450" dirty="0">
                <a:solidFill>
                  <a:srgbClr val="FFFFFF"/>
                </a:solidFill>
                <a:latin typeface="Arial Black"/>
                <a:cs typeface="Arial Black"/>
              </a:rPr>
              <a:t>Exploring</a:t>
            </a:r>
            <a:r>
              <a:rPr sz="8300" spc="-905" dirty="0">
                <a:solidFill>
                  <a:srgbClr val="FFFFFF"/>
                </a:solidFill>
                <a:latin typeface="Arial Black"/>
                <a:cs typeface="Arial Black"/>
              </a:rPr>
              <a:t> </a:t>
            </a:r>
            <a:r>
              <a:rPr sz="8300" spc="-600" dirty="0">
                <a:solidFill>
                  <a:srgbClr val="FFFFFF"/>
                </a:solidFill>
                <a:latin typeface="Arial Black"/>
                <a:cs typeface="Arial Black"/>
              </a:rPr>
              <a:t>Music </a:t>
            </a:r>
            <a:r>
              <a:rPr sz="8300" spc="-810" dirty="0">
                <a:solidFill>
                  <a:srgbClr val="FFFFFF"/>
                </a:solidFill>
                <a:latin typeface="Arial Black"/>
                <a:cs typeface="Arial Black"/>
              </a:rPr>
              <a:t>Recommendation </a:t>
            </a:r>
            <a:r>
              <a:rPr sz="8300" spc="-484" dirty="0">
                <a:solidFill>
                  <a:srgbClr val="FFFFFF"/>
                </a:solidFill>
                <a:latin typeface="Arial Black"/>
                <a:cs typeface="Arial Black"/>
              </a:rPr>
              <a:t>through</a:t>
            </a:r>
            <a:r>
              <a:rPr sz="8300" spc="-915" dirty="0">
                <a:solidFill>
                  <a:srgbClr val="FFFFFF"/>
                </a:solidFill>
                <a:latin typeface="Arial Black"/>
                <a:cs typeface="Arial Black"/>
              </a:rPr>
              <a:t> </a:t>
            </a:r>
            <a:r>
              <a:rPr sz="8300" spc="-760" dirty="0">
                <a:solidFill>
                  <a:srgbClr val="FFFFFF"/>
                </a:solidFill>
                <a:latin typeface="Arial Black"/>
                <a:cs typeface="Arial Black"/>
              </a:rPr>
              <a:t>Facial </a:t>
            </a:r>
            <a:r>
              <a:rPr sz="8300" spc="-740" dirty="0">
                <a:solidFill>
                  <a:srgbClr val="FFFFFF"/>
                </a:solidFill>
                <a:latin typeface="Arial Black"/>
                <a:cs typeface="Arial Black"/>
              </a:rPr>
              <a:t>Expressions</a:t>
            </a:r>
            <a:endParaRPr lang="en-US" sz="8300" spc="-740" dirty="0">
              <a:solidFill>
                <a:srgbClr val="FFFFFF"/>
              </a:solidFill>
              <a:latin typeface="Arial Black"/>
              <a:cs typeface="Arial Black"/>
            </a:endParaRPr>
          </a:p>
          <a:p>
            <a:pPr marL="12065" marR="5080" algn="ctr">
              <a:lnSpc>
                <a:spcPct val="99800"/>
              </a:lnSpc>
              <a:spcBef>
                <a:spcPts val="130"/>
              </a:spcBef>
            </a:pPr>
            <a:r>
              <a:rPr lang="en-IN" sz="4800" spc="-740" dirty="0">
                <a:solidFill>
                  <a:srgbClr val="FFFFFF"/>
                </a:solidFill>
                <a:latin typeface="Arial Black"/>
                <a:cs typeface="Arial Black"/>
              </a:rPr>
              <a:t>A python project</a:t>
            </a:r>
            <a:endParaRPr sz="4800" dirty="0">
              <a:latin typeface="Arial Black"/>
              <a:cs typeface="Arial Black"/>
            </a:endParaRPr>
          </a:p>
        </p:txBody>
      </p:sp>
      <p:pic>
        <p:nvPicPr>
          <p:cNvPr id="3" name="object 3"/>
          <p:cNvPicPr/>
          <p:nvPr/>
        </p:nvPicPr>
        <p:blipFill>
          <a:blip r:embed="rId2" cstate="print"/>
          <a:stretch>
            <a:fillRect/>
          </a:stretch>
        </p:blipFill>
        <p:spPr>
          <a:xfrm>
            <a:off x="1334999" y="1143000"/>
            <a:ext cx="5122068" cy="80009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B8C119F-D33C-46B2-86F2-63F7EAC27299}"/>
              </a:ext>
            </a:extLst>
          </p:cNvPr>
          <p:cNvSpPr/>
          <p:nvPr/>
        </p:nvSpPr>
        <p:spPr>
          <a:xfrm>
            <a:off x="-17463" y="0"/>
            <a:ext cx="9472613" cy="10287000"/>
          </a:xfrm>
          <a:custGeom>
            <a:avLst/>
            <a:gdLst/>
            <a:ahLst/>
            <a:cxnLst/>
            <a:rect l="l" t="t" r="r" b="b"/>
            <a:pathLst>
              <a:path w="10488294" h="10287000">
                <a:moveTo>
                  <a:pt x="10487917" y="10286999"/>
                </a:moveTo>
                <a:lnTo>
                  <a:pt x="0" y="10286999"/>
                </a:lnTo>
                <a:lnTo>
                  <a:pt x="0" y="0"/>
                </a:lnTo>
                <a:lnTo>
                  <a:pt x="10487917" y="0"/>
                </a:lnTo>
                <a:lnTo>
                  <a:pt x="10487917" y="10286999"/>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8E314A83-2D96-4EBD-BD82-792A043A5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950" y="3016250"/>
            <a:ext cx="8534400" cy="4582849"/>
          </a:xfrm>
          <a:prstGeom prst="rect">
            <a:avLst/>
          </a:prstGeom>
        </p:spPr>
      </p:pic>
      <p:sp>
        <p:nvSpPr>
          <p:cNvPr id="5" name="object 6">
            <a:extLst>
              <a:ext uri="{FF2B5EF4-FFF2-40B4-BE49-F238E27FC236}">
                <a16:creationId xmlns:a16="http://schemas.microsoft.com/office/drawing/2014/main" id="{8D36BE47-214E-44FE-B608-75F008EA7ABA}"/>
              </a:ext>
            </a:extLst>
          </p:cNvPr>
          <p:cNvSpPr txBox="1"/>
          <p:nvPr/>
        </p:nvSpPr>
        <p:spPr>
          <a:xfrm>
            <a:off x="9783763" y="3368337"/>
            <a:ext cx="8331199" cy="2768387"/>
          </a:xfrm>
          <a:prstGeom prst="rect">
            <a:avLst/>
          </a:prstGeom>
        </p:spPr>
        <p:txBody>
          <a:bodyPr vert="horz" wrap="square" lIns="0" tIns="9525" rIns="0" bIns="0" rtlCol="0">
            <a:spAutoFit/>
          </a:bodyPr>
          <a:lstStyle/>
          <a:p>
            <a:pPr marL="12700" marR="5080" lvl="0" indent="0" algn="l" defTabSz="914400" rtl="0" eaLnBrk="1" fontAlgn="auto" latinLnBrk="0" hangingPunct="1">
              <a:lnSpc>
                <a:spcPct val="117900"/>
              </a:lnSpc>
              <a:spcBef>
                <a:spcPts val="75"/>
              </a:spcBef>
              <a:spcAft>
                <a:spcPts val="0"/>
              </a:spcAft>
              <a:buClrTx/>
              <a:buSzTx/>
              <a:buFontTx/>
              <a:buNone/>
              <a:tabLst/>
              <a:defRPr/>
            </a:pPr>
            <a:r>
              <a:rPr kumimoji="0" lang="en-IN" sz="3200" b="0" i="0" u="none" strike="noStrike" kern="1200" cap="none" spc="-55" normalizeH="0" baseline="0" noProof="0" dirty="0">
                <a:ln>
                  <a:noFill/>
                </a:ln>
                <a:solidFill>
                  <a:prstClr val="black"/>
                </a:solidFill>
                <a:effectLst/>
                <a:uLnTx/>
                <a:uFillTx/>
                <a:latin typeface="Verdana"/>
                <a:ea typeface="+mn-ea"/>
                <a:cs typeface="Verdana"/>
              </a:rPr>
              <a:t>ANSH SEMWAL   (RA2211027010071)</a:t>
            </a:r>
          </a:p>
          <a:p>
            <a:pPr marL="12700" marR="5080" lvl="0" indent="0" algn="l" defTabSz="914400" rtl="0" eaLnBrk="1" fontAlgn="auto" latinLnBrk="0" hangingPunct="1">
              <a:lnSpc>
                <a:spcPct val="117900"/>
              </a:lnSpc>
              <a:spcBef>
                <a:spcPts val="75"/>
              </a:spcBef>
              <a:spcAft>
                <a:spcPts val="0"/>
              </a:spcAft>
              <a:buClrTx/>
              <a:buSzTx/>
              <a:buFontTx/>
              <a:buNone/>
              <a:tabLst/>
              <a:defRPr/>
            </a:pPr>
            <a:r>
              <a:rPr kumimoji="0" lang="en-IN" sz="3200" b="0" i="0" u="none" strike="noStrike" kern="1200" cap="none" spc="-55" normalizeH="0" baseline="0" noProof="0" dirty="0">
                <a:ln>
                  <a:noFill/>
                </a:ln>
                <a:solidFill>
                  <a:prstClr val="black"/>
                </a:solidFill>
                <a:effectLst/>
                <a:uLnTx/>
                <a:uFillTx/>
                <a:latin typeface="Verdana"/>
                <a:ea typeface="+mn-ea"/>
                <a:cs typeface="Verdana"/>
              </a:rPr>
              <a:t>MOHAMMED ZAID  (RA2211027010072)</a:t>
            </a:r>
          </a:p>
          <a:p>
            <a:pPr marL="12700" marR="5080" lvl="0" indent="0" algn="l" defTabSz="914400" rtl="0" eaLnBrk="1" fontAlgn="auto" latinLnBrk="0" hangingPunct="1">
              <a:lnSpc>
                <a:spcPct val="117900"/>
              </a:lnSpc>
              <a:spcBef>
                <a:spcPts val="75"/>
              </a:spcBef>
              <a:spcAft>
                <a:spcPts val="0"/>
              </a:spcAft>
              <a:buClrTx/>
              <a:buSzTx/>
              <a:buFontTx/>
              <a:buNone/>
              <a:tabLst/>
              <a:defRPr/>
            </a:pPr>
            <a:r>
              <a:rPr kumimoji="0" lang="en-IN" sz="3200" b="0" i="0" u="none" strike="noStrike" kern="1200" cap="none" spc="-55" normalizeH="0" baseline="0" noProof="0" dirty="0">
                <a:ln>
                  <a:noFill/>
                </a:ln>
                <a:solidFill>
                  <a:prstClr val="black"/>
                </a:solidFill>
                <a:effectLst/>
                <a:uLnTx/>
                <a:uFillTx/>
                <a:latin typeface="Verdana"/>
                <a:ea typeface="+mn-ea"/>
                <a:cs typeface="Verdana"/>
              </a:rPr>
              <a:t>DEVANG CHAUHAN  (RA2211027010102)</a:t>
            </a:r>
          </a:p>
          <a:p>
            <a:pPr marL="12700" marR="5080" lvl="0" indent="0" algn="l" defTabSz="914400" rtl="0" eaLnBrk="1" fontAlgn="auto" latinLnBrk="0" hangingPunct="1">
              <a:lnSpc>
                <a:spcPct val="117900"/>
              </a:lnSpc>
              <a:spcBef>
                <a:spcPts val="75"/>
              </a:spcBef>
              <a:spcAft>
                <a:spcPts val="0"/>
              </a:spcAft>
              <a:buClrTx/>
              <a:buSzTx/>
              <a:buFontTx/>
              <a:buNone/>
              <a:tabLst/>
              <a:defRPr/>
            </a:pPr>
            <a:endParaRPr kumimoji="0" lang="en-IN" sz="2800" b="0" i="0" u="none" strike="noStrike" kern="1200" cap="none" spc="-55" normalizeH="0" baseline="0" noProof="0" dirty="0">
              <a:ln>
                <a:noFill/>
              </a:ln>
              <a:solidFill>
                <a:prstClr val="black"/>
              </a:solidFill>
              <a:effectLst/>
              <a:uLnTx/>
              <a:uFillTx/>
              <a:latin typeface="Verdana"/>
              <a:ea typeface="+mn-ea"/>
              <a:cs typeface="Verdana"/>
            </a:endParaRPr>
          </a:p>
          <a:p>
            <a:pPr marL="12700" marR="5080" lvl="0" indent="0" algn="l" defTabSz="914400" rtl="0" eaLnBrk="1" fontAlgn="auto" latinLnBrk="0" hangingPunct="1">
              <a:lnSpc>
                <a:spcPct val="117900"/>
              </a:lnSpc>
              <a:spcBef>
                <a:spcPts val="75"/>
              </a:spcBef>
              <a:spcAft>
                <a:spcPts val="0"/>
              </a:spcAft>
              <a:buClrTx/>
              <a:buSzTx/>
              <a:buFontTx/>
              <a:buNone/>
              <a:tabLst/>
              <a:defRPr/>
            </a:pPr>
            <a:endParaRPr kumimoji="0" sz="2800" b="0" i="0" u="none" strike="noStrike" kern="1200" cap="none" spc="0" normalizeH="0" baseline="0" noProof="0" dirty="0">
              <a:ln>
                <a:noFill/>
              </a:ln>
              <a:solidFill>
                <a:prstClr val="black"/>
              </a:solidFill>
              <a:effectLst/>
              <a:uLnTx/>
              <a:uFillTx/>
              <a:latin typeface="Verdana"/>
              <a:ea typeface="+mn-ea"/>
              <a:cs typeface="Verdana"/>
            </a:endParaRPr>
          </a:p>
        </p:txBody>
      </p:sp>
      <p:sp>
        <p:nvSpPr>
          <p:cNvPr id="6" name="object 5">
            <a:extLst>
              <a:ext uri="{FF2B5EF4-FFF2-40B4-BE49-F238E27FC236}">
                <a16:creationId xmlns:a16="http://schemas.microsoft.com/office/drawing/2014/main" id="{9C2E7D51-9A0C-4B7B-BA67-1FA01FC88CD5}"/>
              </a:ext>
            </a:extLst>
          </p:cNvPr>
          <p:cNvSpPr txBox="1">
            <a:spLocks/>
          </p:cNvSpPr>
          <p:nvPr/>
        </p:nvSpPr>
        <p:spPr>
          <a:xfrm>
            <a:off x="11360150" y="2101850"/>
            <a:ext cx="5992812" cy="628377"/>
          </a:xfrm>
          <a:prstGeom prst="rect">
            <a:avLst/>
          </a:prstGeom>
        </p:spPr>
        <p:txBody>
          <a:bodyPr vert="horz" wrap="square" lIns="0" tIns="12700" rIns="0" bIns="0" rtlCol="0">
            <a:spAutoFit/>
          </a:bodyPr>
          <a:lstStyle>
            <a:lvl1pPr>
              <a:defRPr>
                <a:latin typeface="+mj-lt"/>
                <a:ea typeface="+mj-ea"/>
                <a:cs typeface="+mj-cs"/>
              </a:defRPr>
            </a:lvl1p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IN" sz="4000" b="1" i="0" u="none" strike="noStrike" kern="0" cap="none" spc="235" normalizeH="0" baseline="0" noProof="0" dirty="0">
                <a:ln>
                  <a:noFill/>
                </a:ln>
                <a:solidFill>
                  <a:srgbClr val="000000"/>
                </a:solidFill>
                <a:effectLst/>
                <a:uLnTx/>
                <a:uFillTx/>
                <a:latin typeface="Cambria"/>
                <a:ea typeface="+mj-ea"/>
                <a:cs typeface="Cambria"/>
              </a:rPr>
              <a:t>TEAM MEMBERS:</a:t>
            </a:r>
            <a:endParaRPr kumimoji="0" lang="en-IN" sz="4000" b="1" i="0" u="none" strike="noStrike" kern="0" cap="none" spc="0" normalizeH="0" baseline="0" noProof="0" dirty="0">
              <a:ln>
                <a:noFill/>
              </a:ln>
              <a:solidFill>
                <a:sysClr val="windowText" lastClr="000000"/>
              </a:solidFill>
              <a:effectLst/>
              <a:uLnTx/>
              <a:uFillTx/>
              <a:latin typeface="Cambria"/>
              <a:ea typeface="+mj-ea"/>
              <a:cs typeface="Cambria"/>
            </a:endParaRPr>
          </a:p>
        </p:txBody>
      </p:sp>
    </p:spTree>
    <p:extLst>
      <p:ext uri="{BB962C8B-B14F-4D97-AF65-F5344CB8AC3E}">
        <p14:creationId xmlns:p14="http://schemas.microsoft.com/office/powerpoint/2010/main" val="99731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24824" cy="10286999"/>
          </a:xfrm>
          <a:prstGeom prst="rect">
            <a:avLst/>
          </a:prstGeom>
        </p:spPr>
      </p:pic>
      <p:sp>
        <p:nvSpPr>
          <p:cNvPr id="3" name="object 3"/>
          <p:cNvSpPr txBox="1">
            <a:spLocks noGrp="1"/>
          </p:cNvSpPr>
          <p:nvPr>
            <p:ph type="title"/>
          </p:nvPr>
        </p:nvSpPr>
        <p:spPr>
          <a:xfrm>
            <a:off x="8877999" y="1126110"/>
            <a:ext cx="8648700" cy="1752600"/>
          </a:xfrm>
          <a:prstGeom prst="rect">
            <a:avLst/>
          </a:prstGeom>
          <a:solidFill>
            <a:srgbClr val="000000"/>
          </a:solidFill>
        </p:spPr>
        <p:txBody>
          <a:bodyPr vert="horz" wrap="square" lIns="0" tIns="425450" rIns="0" bIns="0" rtlCol="0">
            <a:spAutoFit/>
          </a:bodyPr>
          <a:lstStyle/>
          <a:p>
            <a:pPr marR="28575" algn="ctr">
              <a:lnSpc>
                <a:spcPct val="100000"/>
              </a:lnSpc>
              <a:spcBef>
                <a:spcPts val="3350"/>
              </a:spcBef>
            </a:pPr>
            <a:r>
              <a:rPr sz="4400" spc="-10" dirty="0">
                <a:solidFill>
                  <a:srgbClr val="FFFFFF"/>
                </a:solidFill>
              </a:rPr>
              <a:t>Introduction</a:t>
            </a:r>
            <a:endParaRPr sz="4400"/>
          </a:p>
        </p:txBody>
      </p:sp>
      <p:pic>
        <p:nvPicPr>
          <p:cNvPr id="4" name="object 4"/>
          <p:cNvPicPr/>
          <p:nvPr/>
        </p:nvPicPr>
        <p:blipFill>
          <a:blip r:embed="rId3" cstate="print"/>
          <a:stretch>
            <a:fillRect/>
          </a:stretch>
        </p:blipFill>
        <p:spPr>
          <a:xfrm>
            <a:off x="15498526" y="4409571"/>
            <a:ext cx="797547" cy="249403"/>
          </a:xfrm>
          <a:prstGeom prst="rect">
            <a:avLst/>
          </a:prstGeom>
        </p:spPr>
      </p:pic>
      <p:pic>
        <p:nvPicPr>
          <p:cNvPr id="5" name="object 5"/>
          <p:cNvPicPr/>
          <p:nvPr/>
        </p:nvPicPr>
        <p:blipFill>
          <a:blip r:embed="rId4" cstate="print"/>
          <a:stretch>
            <a:fillRect/>
          </a:stretch>
        </p:blipFill>
        <p:spPr>
          <a:xfrm>
            <a:off x="9387927" y="4858858"/>
            <a:ext cx="1822018" cy="307264"/>
          </a:xfrm>
          <a:prstGeom prst="rect">
            <a:avLst/>
          </a:prstGeom>
        </p:spPr>
      </p:pic>
      <p:sp>
        <p:nvSpPr>
          <p:cNvPr id="6" name="object 6"/>
          <p:cNvSpPr txBox="1"/>
          <p:nvPr/>
        </p:nvSpPr>
        <p:spPr>
          <a:xfrm>
            <a:off x="9410798" y="3395090"/>
            <a:ext cx="7593965" cy="3987800"/>
          </a:xfrm>
          <a:prstGeom prst="rect">
            <a:avLst/>
          </a:prstGeom>
        </p:spPr>
        <p:txBody>
          <a:bodyPr vert="horz" wrap="square" lIns="0" tIns="12700" rIns="0" bIns="0" rtlCol="0">
            <a:spAutoFit/>
          </a:bodyPr>
          <a:lstStyle/>
          <a:p>
            <a:pPr marL="156845" marR="199390" indent="1155700">
              <a:lnSpc>
                <a:spcPct val="112700"/>
              </a:lnSpc>
              <a:spcBef>
                <a:spcPts val="100"/>
              </a:spcBef>
            </a:pPr>
            <a:r>
              <a:rPr sz="2450" spc="80" dirty="0">
                <a:latin typeface="Verdana"/>
                <a:cs typeface="Verdana"/>
              </a:rPr>
              <a:t>Welcome</a:t>
            </a:r>
            <a:r>
              <a:rPr sz="2450" spc="-145" dirty="0">
                <a:latin typeface="Verdana"/>
                <a:cs typeface="Verdana"/>
              </a:rPr>
              <a:t> </a:t>
            </a:r>
            <a:r>
              <a:rPr sz="2450" dirty="0">
                <a:latin typeface="Verdana"/>
                <a:cs typeface="Verdana"/>
              </a:rPr>
              <a:t>to</a:t>
            </a:r>
            <a:r>
              <a:rPr sz="2450" spc="-145" dirty="0">
                <a:latin typeface="Verdana"/>
                <a:cs typeface="Verdana"/>
              </a:rPr>
              <a:t> </a:t>
            </a:r>
            <a:r>
              <a:rPr sz="2450" spc="60" dirty="0">
                <a:latin typeface="Verdana"/>
                <a:cs typeface="Verdana"/>
              </a:rPr>
              <a:t>the</a:t>
            </a:r>
            <a:r>
              <a:rPr sz="2450" spc="-145" dirty="0">
                <a:latin typeface="Verdana"/>
                <a:cs typeface="Verdana"/>
              </a:rPr>
              <a:t> </a:t>
            </a:r>
            <a:r>
              <a:rPr sz="2450" dirty="0">
                <a:latin typeface="Verdana"/>
                <a:cs typeface="Verdana"/>
              </a:rPr>
              <a:t>world</a:t>
            </a:r>
            <a:r>
              <a:rPr sz="2450" spc="-145" dirty="0">
                <a:latin typeface="Verdana"/>
                <a:cs typeface="Verdana"/>
              </a:rPr>
              <a:t> </a:t>
            </a:r>
            <a:r>
              <a:rPr sz="2450" dirty="0">
                <a:latin typeface="Verdana"/>
                <a:cs typeface="Verdana"/>
              </a:rPr>
              <a:t>of</a:t>
            </a:r>
            <a:r>
              <a:rPr sz="2450" spc="-145" dirty="0">
                <a:latin typeface="Verdana"/>
                <a:cs typeface="Verdana"/>
              </a:rPr>
              <a:t> </a:t>
            </a:r>
            <a:r>
              <a:rPr sz="2550" i="1" spc="-10" dirty="0">
                <a:latin typeface="Verdana"/>
                <a:cs typeface="Verdana"/>
              </a:rPr>
              <a:t>music </a:t>
            </a:r>
            <a:r>
              <a:rPr sz="2550" i="1" spc="-20" dirty="0">
                <a:latin typeface="Verdana"/>
                <a:cs typeface="Verdana"/>
              </a:rPr>
              <a:t>recommendation</a:t>
            </a:r>
            <a:r>
              <a:rPr sz="2450" spc="-20" dirty="0">
                <a:latin typeface="Verdana"/>
                <a:cs typeface="Verdana"/>
              </a:rPr>
              <a:t>!</a:t>
            </a:r>
            <a:r>
              <a:rPr sz="2450" spc="-165" dirty="0">
                <a:latin typeface="Verdana"/>
                <a:cs typeface="Verdana"/>
              </a:rPr>
              <a:t> </a:t>
            </a:r>
            <a:r>
              <a:rPr sz="2450" spc="-90" dirty="0">
                <a:latin typeface="Verdana"/>
                <a:cs typeface="Verdana"/>
              </a:rPr>
              <a:t>In</a:t>
            </a:r>
            <a:r>
              <a:rPr sz="2450" spc="-165" dirty="0">
                <a:latin typeface="Verdana"/>
                <a:cs typeface="Verdana"/>
              </a:rPr>
              <a:t> </a:t>
            </a:r>
            <a:r>
              <a:rPr sz="2450" dirty="0">
                <a:latin typeface="Verdana"/>
                <a:cs typeface="Verdana"/>
              </a:rPr>
              <a:t>this</a:t>
            </a:r>
            <a:r>
              <a:rPr sz="2450" spc="-165" dirty="0">
                <a:latin typeface="Verdana"/>
                <a:cs typeface="Verdana"/>
              </a:rPr>
              <a:t> </a:t>
            </a:r>
            <a:r>
              <a:rPr sz="2450" dirty="0">
                <a:latin typeface="Verdana"/>
                <a:cs typeface="Verdana"/>
              </a:rPr>
              <a:t>presentation,</a:t>
            </a:r>
            <a:r>
              <a:rPr sz="2450" spc="-165" dirty="0">
                <a:latin typeface="Verdana"/>
                <a:cs typeface="Verdana"/>
              </a:rPr>
              <a:t> </a:t>
            </a:r>
            <a:r>
              <a:rPr sz="2450" spc="70" dirty="0">
                <a:latin typeface="Verdana"/>
                <a:cs typeface="Verdana"/>
              </a:rPr>
              <a:t>we</a:t>
            </a:r>
            <a:r>
              <a:rPr sz="2450" spc="-165" dirty="0">
                <a:latin typeface="Verdana"/>
                <a:cs typeface="Verdana"/>
              </a:rPr>
              <a:t> </a:t>
            </a:r>
            <a:r>
              <a:rPr sz="2450" spc="-20" dirty="0">
                <a:latin typeface="Verdana"/>
                <a:cs typeface="Verdana"/>
              </a:rPr>
              <a:t>will</a:t>
            </a:r>
            <a:endParaRPr sz="2450" dirty="0">
              <a:latin typeface="Verdana"/>
              <a:cs typeface="Verdana"/>
            </a:endParaRPr>
          </a:p>
          <a:p>
            <a:pPr marL="640080">
              <a:lnSpc>
                <a:spcPct val="100000"/>
              </a:lnSpc>
              <a:spcBef>
                <a:spcPts val="490"/>
              </a:spcBef>
            </a:pPr>
            <a:r>
              <a:rPr sz="2450" dirty="0">
                <a:latin typeface="Verdana"/>
                <a:cs typeface="Verdana"/>
              </a:rPr>
              <a:t>delve</a:t>
            </a:r>
            <a:r>
              <a:rPr sz="2450" spc="-80" dirty="0">
                <a:latin typeface="Verdana"/>
                <a:cs typeface="Verdana"/>
              </a:rPr>
              <a:t> </a:t>
            </a:r>
            <a:r>
              <a:rPr sz="2450" dirty="0">
                <a:latin typeface="Verdana"/>
                <a:cs typeface="Verdana"/>
              </a:rPr>
              <a:t>into</a:t>
            </a:r>
            <a:r>
              <a:rPr sz="2450" spc="-85" dirty="0">
                <a:latin typeface="Verdana"/>
                <a:cs typeface="Verdana"/>
              </a:rPr>
              <a:t> </a:t>
            </a:r>
            <a:r>
              <a:rPr sz="2450" spc="60" dirty="0">
                <a:latin typeface="Verdana"/>
                <a:cs typeface="Verdana"/>
              </a:rPr>
              <a:t>the</a:t>
            </a:r>
            <a:r>
              <a:rPr sz="2450" spc="-80" dirty="0">
                <a:latin typeface="Verdana"/>
                <a:cs typeface="Verdana"/>
              </a:rPr>
              <a:t> </a:t>
            </a:r>
            <a:r>
              <a:rPr sz="2450" dirty="0">
                <a:latin typeface="Verdana"/>
                <a:cs typeface="Verdana"/>
              </a:rPr>
              <a:t>fascinating</a:t>
            </a:r>
            <a:r>
              <a:rPr sz="2450" spc="-80" dirty="0">
                <a:latin typeface="Verdana"/>
                <a:cs typeface="Verdana"/>
              </a:rPr>
              <a:t> </a:t>
            </a:r>
            <a:r>
              <a:rPr sz="2450" dirty="0">
                <a:latin typeface="Verdana"/>
                <a:cs typeface="Verdana"/>
              </a:rPr>
              <a:t>realm</a:t>
            </a:r>
            <a:r>
              <a:rPr sz="2450" spc="-80" dirty="0">
                <a:latin typeface="Verdana"/>
                <a:cs typeface="Verdana"/>
              </a:rPr>
              <a:t> </a:t>
            </a:r>
            <a:r>
              <a:rPr sz="2450" spc="-25" dirty="0">
                <a:latin typeface="Verdana"/>
                <a:cs typeface="Verdana"/>
              </a:rPr>
              <a:t>of</a:t>
            </a:r>
            <a:endParaRPr sz="2450" dirty="0">
              <a:latin typeface="Verdana"/>
              <a:cs typeface="Verdana"/>
            </a:endParaRPr>
          </a:p>
          <a:p>
            <a:pPr marL="301625" marR="5080" indent="1576705">
              <a:lnSpc>
                <a:spcPct val="117300"/>
              </a:lnSpc>
              <a:spcBef>
                <a:spcPts val="75"/>
              </a:spcBef>
            </a:pPr>
            <a:r>
              <a:rPr sz="2450" spc="85" dirty="0">
                <a:latin typeface="Verdana"/>
                <a:cs typeface="Verdana"/>
              </a:rPr>
              <a:t>and</a:t>
            </a:r>
            <a:r>
              <a:rPr sz="2450" spc="-175" dirty="0">
                <a:latin typeface="Verdana"/>
                <a:cs typeface="Verdana"/>
              </a:rPr>
              <a:t> </a:t>
            </a:r>
            <a:r>
              <a:rPr sz="2450" dirty="0">
                <a:latin typeface="Verdana"/>
                <a:cs typeface="Verdana"/>
              </a:rPr>
              <a:t>their</a:t>
            </a:r>
            <a:r>
              <a:rPr sz="2450" spc="-170" dirty="0">
                <a:latin typeface="Verdana"/>
                <a:cs typeface="Verdana"/>
              </a:rPr>
              <a:t> </a:t>
            </a:r>
            <a:r>
              <a:rPr sz="2450" spc="75" dirty="0">
                <a:latin typeface="Verdana"/>
                <a:cs typeface="Verdana"/>
              </a:rPr>
              <a:t>connection</a:t>
            </a:r>
            <a:r>
              <a:rPr sz="2450" spc="-170" dirty="0">
                <a:latin typeface="Verdana"/>
                <a:cs typeface="Verdana"/>
              </a:rPr>
              <a:t> </a:t>
            </a:r>
            <a:r>
              <a:rPr sz="2450" dirty="0">
                <a:latin typeface="Verdana"/>
                <a:cs typeface="Verdana"/>
              </a:rPr>
              <a:t>to</a:t>
            </a:r>
            <a:r>
              <a:rPr sz="2450" spc="-170" dirty="0">
                <a:latin typeface="Verdana"/>
                <a:cs typeface="Verdana"/>
              </a:rPr>
              <a:t> </a:t>
            </a:r>
            <a:r>
              <a:rPr sz="2450" spc="40" dirty="0">
                <a:latin typeface="Verdana"/>
                <a:cs typeface="Verdana"/>
              </a:rPr>
              <a:t>harmonious </a:t>
            </a:r>
            <a:r>
              <a:rPr sz="2450" dirty="0">
                <a:latin typeface="Verdana"/>
                <a:cs typeface="Verdana"/>
              </a:rPr>
              <a:t>melodies.</a:t>
            </a:r>
            <a:r>
              <a:rPr sz="2450" spc="-190" dirty="0">
                <a:latin typeface="Verdana"/>
                <a:cs typeface="Verdana"/>
              </a:rPr>
              <a:t> </a:t>
            </a:r>
            <a:r>
              <a:rPr sz="2450" spc="-10" dirty="0">
                <a:latin typeface="Verdana"/>
                <a:cs typeface="Verdana"/>
              </a:rPr>
              <a:t>Discover</a:t>
            </a:r>
            <a:r>
              <a:rPr sz="2450" spc="-190" dirty="0">
                <a:latin typeface="Verdana"/>
                <a:cs typeface="Verdana"/>
              </a:rPr>
              <a:t> </a:t>
            </a:r>
            <a:r>
              <a:rPr sz="2450" spc="100" dirty="0">
                <a:latin typeface="Verdana"/>
                <a:cs typeface="Verdana"/>
              </a:rPr>
              <a:t>how</a:t>
            </a:r>
            <a:r>
              <a:rPr sz="2450" spc="-190" dirty="0">
                <a:latin typeface="Verdana"/>
                <a:cs typeface="Verdana"/>
              </a:rPr>
              <a:t> </a:t>
            </a:r>
            <a:r>
              <a:rPr sz="2450" spc="50" dirty="0">
                <a:latin typeface="Verdana"/>
                <a:cs typeface="Verdana"/>
              </a:rPr>
              <a:t>emotions</a:t>
            </a:r>
            <a:r>
              <a:rPr sz="2450" spc="-185" dirty="0">
                <a:latin typeface="Verdana"/>
                <a:cs typeface="Verdana"/>
              </a:rPr>
              <a:t> </a:t>
            </a:r>
            <a:r>
              <a:rPr sz="2450" spc="70" dirty="0">
                <a:latin typeface="Verdana"/>
                <a:cs typeface="Verdana"/>
              </a:rPr>
              <a:t>can</a:t>
            </a:r>
            <a:r>
              <a:rPr sz="2450" spc="-190" dirty="0">
                <a:latin typeface="Verdana"/>
                <a:cs typeface="Verdana"/>
              </a:rPr>
              <a:t> </a:t>
            </a:r>
            <a:r>
              <a:rPr sz="2450" spc="75" dirty="0">
                <a:latin typeface="Verdana"/>
                <a:cs typeface="Verdana"/>
              </a:rPr>
              <a:t>guide</a:t>
            </a:r>
            <a:endParaRPr sz="2450" dirty="0">
              <a:latin typeface="Verdana"/>
              <a:cs typeface="Verdana"/>
            </a:endParaRPr>
          </a:p>
          <a:p>
            <a:pPr marL="12700" marR="54610" algn="ctr">
              <a:lnSpc>
                <a:spcPct val="117100"/>
              </a:lnSpc>
              <a:spcBef>
                <a:spcPts val="10"/>
              </a:spcBef>
            </a:pPr>
            <a:r>
              <a:rPr sz="2450" dirty="0">
                <a:latin typeface="Verdana"/>
                <a:cs typeface="Verdana"/>
              </a:rPr>
              <a:t>personalized</a:t>
            </a:r>
            <a:r>
              <a:rPr sz="2450" spc="-110" dirty="0">
                <a:latin typeface="Verdana"/>
                <a:cs typeface="Verdana"/>
              </a:rPr>
              <a:t> </a:t>
            </a:r>
            <a:r>
              <a:rPr sz="2450" spc="65" dirty="0">
                <a:latin typeface="Verdana"/>
                <a:cs typeface="Verdana"/>
              </a:rPr>
              <a:t>music</a:t>
            </a:r>
            <a:r>
              <a:rPr sz="2450" spc="-110" dirty="0">
                <a:latin typeface="Verdana"/>
                <a:cs typeface="Verdana"/>
              </a:rPr>
              <a:t> </a:t>
            </a:r>
            <a:r>
              <a:rPr sz="2450" dirty="0">
                <a:latin typeface="Verdana"/>
                <a:cs typeface="Verdana"/>
              </a:rPr>
              <a:t>suggestions,</a:t>
            </a:r>
            <a:r>
              <a:rPr sz="2450" spc="-110" dirty="0">
                <a:latin typeface="Verdana"/>
                <a:cs typeface="Verdana"/>
              </a:rPr>
              <a:t> </a:t>
            </a:r>
            <a:r>
              <a:rPr sz="2450" spc="85" dirty="0">
                <a:latin typeface="Verdana"/>
                <a:cs typeface="Verdana"/>
              </a:rPr>
              <a:t>enhancing</a:t>
            </a:r>
            <a:r>
              <a:rPr sz="2450" spc="-110" dirty="0">
                <a:latin typeface="Verdana"/>
                <a:cs typeface="Verdana"/>
              </a:rPr>
              <a:t> </a:t>
            </a:r>
            <a:r>
              <a:rPr sz="2450" spc="-25" dirty="0">
                <a:latin typeface="Verdana"/>
                <a:cs typeface="Verdana"/>
              </a:rPr>
              <a:t>our </a:t>
            </a:r>
            <a:r>
              <a:rPr sz="2450" dirty="0">
                <a:latin typeface="Verdana"/>
                <a:cs typeface="Verdana"/>
              </a:rPr>
              <a:t>listening</a:t>
            </a:r>
            <a:r>
              <a:rPr sz="2450" spc="-135" dirty="0">
                <a:latin typeface="Verdana"/>
                <a:cs typeface="Verdana"/>
              </a:rPr>
              <a:t> </a:t>
            </a:r>
            <a:r>
              <a:rPr sz="2450" spc="-20" dirty="0">
                <a:latin typeface="Verdana"/>
                <a:cs typeface="Verdana"/>
              </a:rPr>
              <a:t>experience.</a:t>
            </a:r>
            <a:r>
              <a:rPr sz="2450" spc="-130" dirty="0">
                <a:latin typeface="Verdana"/>
                <a:cs typeface="Verdana"/>
              </a:rPr>
              <a:t> </a:t>
            </a:r>
            <a:r>
              <a:rPr sz="2450" spc="70" dirty="0">
                <a:latin typeface="Verdana"/>
                <a:cs typeface="Verdana"/>
              </a:rPr>
              <a:t>Join</a:t>
            </a:r>
            <a:r>
              <a:rPr sz="2450" spc="-135" dirty="0">
                <a:latin typeface="Verdana"/>
                <a:cs typeface="Verdana"/>
              </a:rPr>
              <a:t> </a:t>
            </a:r>
            <a:r>
              <a:rPr sz="2450" dirty="0">
                <a:latin typeface="Verdana"/>
                <a:cs typeface="Verdana"/>
              </a:rPr>
              <a:t>us</a:t>
            </a:r>
            <a:r>
              <a:rPr sz="2450" spc="-130" dirty="0">
                <a:latin typeface="Verdana"/>
                <a:cs typeface="Verdana"/>
              </a:rPr>
              <a:t> </a:t>
            </a:r>
            <a:r>
              <a:rPr sz="2450" spc="90" dirty="0">
                <a:latin typeface="Verdana"/>
                <a:cs typeface="Verdana"/>
              </a:rPr>
              <a:t>on</a:t>
            </a:r>
            <a:r>
              <a:rPr sz="2450" spc="-135" dirty="0">
                <a:latin typeface="Verdana"/>
                <a:cs typeface="Verdana"/>
              </a:rPr>
              <a:t> </a:t>
            </a:r>
            <a:r>
              <a:rPr sz="2450" dirty="0">
                <a:latin typeface="Verdana"/>
                <a:cs typeface="Verdana"/>
              </a:rPr>
              <a:t>this</a:t>
            </a:r>
            <a:r>
              <a:rPr sz="2450" spc="-130" dirty="0">
                <a:latin typeface="Verdana"/>
                <a:cs typeface="Verdana"/>
              </a:rPr>
              <a:t> </a:t>
            </a:r>
            <a:r>
              <a:rPr sz="2450" spc="-20" dirty="0">
                <a:latin typeface="Verdana"/>
                <a:cs typeface="Verdana"/>
              </a:rPr>
              <a:t>journey</a:t>
            </a:r>
            <a:r>
              <a:rPr sz="2450" spc="-135" dirty="0">
                <a:latin typeface="Verdana"/>
                <a:cs typeface="Verdana"/>
              </a:rPr>
              <a:t> </a:t>
            </a:r>
            <a:r>
              <a:rPr sz="2450" spc="-25" dirty="0">
                <a:latin typeface="Verdana"/>
                <a:cs typeface="Verdana"/>
              </a:rPr>
              <a:t>of </a:t>
            </a:r>
            <a:r>
              <a:rPr sz="2450" dirty="0">
                <a:latin typeface="Verdana"/>
                <a:cs typeface="Verdana"/>
              </a:rPr>
              <a:t>exploring</a:t>
            </a:r>
            <a:r>
              <a:rPr sz="2450" spc="-35" dirty="0">
                <a:latin typeface="Verdana"/>
                <a:cs typeface="Verdana"/>
              </a:rPr>
              <a:t> </a:t>
            </a:r>
            <a:r>
              <a:rPr sz="2450" spc="60" dirty="0">
                <a:latin typeface="Verdana"/>
                <a:cs typeface="Verdana"/>
              </a:rPr>
              <a:t>the</a:t>
            </a:r>
            <a:r>
              <a:rPr sz="2450" spc="-30" dirty="0">
                <a:latin typeface="Verdana"/>
                <a:cs typeface="Verdana"/>
              </a:rPr>
              <a:t> </a:t>
            </a:r>
            <a:r>
              <a:rPr sz="2450" dirty="0">
                <a:latin typeface="Verdana"/>
                <a:cs typeface="Verdana"/>
              </a:rPr>
              <a:t>intricate</a:t>
            </a:r>
            <a:r>
              <a:rPr sz="2450" spc="-35" dirty="0">
                <a:latin typeface="Verdana"/>
                <a:cs typeface="Verdana"/>
              </a:rPr>
              <a:t> </a:t>
            </a:r>
            <a:r>
              <a:rPr sz="2450" dirty="0">
                <a:latin typeface="Verdana"/>
                <a:cs typeface="Verdana"/>
              </a:rPr>
              <a:t>relationship</a:t>
            </a:r>
            <a:r>
              <a:rPr sz="2450" spc="-30" dirty="0">
                <a:latin typeface="Verdana"/>
                <a:cs typeface="Verdana"/>
              </a:rPr>
              <a:t> </a:t>
            </a:r>
            <a:r>
              <a:rPr sz="2450" spc="60" dirty="0">
                <a:latin typeface="Verdana"/>
                <a:cs typeface="Verdana"/>
              </a:rPr>
              <a:t>between </a:t>
            </a:r>
            <a:r>
              <a:rPr sz="2550" i="1" dirty="0">
                <a:latin typeface="Verdana"/>
                <a:cs typeface="Verdana"/>
              </a:rPr>
              <a:t>music</a:t>
            </a:r>
            <a:r>
              <a:rPr sz="2550" i="1" spc="-200" dirty="0">
                <a:latin typeface="Verdana"/>
                <a:cs typeface="Verdana"/>
              </a:rPr>
              <a:t> </a:t>
            </a:r>
            <a:r>
              <a:rPr sz="2550" i="1" dirty="0">
                <a:latin typeface="Verdana"/>
                <a:cs typeface="Verdana"/>
              </a:rPr>
              <a:t>and</a:t>
            </a:r>
            <a:r>
              <a:rPr sz="2550" i="1" spc="-200" dirty="0">
                <a:latin typeface="Verdana"/>
                <a:cs typeface="Verdana"/>
              </a:rPr>
              <a:t> </a:t>
            </a:r>
            <a:r>
              <a:rPr sz="2550" i="1" spc="-10" dirty="0">
                <a:latin typeface="Verdana"/>
                <a:cs typeface="Verdana"/>
              </a:rPr>
              <a:t>emotions</a:t>
            </a:r>
            <a:r>
              <a:rPr sz="2450" spc="-10" dirty="0">
                <a:latin typeface="Verdana"/>
                <a:cs typeface="Verdana"/>
              </a:rPr>
              <a:t>.</a:t>
            </a:r>
            <a:endParaRPr sz="245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0" y="0"/>
            <a:ext cx="9144000" cy="10287000"/>
            <a:chOff x="9144000" y="0"/>
            <a:chExt cx="9144000" cy="10287000"/>
          </a:xfrm>
        </p:grpSpPr>
        <p:sp>
          <p:nvSpPr>
            <p:cNvPr id="3" name="object 3"/>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0453197" y="1143000"/>
              <a:ext cx="6496049" cy="7962899"/>
            </a:xfrm>
            <a:prstGeom prst="rect">
              <a:avLst/>
            </a:prstGeom>
          </p:spPr>
        </p:pic>
      </p:grpSp>
      <p:sp>
        <p:nvSpPr>
          <p:cNvPr id="5" name="object 5"/>
          <p:cNvSpPr txBox="1">
            <a:spLocks noGrp="1"/>
          </p:cNvSpPr>
          <p:nvPr>
            <p:ph type="title"/>
          </p:nvPr>
        </p:nvSpPr>
        <p:spPr>
          <a:xfrm>
            <a:off x="774000" y="317785"/>
            <a:ext cx="7919150" cy="1650430"/>
          </a:xfrm>
          <a:prstGeom prst="rect">
            <a:avLst/>
          </a:prstGeom>
        </p:spPr>
        <p:txBody>
          <a:bodyPr vert="horz" wrap="square" lIns="0" tIns="1015724" rIns="0" bIns="0" rtlCol="0">
            <a:spAutoFit/>
          </a:bodyPr>
          <a:lstStyle/>
          <a:p>
            <a:pPr lvl="0">
              <a:lnSpc>
                <a:spcPct val="106000"/>
              </a:lnSpc>
              <a:spcAft>
                <a:spcPts val="800"/>
              </a:spcAft>
            </a:pPr>
            <a:r>
              <a:rPr lang="en-IN" sz="4000" b="1" i="1" u="sng" dirty="0">
                <a:effectLst/>
                <a:latin typeface="Calibri" panose="020F0502020204030204" pitchFamily="34" charset="0"/>
                <a:ea typeface="Calibri" panose="020F0502020204030204" pitchFamily="34" charset="0"/>
                <a:cs typeface="Times New Roman" panose="02020603050405020304" pitchFamily="18" charset="0"/>
              </a:rPr>
              <a:t>Background/ Problem Statement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7517814B-8378-F816-DC98-23530149018F}"/>
              </a:ext>
            </a:extLst>
          </p:cNvPr>
          <p:cNvSpPr txBox="1"/>
          <p:nvPr/>
        </p:nvSpPr>
        <p:spPr>
          <a:xfrm>
            <a:off x="804931" y="2178050"/>
            <a:ext cx="7385750" cy="5370637"/>
          </a:xfrm>
          <a:prstGeom prst="rect">
            <a:avLst/>
          </a:prstGeom>
          <a:noFill/>
        </p:spPr>
        <p:txBody>
          <a:bodyPr wrap="square">
            <a:spAutoFit/>
          </a:bodyPr>
          <a:lstStyle/>
          <a:p>
            <a:pPr>
              <a:lnSpc>
                <a:spcPct val="106000"/>
              </a:lnSpc>
              <a:spcAft>
                <a:spcPts val="800"/>
              </a:spcAft>
            </a:pPr>
            <a:r>
              <a:rPr lang="en-US" sz="2400" b="1" i="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24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Music has always been known to change people's moods. Capturing and recognizing a person's emotion and displaying appropriate songs matching the person's mood can gradually calm their mind and end up giving a pleasing effect.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24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People express their emotions primarily through their facial expressions. Our system aims to capture a person's emotion through facial expressions. The user's current emotion is used to generate an automatic music playlist. When compared to the algorithm in the existing literature, it performs better in terms of computational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950" y="501650"/>
            <a:ext cx="7309550" cy="1067351"/>
          </a:xfrm>
          <a:prstGeom prst="rect">
            <a:avLst/>
          </a:prstGeom>
        </p:spPr>
        <p:txBody>
          <a:bodyPr vert="horz" wrap="square" lIns="0" tIns="500133" rIns="0" bIns="0" rtlCol="0">
            <a:spAutoFit/>
          </a:bodyPr>
          <a:lstStyle/>
          <a:p>
            <a:pPr lvl="0">
              <a:lnSpc>
                <a:spcPct val="106000"/>
              </a:lnSpc>
              <a:spcAft>
                <a:spcPts val="800"/>
              </a:spcAft>
            </a:pPr>
            <a:r>
              <a:rPr lang="en-IN" sz="3600" b="1" i="1" u="sng" dirty="0">
                <a:effectLst/>
                <a:latin typeface="Calibri" panose="020F0502020204030204" pitchFamily="34" charset="0"/>
                <a:ea typeface="Calibri" panose="020F0502020204030204" pitchFamily="34" charset="0"/>
                <a:cs typeface="Times New Roman" panose="02020603050405020304" pitchFamily="18" charset="0"/>
              </a:rPr>
              <a:t>Working of the Project</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object 3"/>
          <p:cNvSpPr txBox="1"/>
          <p:nvPr/>
        </p:nvSpPr>
        <p:spPr>
          <a:xfrm>
            <a:off x="463550" y="1837020"/>
            <a:ext cx="8153400" cy="6461192"/>
          </a:xfrm>
          <a:prstGeom prst="rect">
            <a:avLst/>
          </a:prstGeom>
        </p:spPr>
        <p:txBody>
          <a:bodyPr vert="horz" wrap="square" lIns="0" tIns="9525" rIns="0" bIns="0" rtlCol="0">
            <a:spAutoFit/>
          </a:bodyPr>
          <a:lstStyle/>
          <a:p>
            <a:r>
              <a:rPr lang="en-US" sz="2800" b="0" dirty="0">
                <a:solidFill>
                  <a:srgbClr val="0E101A"/>
                </a:solidFill>
                <a:effectLst/>
                <a:latin typeface="Calibri" panose="020F0502020204030204" pitchFamily="34" charset="0"/>
                <a:ea typeface="Times New Roman" panose="02020603050405020304" pitchFamily="18" charset="0"/>
              </a:rPr>
              <a:t> </a:t>
            </a:r>
            <a:endParaRPr lang="en-IN" sz="2800" b="1" dirty="0">
              <a:effectLst/>
              <a:latin typeface="Times New Roman" panose="02020603050405020304" pitchFamily="18" charset="0"/>
              <a:ea typeface="Times New Roman" panose="02020603050405020304" pitchFamily="18" charset="0"/>
            </a:endParaRPr>
          </a:p>
          <a:p>
            <a:pPr>
              <a:lnSpc>
                <a:spcPct val="106000"/>
              </a:lnSpc>
              <a:spcAft>
                <a:spcPts val="800"/>
              </a:spcAft>
            </a:pPr>
            <a:r>
              <a:rPr lang="en-US" sz="2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In this system, </a:t>
            </a:r>
            <a:r>
              <a:rPr lang="en-US" sz="2800" dirty="0">
                <a:solidFill>
                  <a:srgbClr val="0E101A"/>
                </a:solidFill>
                <a:latin typeface="Calibri" panose="020F0502020204030204" pitchFamily="34" charset="0"/>
                <a:ea typeface="Calibri" panose="020F0502020204030204" pitchFamily="34" charset="0"/>
                <a:cs typeface="Calibri" panose="020F0502020204030204" pitchFamily="34" charset="0"/>
              </a:rPr>
              <a:t>t</a:t>
            </a:r>
            <a:r>
              <a:rPr lang="en-US" sz="2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he emotion will be detected and the music player will </a:t>
            </a:r>
            <a:r>
              <a:rPr lang="en-US" sz="2800">
                <a:solidFill>
                  <a:srgbClr val="0E101A"/>
                </a:solidFill>
                <a:effectLst/>
                <a:latin typeface="Calibri" panose="020F0502020204030204" pitchFamily="34" charset="0"/>
                <a:ea typeface="Calibri" panose="020F0502020204030204" pitchFamily="34" charset="0"/>
                <a:cs typeface="Calibri" panose="020F0502020204030204" pitchFamily="34" charset="0"/>
              </a:rPr>
              <a:t>start </a:t>
            </a:r>
            <a:r>
              <a:rPr lang="en-US" sz="2800">
                <a:solidFill>
                  <a:srgbClr val="0E101A"/>
                </a:solidFill>
                <a:latin typeface="Calibri" panose="020F0502020204030204" pitchFamily="34" charset="0"/>
                <a:ea typeface="Calibri" panose="020F0502020204030204" pitchFamily="34" charset="0"/>
                <a:cs typeface="Calibri" panose="020F0502020204030204" pitchFamily="34" charset="0"/>
              </a:rPr>
              <a:t>recommending</a:t>
            </a:r>
            <a:r>
              <a:rPr lang="en-US" sz="2800">
                <a:solidFill>
                  <a:srgbClr val="0E101A"/>
                </a:solidFill>
                <a:effectLst/>
                <a:latin typeface="Calibri" panose="020F0502020204030204" pitchFamily="34" charset="0"/>
                <a:ea typeface="Calibri" panose="020F0502020204030204" pitchFamily="34" charset="0"/>
                <a:cs typeface="Calibri" panose="020F0502020204030204" pitchFamily="34" charset="0"/>
              </a:rPr>
              <a:t> </a:t>
            </a:r>
            <a:r>
              <a:rPr lang="en-US" sz="2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particular music. The person should be in the area containing light so that the detection is clear. </a:t>
            </a:r>
            <a:r>
              <a:rPr lang="en-US" sz="2800" dirty="0">
                <a:effectLst/>
                <a:latin typeface="Calibri" panose="020F0502020204030204" pitchFamily="34" charset="0"/>
                <a:ea typeface="Calibri" panose="020F0502020204030204" pitchFamily="34" charset="0"/>
                <a:cs typeface="Calibri" panose="020F0502020204030204" pitchFamily="34" charset="0"/>
              </a:rPr>
              <a:t>The main objective of our music recommendation system based on users’ facial emotions is to provide users with suggestions that match their preferences.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280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The front-end involves </a:t>
            </a:r>
            <a:r>
              <a:rPr lang="en-US" sz="2800" dirty="0">
                <a:effectLst/>
                <a:latin typeface="Calibri" panose="020F0502020204030204" pitchFamily="34" charset="0"/>
                <a:ea typeface="Calibri" panose="020F0502020204030204" pitchFamily="34" charset="0"/>
                <a:cs typeface="Calibri" panose="020F0502020204030204" pitchFamily="34" charset="0"/>
              </a:rPr>
              <a:t>XML , CSS, and JavaScript</a:t>
            </a:r>
            <a:r>
              <a:rPr lang="en-US" sz="280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 and the back-end involves </a:t>
            </a:r>
            <a:r>
              <a:rPr lang="en-US" sz="2800" dirty="0">
                <a:effectLst/>
                <a:latin typeface="Calibri" panose="020F0502020204030204" pitchFamily="34" charset="0"/>
                <a:ea typeface="Calibri" panose="020F0502020204030204" pitchFamily="34" charset="0"/>
                <a:cs typeface="Calibri" panose="020F0502020204030204" pitchFamily="34" charset="0"/>
              </a:rPr>
              <a:t>Python</a:t>
            </a:r>
            <a:r>
              <a:rPr lang="en-US" sz="280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 The framework used is </a:t>
            </a:r>
            <a:r>
              <a:rPr lang="en-US" sz="2800" dirty="0">
                <a:effectLst/>
                <a:latin typeface="Calibri" panose="020F0502020204030204" pitchFamily="34" charset="0"/>
                <a:ea typeface="Calibri" panose="020F0502020204030204" pitchFamily="34" charset="0"/>
                <a:cs typeface="Calibri" panose="020F0502020204030204" pitchFamily="34" charset="0"/>
              </a:rPr>
              <a:t>FLASK and the database is MySQL. The libraries are OpenCV, NUMPY, and TensorFlow. The algorithm implemented is CNN (CONVOLUTIONAL NEURAL NETWORKS).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object 4"/>
          <p:cNvPicPr/>
          <p:nvPr/>
        </p:nvPicPr>
        <p:blipFill>
          <a:blip r:embed="rId2" cstate="print"/>
          <a:stretch>
            <a:fillRect/>
          </a:stretch>
        </p:blipFill>
        <p:spPr>
          <a:xfrm>
            <a:off x="10019196" y="873534"/>
            <a:ext cx="6779512" cy="94133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0" y="0"/>
            <a:ext cx="9144000" cy="10287000"/>
            <a:chOff x="9144000" y="0"/>
            <a:chExt cx="9144000" cy="10287000"/>
          </a:xfrm>
        </p:grpSpPr>
        <p:sp>
          <p:nvSpPr>
            <p:cNvPr id="3" name="object 3"/>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0453197" y="1143000"/>
              <a:ext cx="6496049" cy="7962899"/>
            </a:xfrm>
            <a:prstGeom prst="rect">
              <a:avLst/>
            </a:prstGeom>
          </p:spPr>
        </p:pic>
      </p:grpSp>
      <p:sp>
        <p:nvSpPr>
          <p:cNvPr id="5" name="object 5"/>
          <p:cNvSpPr txBox="1">
            <a:spLocks noGrp="1"/>
          </p:cNvSpPr>
          <p:nvPr>
            <p:ph type="title"/>
          </p:nvPr>
        </p:nvSpPr>
        <p:spPr>
          <a:xfrm>
            <a:off x="463550" y="-641350"/>
            <a:ext cx="17063149" cy="1475125"/>
          </a:xfrm>
          <a:prstGeom prst="rect">
            <a:avLst/>
          </a:prstGeom>
        </p:spPr>
        <p:txBody>
          <a:bodyPr vert="horz" wrap="square" lIns="0" tIns="1018899" rIns="0" bIns="0" rtlCol="0">
            <a:spAutoFit/>
          </a:bodyPr>
          <a:lstStyle/>
          <a:p>
            <a:pPr marL="676275">
              <a:lnSpc>
                <a:spcPct val="100000"/>
              </a:lnSpc>
              <a:spcBef>
                <a:spcPts val="125"/>
              </a:spcBef>
            </a:pPr>
            <a:r>
              <a:rPr spc="85" dirty="0"/>
              <a:t>Enhancing</a:t>
            </a:r>
            <a:r>
              <a:rPr spc="-15" dirty="0"/>
              <a:t> </a:t>
            </a:r>
            <a:r>
              <a:rPr dirty="0"/>
              <a:t>the</a:t>
            </a:r>
            <a:r>
              <a:rPr spc="15" dirty="0"/>
              <a:t> </a:t>
            </a:r>
            <a:r>
              <a:rPr spc="50" dirty="0"/>
              <a:t>Listening</a:t>
            </a:r>
            <a:r>
              <a:rPr spc="15" dirty="0"/>
              <a:t> </a:t>
            </a:r>
            <a:r>
              <a:rPr spc="-10" dirty="0"/>
              <a:t>Experience</a:t>
            </a:r>
          </a:p>
        </p:txBody>
      </p:sp>
      <p:sp>
        <p:nvSpPr>
          <p:cNvPr id="6" name="object 6"/>
          <p:cNvSpPr txBox="1"/>
          <p:nvPr/>
        </p:nvSpPr>
        <p:spPr>
          <a:xfrm>
            <a:off x="463550" y="884494"/>
            <a:ext cx="8305800" cy="3427412"/>
          </a:xfrm>
          <a:prstGeom prst="rect">
            <a:avLst/>
          </a:prstGeom>
        </p:spPr>
        <p:txBody>
          <a:bodyPr vert="horz" wrap="square" lIns="0" tIns="14604" rIns="0" bIns="0" rtlCol="0">
            <a:spAutoFit/>
          </a:bodyPr>
          <a:lstStyle/>
          <a:p>
            <a:pPr marL="12700" marR="5080">
              <a:lnSpc>
                <a:spcPct val="116599"/>
              </a:lnSpc>
              <a:spcBef>
                <a:spcPts val="114"/>
              </a:spcBef>
            </a:pPr>
            <a:r>
              <a:rPr sz="2400" dirty="0">
                <a:latin typeface="Verdana"/>
                <a:cs typeface="Verdana"/>
              </a:rPr>
              <a:t>Through</a:t>
            </a:r>
            <a:r>
              <a:rPr sz="2400" spc="-85" dirty="0">
                <a:latin typeface="Verdana"/>
                <a:cs typeface="Verdana"/>
              </a:rPr>
              <a:t> </a:t>
            </a:r>
            <a:r>
              <a:rPr sz="2400" dirty="0">
                <a:latin typeface="Verdana"/>
                <a:cs typeface="Verdana"/>
              </a:rPr>
              <a:t>the</a:t>
            </a:r>
            <a:r>
              <a:rPr sz="2400" spc="-85" dirty="0">
                <a:latin typeface="Verdana"/>
                <a:cs typeface="Verdana"/>
              </a:rPr>
              <a:t> </a:t>
            </a:r>
            <a:r>
              <a:rPr sz="2400" dirty="0">
                <a:latin typeface="Verdana"/>
                <a:cs typeface="Verdana"/>
              </a:rPr>
              <a:t>integration</a:t>
            </a:r>
            <a:r>
              <a:rPr sz="2400" spc="-80" dirty="0">
                <a:latin typeface="Verdana"/>
                <a:cs typeface="Verdana"/>
              </a:rPr>
              <a:t> </a:t>
            </a:r>
            <a:r>
              <a:rPr sz="2400" spc="-10" dirty="0">
                <a:latin typeface="Verdana"/>
                <a:cs typeface="Verdana"/>
              </a:rPr>
              <a:t>of</a:t>
            </a:r>
            <a:r>
              <a:rPr sz="2400" spc="-85" dirty="0">
                <a:latin typeface="Verdana"/>
                <a:cs typeface="Verdana"/>
              </a:rPr>
              <a:t> </a:t>
            </a:r>
            <a:r>
              <a:rPr sz="2400" spc="-10" dirty="0">
                <a:latin typeface="Verdana"/>
                <a:cs typeface="Verdana"/>
              </a:rPr>
              <a:t>facial </a:t>
            </a:r>
            <a:r>
              <a:rPr sz="2400" spc="-30" dirty="0">
                <a:latin typeface="Verdana"/>
                <a:cs typeface="Verdana"/>
              </a:rPr>
              <a:t>expression</a:t>
            </a:r>
            <a:r>
              <a:rPr sz="2400" spc="-180" dirty="0">
                <a:latin typeface="Verdana"/>
                <a:cs typeface="Verdana"/>
              </a:rPr>
              <a:t> </a:t>
            </a:r>
            <a:r>
              <a:rPr sz="2400" spc="-85" dirty="0">
                <a:latin typeface="Verdana"/>
                <a:cs typeface="Verdana"/>
              </a:rPr>
              <a:t>analysis,</a:t>
            </a:r>
            <a:r>
              <a:rPr sz="2400" spc="-175" dirty="0">
                <a:latin typeface="Verdana"/>
                <a:cs typeface="Verdana"/>
              </a:rPr>
              <a:t> </a:t>
            </a:r>
            <a:r>
              <a:rPr sz="2400" spc="55" dirty="0">
                <a:latin typeface="Verdana"/>
                <a:cs typeface="Verdana"/>
              </a:rPr>
              <a:t>we</a:t>
            </a:r>
            <a:r>
              <a:rPr sz="2400" spc="-175" dirty="0">
                <a:latin typeface="Verdana"/>
                <a:cs typeface="Verdana"/>
              </a:rPr>
              <a:t> </a:t>
            </a:r>
            <a:r>
              <a:rPr sz="2400" spc="50" dirty="0">
                <a:latin typeface="Verdana"/>
                <a:cs typeface="Verdana"/>
              </a:rPr>
              <a:t>can</a:t>
            </a:r>
            <a:r>
              <a:rPr sz="2400" spc="-180" dirty="0">
                <a:latin typeface="Verdana"/>
                <a:cs typeface="Verdana"/>
              </a:rPr>
              <a:t> </a:t>
            </a:r>
            <a:r>
              <a:rPr sz="2400" spc="45" dirty="0">
                <a:latin typeface="Verdana"/>
                <a:cs typeface="Verdana"/>
              </a:rPr>
              <a:t>enhance</a:t>
            </a:r>
            <a:r>
              <a:rPr sz="2400" spc="-175" dirty="0">
                <a:latin typeface="Verdana"/>
                <a:cs typeface="Verdana"/>
              </a:rPr>
              <a:t> </a:t>
            </a:r>
            <a:r>
              <a:rPr sz="2400" spc="-25" dirty="0">
                <a:latin typeface="Verdana"/>
                <a:cs typeface="Verdana"/>
              </a:rPr>
              <a:t>the </a:t>
            </a:r>
            <a:r>
              <a:rPr sz="2400" dirty="0">
                <a:latin typeface="Verdana"/>
                <a:cs typeface="Verdana"/>
              </a:rPr>
              <a:t>listening</a:t>
            </a:r>
            <a:r>
              <a:rPr sz="2400" spc="-125" dirty="0">
                <a:latin typeface="Verdana"/>
                <a:cs typeface="Verdana"/>
              </a:rPr>
              <a:t> </a:t>
            </a:r>
            <a:r>
              <a:rPr sz="2400" spc="-40" dirty="0">
                <a:latin typeface="Verdana"/>
                <a:cs typeface="Verdana"/>
              </a:rPr>
              <a:t>experience.</a:t>
            </a:r>
            <a:r>
              <a:rPr sz="2400" spc="-120" dirty="0">
                <a:latin typeface="Verdana"/>
                <a:cs typeface="Verdana"/>
              </a:rPr>
              <a:t> </a:t>
            </a:r>
            <a:r>
              <a:rPr sz="2400" dirty="0">
                <a:latin typeface="Verdana"/>
                <a:cs typeface="Verdana"/>
              </a:rPr>
              <a:t>By</a:t>
            </a:r>
            <a:r>
              <a:rPr sz="2400" spc="-120" dirty="0">
                <a:latin typeface="Verdana"/>
                <a:cs typeface="Verdana"/>
              </a:rPr>
              <a:t> </a:t>
            </a:r>
            <a:r>
              <a:rPr sz="2400" spc="55" dirty="0">
                <a:latin typeface="Verdana"/>
                <a:cs typeface="Verdana"/>
              </a:rPr>
              <a:t>recommending </a:t>
            </a:r>
            <a:r>
              <a:rPr sz="2400" spc="50" dirty="0">
                <a:latin typeface="Verdana"/>
                <a:cs typeface="Verdana"/>
              </a:rPr>
              <a:t>music</a:t>
            </a:r>
            <a:r>
              <a:rPr sz="2400" spc="-155" dirty="0">
                <a:latin typeface="Verdana"/>
                <a:cs typeface="Verdana"/>
              </a:rPr>
              <a:t> </a:t>
            </a:r>
            <a:r>
              <a:rPr sz="2400" dirty="0">
                <a:latin typeface="Verdana"/>
                <a:cs typeface="Verdana"/>
              </a:rPr>
              <a:t>that</a:t>
            </a:r>
            <a:r>
              <a:rPr sz="2400" spc="-155" dirty="0">
                <a:latin typeface="Verdana"/>
                <a:cs typeface="Verdana"/>
              </a:rPr>
              <a:t> </a:t>
            </a:r>
            <a:r>
              <a:rPr sz="2400" dirty="0">
                <a:latin typeface="Verdana"/>
                <a:cs typeface="Verdana"/>
              </a:rPr>
              <a:t>aligns</a:t>
            </a:r>
            <a:r>
              <a:rPr sz="2400" spc="-150" dirty="0">
                <a:latin typeface="Verdana"/>
                <a:cs typeface="Verdana"/>
              </a:rPr>
              <a:t> </a:t>
            </a:r>
            <a:r>
              <a:rPr sz="2400" spc="55" dirty="0">
                <a:latin typeface="Verdana"/>
                <a:cs typeface="Verdana"/>
              </a:rPr>
              <a:t>with</a:t>
            </a:r>
            <a:r>
              <a:rPr sz="2400" spc="-155" dirty="0">
                <a:latin typeface="Verdana"/>
                <a:cs typeface="Verdana"/>
              </a:rPr>
              <a:t> </a:t>
            </a:r>
            <a:r>
              <a:rPr sz="2400" dirty="0">
                <a:latin typeface="Verdana"/>
                <a:cs typeface="Verdana"/>
              </a:rPr>
              <a:t>the</a:t>
            </a:r>
            <a:r>
              <a:rPr sz="2400" spc="-155" dirty="0">
                <a:latin typeface="Verdana"/>
                <a:cs typeface="Verdana"/>
              </a:rPr>
              <a:t> </a:t>
            </a:r>
            <a:r>
              <a:rPr sz="2400" spc="-10" dirty="0">
                <a:latin typeface="Verdana"/>
                <a:cs typeface="Verdana"/>
              </a:rPr>
              <a:t>listener's </a:t>
            </a:r>
            <a:r>
              <a:rPr sz="2400" dirty="0">
                <a:latin typeface="Verdana"/>
                <a:cs typeface="Verdana"/>
              </a:rPr>
              <a:t>emotional</a:t>
            </a:r>
            <a:r>
              <a:rPr sz="2400" spc="-135" dirty="0">
                <a:latin typeface="Verdana"/>
                <a:cs typeface="Verdana"/>
              </a:rPr>
              <a:t> </a:t>
            </a:r>
            <a:r>
              <a:rPr sz="2400" spc="-90" dirty="0">
                <a:latin typeface="Verdana"/>
                <a:cs typeface="Verdana"/>
              </a:rPr>
              <a:t>state,</a:t>
            </a:r>
            <a:r>
              <a:rPr sz="2400" spc="-135" dirty="0">
                <a:latin typeface="Verdana"/>
                <a:cs typeface="Verdana"/>
              </a:rPr>
              <a:t> </a:t>
            </a:r>
            <a:r>
              <a:rPr sz="2400" spc="55" dirty="0">
                <a:latin typeface="Verdana"/>
                <a:cs typeface="Verdana"/>
              </a:rPr>
              <a:t>we</a:t>
            </a:r>
            <a:r>
              <a:rPr sz="2400" spc="-130" dirty="0">
                <a:latin typeface="Verdana"/>
                <a:cs typeface="Verdana"/>
              </a:rPr>
              <a:t> </a:t>
            </a:r>
            <a:r>
              <a:rPr sz="2400" spc="-20" dirty="0">
                <a:latin typeface="Verdana"/>
                <a:cs typeface="Verdana"/>
              </a:rPr>
              <a:t>create</a:t>
            </a:r>
            <a:r>
              <a:rPr sz="2400" spc="-135" dirty="0">
                <a:latin typeface="Verdana"/>
                <a:cs typeface="Verdana"/>
              </a:rPr>
              <a:t> </a:t>
            </a:r>
            <a:r>
              <a:rPr sz="2400" spc="-35" dirty="0">
                <a:latin typeface="Verdana"/>
                <a:cs typeface="Verdana"/>
              </a:rPr>
              <a:t>a</a:t>
            </a:r>
            <a:r>
              <a:rPr sz="2400" spc="-130" dirty="0">
                <a:latin typeface="Verdana"/>
                <a:cs typeface="Verdana"/>
              </a:rPr>
              <a:t> </a:t>
            </a:r>
            <a:r>
              <a:rPr sz="2400" spc="-10" dirty="0">
                <a:latin typeface="Verdana"/>
                <a:cs typeface="Verdana"/>
              </a:rPr>
              <a:t>harmonious </a:t>
            </a:r>
            <a:r>
              <a:rPr sz="2400" spc="50" dirty="0">
                <a:latin typeface="Verdana"/>
                <a:cs typeface="Verdana"/>
              </a:rPr>
              <a:t>connection</a:t>
            </a:r>
            <a:r>
              <a:rPr sz="2400" spc="-195" dirty="0">
                <a:latin typeface="Verdana"/>
                <a:cs typeface="Verdana"/>
              </a:rPr>
              <a:t> </a:t>
            </a:r>
            <a:r>
              <a:rPr sz="2400" spc="45" dirty="0">
                <a:latin typeface="Verdana"/>
                <a:cs typeface="Verdana"/>
              </a:rPr>
              <a:t>between</a:t>
            </a:r>
            <a:r>
              <a:rPr sz="2400" spc="-190" dirty="0">
                <a:latin typeface="Verdana"/>
                <a:cs typeface="Verdana"/>
              </a:rPr>
              <a:t> </a:t>
            </a:r>
            <a:r>
              <a:rPr sz="2400" spc="50" dirty="0">
                <a:latin typeface="Verdana"/>
                <a:cs typeface="Verdana"/>
              </a:rPr>
              <a:t>music</a:t>
            </a:r>
            <a:r>
              <a:rPr sz="2400" spc="-195" dirty="0">
                <a:latin typeface="Verdana"/>
                <a:cs typeface="Verdana"/>
              </a:rPr>
              <a:t> </a:t>
            </a:r>
            <a:r>
              <a:rPr sz="2400" spc="35" dirty="0">
                <a:latin typeface="Verdana"/>
                <a:cs typeface="Verdana"/>
              </a:rPr>
              <a:t>and </a:t>
            </a:r>
            <a:r>
              <a:rPr sz="2400" spc="-20" dirty="0">
                <a:latin typeface="Verdana"/>
                <a:cs typeface="Verdana"/>
              </a:rPr>
              <a:t>emotions.</a:t>
            </a:r>
            <a:r>
              <a:rPr sz="2400" spc="-155" dirty="0">
                <a:latin typeface="Verdana"/>
                <a:cs typeface="Verdana"/>
              </a:rPr>
              <a:t> </a:t>
            </a:r>
            <a:r>
              <a:rPr sz="2400" spc="-35" dirty="0">
                <a:latin typeface="Verdana"/>
                <a:cs typeface="Verdana"/>
              </a:rPr>
              <a:t>This</a:t>
            </a:r>
            <a:r>
              <a:rPr sz="2400" spc="-155" dirty="0">
                <a:latin typeface="Verdana"/>
                <a:cs typeface="Verdana"/>
              </a:rPr>
              <a:t> </a:t>
            </a:r>
            <a:r>
              <a:rPr sz="2400" dirty="0">
                <a:latin typeface="Verdana"/>
                <a:cs typeface="Verdana"/>
              </a:rPr>
              <a:t>personalized</a:t>
            </a:r>
            <a:r>
              <a:rPr sz="2400" spc="-155" dirty="0">
                <a:latin typeface="Verdana"/>
                <a:cs typeface="Verdana"/>
              </a:rPr>
              <a:t> </a:t>
            </a:r>
            <a:r>
              <a:rPr sz="2400" spc="-10" dirty="0">
                <a:latin typeface="Verdana"/>
                <a:cs typeface="Verdana"/>
              </a:rPr>
              <a:t>approach </a:t>
            </a:r>
            <a:r>
              <a:rPr sz="2400" spc="-50" dirty="0">
                <a:latin typeface="Verdana"/>
                <a:cs typeface="Verdana"/>
              </a:rPr>
              <a:t>fosters</a:t>
            </a:r>
            <a:r>
              <a:rPr sz="2400" spc="-80" dirty="0">
                <a:latin typeface="Verdana"/>
                <a:cs typeface="Verdana"/>
              </a:rPr>
              <a:t> </a:t>
            </a:r>
            <a:r>
              <a:rPr sz="2400" spc="-35" dirty="0">
                <a:latin typeface="Verdana"/>
                <a:cs typeface="Verdana"/>
              </a:rPr>
              <a:t>a</a:t>
            </a:r>
            <a:r>
              <a:rPr sz="2400" spc="-75" dirty="0">
                <a:latin typeface="Verdana"/>
                <a:cs typeface="Verdana"/>
              </a:rPr>
              <a:t> </a:t>
            </a:r>
            <a:r>
              <a:rPr sz="2400" dirty="0">
                <a:latin typeface="Verdana"/>
                <a:cs typeface="Verdana"/>
              </a:rPr>
              <a:t>deeper</a:t>
            </a:r>
            <a:r>
              <a:rPr sz="2400" spc="-75" dirty="0">
                <a:latin typeface="Verdana"/>
                <a:cs typeface="Verdana"/>
              </a:rPr>
              <a:t> </a:t>
            </a:r>
            <a:r>
              <a:rPr sz="2400" dirty="0">
                <a:latin typeface="Verdana"/>
                <a:cs typeface="Verdana"/>
              </a:rPr>
              <a:t>emotional</a:t>
            </a:r>
            <a:r>
              <a:rPr sz="2400" spc="-75" dirty="0">
                <a:latin typeface="Verdana"/>
                <a:cs typeface="Verdana"/>
              </a:rPr>
              <a:t> </a:t>
            </a:r>
            <a:r>
              <a:rPr sz="2400" spc="55" dirty="0">
                <a:latin typeface="Verdana"/>
                <a:cs typeface="Verdana"/>
              </a:rPr>
              <a:t>engagement with</a:t>
            </a:r>
            <a:r>
              <a:rPr sz="2400" spc="-155" dirty="0">
                <a:latin typeface="Verdana"/>
                <a:cs typeface="Verdana"/>
              </a:rPr>
              <a:t> </a:t>
            </a:r>
            <a:r>
              <a:rPr sz="2400" dirty="0">
                <a:latin typeface="Verdana"/>
                <a:cs typeface="Verdana"/>
              </a:rPr>
              <a:t>the</a:t>
            </a:r>
            <a:r>
              <a:rPr sz="2400" spc="-155" dirty="0">
                <a:latin typeface="Verdana"/>
                <a:cs typeface="Verdana"/>
              </a:rPr>
              <a:t> </a:t>
            </a:r>
            <a:r>
              <a:rPr sz="2400" spc="-20" dirty="0">
                <a:latin typeface="Verdana"/>
                <a:cs typeface="Verdana"/>
              </a:rPr>
              <a:t>music,</a:t>
            </a:r>
            <a:r>
              <a:rPr sz="2400" spc="-155" dirty="0">
                <a:latin typeface="Verdana"/>
                <a:cs typeface="Verdana"/>
              </a:rPr>
              <a:t> </a:t>
            </a:r>
            <a:r>
              <a:rPr sz="2400" dirty="0">
                <a:latin typeface="Verdana"/>
                <a:cs typeface="Verdana"/>
              </a:rPr>
              <a:t>resulting</a:t>
            </a:r>
            <a:r>
              <a:rPr sz="2400" spc="-155" dirty="0">
                <a:latin typeface="Verdana"/>
                <a:cs typeface="Verdana"/>
              </a:rPr>
              <a:t> </a:t>
            </a:r>
            <a:r>
              <a:rPr sz="2400" dirty="0">
                <a:latin typeface="Verdana"/>
                <a:cs typeface="Verdana"/>
              </a:rPr>
              <a:t>in</a:t>
            </a:r>
            <a:r>
              <a:rPr sz="2400" spc="-150" dirty="0">
                <a:latin typeface="Verdana"/>
                <a:cs typeface="Verdana"/>
              </a:rPr>
              <a:t> </a:t>
            </a:r>
            <a:r>
              <a:rPr sz="2400" spc="-35" dirty="0">
                <a:latin typeface="Verdana"/>
                <a:cs typeface="Verdana"/>
              </a:rPr>
              <a:t>a</a:t>
            </a:r>
            <a:r>
              <a:rPr sz="2400" spc="-155" dirty="0">
                <a:latin typeface="Verdana"/>
                <a:cs typeface="Verdana"/>
              </a:rPr>
              <a:t> </a:t>
            </a:r>
            <a:r>
              <a:rPr sz="2400" spc="-20" dirty="0">
                <a:latin typeface="Verdana"/>
                <a:cs typeface="Verdana"/>
              </a:rPr>
              <a:t>more </a:t>
            </a:r>
            <a:r>
              <a:rPr sz="2400" dirty="0">
                <a:latin typeface="Verdana"/>
                <a:cs typeface="Verdana"/>
              </a:rPr>
              <a:t>fulfilling</a:t>
            </a:r>
            <a:r>
              <a:rPr sz="2400" spc="-5" dirty="0">
                <a:latin typeface="Verdana"/>
                <a:cs typeface="Verdana"/>
              </a:rPr>
              <a:t> </a:t>
            </a:r>
            <a:r>
              <a:rPr sz="2400" spc="60" dirty="0">
                <a:latin typeface="Verdana"/>
                <a:cs typeface="Verdana"/>
              </a:rPr>
              <a:t>and</a:t>
            </a:r>
            <a:r>
              <a:rPr sz="2400" spc="-5" dirty="0">
                <a:latin typeface="Verdana"/>
                <a:cs typeface="Verdana"/>
              </a:rPr>
              <a:t> </a:t>
            </a:r>
            <a:r>
              <a:rPr sz="2400" dirty="0">
                <a:latin typeface="Verdana"/>
                <a:cs typeface="Verdana"/>
              </a:rPr>
              <a:t>enriching</a:t>
            </a:r>
            <a:r>
              <a:rPr sz="2400" spc="-5" dirty="0">
                <a:latin typeface="Verdana"/>
                <a:cs typeface="Verdana"/>
              </a:rPr>
              <a:t> </a:t>
            </a:r>
            <a:r>
              <a:rPr sz="2400" dirty="0">
                <a:latin typeface="Verdana"/>
                <a:cs typeface="Verdana"/>
              </a:rPr>
              <a:t>listening </a:t>
            </a:r>
            <a:r>
              <a:rPr sz="2400" spc="-10" dirty="0">
                <a:latin typeface="Verdana"/>
                <a:cs typeface="Verdana"/>
              </a:rPr>
              <a:t>journey.</a:t>
            </a:r>
            <a:endParaRPr sz="2400" dirty="0">
              <a:latin typeface="Verdana"/>
              <a:cs typeface="Verdana"/>
            </a:endParaRPr>
          </a:p>
        </p:txBody>
      </p:sp>
      <p:sp>
        <p:nvSpPr>
          <p:cNvPr id="8" name="TextBox 7">
            <a:extLst>
              <a:ext uri="{FF2B5EF4-FFF2-40B4-BE49-F238E27FC236}">
                <a16:creationId xmlns:a16="http://schemas.microsoft.com/office/drawing/2014/main" id="{7579C1CB-2D07-7338-5AC8-ECFCEA4438CD}"/>
              </a:ext>
            </a:extLst>
          </p:cNvPr>
          <p:cNvSpPr txBox="1"/>
          <p:nvPr/>
        </p:nvSpPr>
        <p:spPr>
          <a:xfrm>
            <a:off x="463550" y="4639622"/>
            <a:ext cx="8305800" cy="3270062"/>
          </a:xfrm>
          <a:prstGeom prst="rect">
            <a:avLst/>
          </a:prstGeom>
          <a:noFill/>
        </p:spPr>
        <p:txBody>
          <a:bodyPr wrap="square">
            <a:spAutoFit/>
          </a:bodyPr>
          <a:lstStyle/>
          <a:p>
            <a:pPr lvl="0">
              <a:lnSpc>
                <a:spcPct val="106000"/>
              </a:lnSpc>
            </a:pPr>
            <a:r>
              <a:rPr lang="en-IN" sz="2800" b="1" i="1" u="sng" dirty="0">
                <a:effectLst/>
                <a:latin typeface="Calibri" panose="020F0502020204030204" pitchFamily="34" charset="0"/>
                <a:ea typeface="Calibri" panose="020F0502020204030204" pitchFamily="34" charset="0"/>
                <a:cs typeface="Times New Roman" panose="02020603050405020304" pitchFamily="18" charset="0"/>
              </a:rPr>
              <a:t>Advantages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6000"/>
              </a:lnSpc>
            </a:pPr>
            <a:r>
              <a:rPr lang="en-IN" sz="2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It’s easy to maintain.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It’s user-friendly.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Emotions are detected using the facial expression of users.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Instant music recommendation.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5516" y="9055843"/>
            <a:ext cx="5897245" cy="1228725"/>
          </a:xfrm>
          <a:custGeom>
            <a:avLst/>
            <a:gdLst/>
            <a:ahLst/>
            <a:cxnLst/>
            <a:rect l="l" t="t" r="r" b="b"/>
            <a:pathLst>
              <a:path w="5897245" h="1228725">
                <a:moveTo>
                  <a:pt x="5897026" y="1228216"/>
                </a:moveTo>
                <a:lnTo>
                  <a:pt x="0" y="1228216"/>
                </a:lnTo>
                <a:lnTo>
                  <a:pt x="0" y="0"/>
                </a:lnTo>
                <a:lnTo>
                  <a:pt x="5897026" y="0"/>
                </a:lnTo>
                <a:lnTo>
                  <a:pt x="5897026" y="1228216"/>
                </a:lnTo>
                <a:close/>
              </a:path>
            </a:pathLst>
          </a:custGeom>
          <a:solidFill>
            <a:srgbClr val="000000"/>
          </a:solidFill>
        </p:spPr>
        <p:txBody>
          <a:bodyPr wrap="square" lIns="0" tIns="0" rIns="0" bIns="0" rtlCol="0"/>
          <a:lstStyle/>
          <a:p>
            <a:endParaRPr/>
          </a:p>
        </p:txBody>
      </p:sp>
      <p:sp>
        <p:nvSpPr>
          <p:cNvPr id="3" name="object 3"/>
          <p:cNvSpPr/>
          <p:nvPr/>
        </p:nvSpPr>
        <p:spPr>
          <a:xfrm>
            <a:off x="11815725" y="-1436"/>
            <a:ext cx="6472555" cy="10287000"/>
          </a:xfrm>
          <a:custGeom>
            <a:avLst/>
            <a:gdLst/>
            <a:ahLst/>
            <a:cxnLst/>
            <a:rect l="l" t="t" r="r" b="b"/>
            <a:pathLst>
              <a:path w="6472555" h="1028700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p:spPr>
        <p:txBody>
          <a:bodyPr wrap="square" lIns="0" tIns="0" rIns="0" bIns="0" rtlCol="0"/>
          <a:lstStyle/>
          <a:p>
            <a:endParaRPr/>
          </a:p>
        </p:txBody>
      </p:sp>
      <p:sp>
        <p:nvSpPr>
          <p:cNvPr id="4" name="object 4"/>
          <p:cNvSpPr/>
          <p:nvPr/>
        </p:nvSpPr>
        <p:spPr>
          <a:xfrm>
            <a:off x="0" y="-1436"/>
            <a:ext cx="12092940" cy="10287000"/>
          </a:xfrm>
          <a:custGeom>
            <a:avLst/>
            <a:gdLst/>
            <a:ahLst/>
            <a:cxnLst/>
            <a:rect l="l" t="t" r="r" b="b"/>
            <a:pathLst>
              <a:path w="12092940" h="1028700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xfrm>
            <a:off x="6135928" y="2654250"/>
            <a:ext cx="6006465" cy="1361440"/>
          </a:xfrm>
          <a:prstGeom prst="rect">
            <a:avLst/>
          </a:prstGeom>
        </p:spPr>
        <p:txBody>
          <a:bodyPr vert="horz" wrap="square" lIns="0" tIns="13970" rIns="0" bIns="0" rtlCol="0">
            <a:spAutoFit/>
          </a:bodyPr>
          <a:lstStyle/>
          <a:p>
            <a:pPr marL="12700">
              <a:lnSpc>
                <a:spcPct val="100000"/>
              </a:lnSpc>
              <a:spcBef>
                <a:spcPts val="110"/>
              </a:spcBef>
            </a:pPr>
            <a:r>
              <a:rPr sz="8750" spc="240" dirty="0"/>
              <a:t>Conclusion</a:t>
            </a:r>
            <a:endParaRPr sz="8750"/>
          </a:p>
        </p:txBody>
      </p:sp>
      <p:sp>
        <p:nvSpPr>
          <p:cNvPr id="6" name="object 6"/>
          <p:cNvSpPr txBox="1">
            <a:spLocks noGrp="1"/>
          </p:cNvSpPr>
          <p:nvPr>
            <p:ph type="body" idx="1"/>
          </p:nvPr>
        </p:nvSpPr>
        <p:spPr>
          <a:prstGeom prst="rect">
            <a:avLst/>
          </a:prstGeom>
        </p:spPr>
        <p:txBody>
          <a:bodyPr vert="horz" wrap="square" lIns="0" tIns="6985" rIns="0" bIns="0" rtlCol="0">
            <a:spAutoFit/>
          </a:bodyPr>
          <a:lstStyle/>
          <a:p>
            <a:pPr marR="5080" algn="ctr">
              <a:lnSpc>
                <a:spcPct val="102400"/>
              </a:lnSpc>
              <a:spcBef>
                <a:spcPts val="55"/>
              </a:spcBef>
            </a:pPr>
            <a:r>
              <a:rPr spc="-85" dirty="0"/>
              <a:t>In</a:t>
            </a:r>
            <a:r>
              <a:rPr spc="-135" dirty="0"/>
              <a:t> </a:t>
            </a:r>
            <a:r>
              <a:rPr dirty="0"/>
              <a:t>conclusion,</a:t>
            </a:r>
            <a:r>
              <a:rPr spc="-135" dirty="0"/>
              <a:t> </a:t>
            </a:r>
            <a:r>
              <a:rPr spc="55" dirty="0"/>
              <a:t>the</a:t>
            </a:r>
            <a:r>
              <a:rPr spc="-140" dirty="0"/>
              <a:t> </a:t>
            </a:r>
            <a:r>
              <a:rPr dirty="0"/>
              <a:t>exploration</a:t>
            </a:r>
            <a:r>
              <a:rPr spc="-135" dirty="0"/>
              <a:t> </a:t>
            </a:r>
            <a:r>
              <a:rPr dirty="0"/>
              <a:t>of</a:t>
            </a:r>
            <a:r>
              <a:rPr spc="-135" dirty="0"/>
              <a:t> </a:t>
            </a:r>
            <a:r>
              <a:rPr spc="70" dirty="0"/>
              <a:t>music</a:t>
            </a:r>
            <a:r>
              <a:rPr spc="-135" dirty="0"/>
              <a:t> </a:t>
            </a:r>
            <a:r>
              <a:rPr spc="65" dirty="0"/>
              <a:t>recommendation</a:t>
            </a:r>
            <a:r>
              <a:rPr spc="-135" dirty="0"/>
              <a:t> </a:t>
            </a:r>
            <a:r>
              <a:rPr spc="55" dirty="0"/>
              <a:t>through </a:t>
            </a:r>
            <a:r>
              <a:rPr dirty="0"/>
              <a:t>facial</a:t>
            </a:r>
            <a:r>
              <a:rPr spc="-140" dirty="0"/>
              <a:t> </a:t>
            </a:r>
            <a:r>
              <a:rPr spc="-20" dirty="0"/>
              <a:t>expressions</a:t>
            </a:r>
            <a:r>
              <a:rPr spc="-135" dirty="0"/>
              <a:t> </a:t>
            </a:r>
            <a:r>
              <a:rPr spc="50" dirty="0"/>
              <a:t>opens</a:t>
            </a:r>
            <a:r>
              <a:rPr spc="-135" dirty="0"/>
              <a:t> </a:t>
            </a:r>
            <a:r>
              <a:rPr spc="114" dirty="0"/>
              <a:t>up</a:t>
            </a:r>
            <a:r>
              <a:rPr spc="-135" dirty="0"/>
              <a:t> </a:t>
            </a:r>
            <a:r>
              <a:rPr dirty="0"/>
              <a:t>exciting</a:t>
            </a:r>
            <a:r>
              <a:rPr spc="-135" dirty="0"/>
              <a:t> </a:t>
            </a:r>
            <a:r>
              <a:rPr dirty="0"/>
              <a:t>possibilities</a:t>
            </a:r>
            <a:r>
              <a:rPr spc="-135" dirty="0"/>
              <a:t> </a:t>
            </a:r>
            <a:r>
              <a:rPr spc="-25" dirty="0"/>
              <a:t>for</a:t>
            </a:r>
            <a:r>
              <a:rPr spc="-135" dirty="0"/>
              <a:t> </a:t>
            </a:r>
            <a:r>
              <a:rPr spc="-30" dirty="0"/>
              <a:t>a</a:t>
            </a:r>
            <a:r>
              <a:rPr spc="-135" dirty="0"/>
              <a:t> </a:t>
            </a:r>
            <a:r>
              <a:rPr spc="30" dirty="0"/>
              <a:t>more </a:t>
            </a:r>
            <a:r>
              <a:rPr dirty="0"/>
              <a:t>personalized</a:t>
            </a:r>
            <a:r>
              <a:rPr spc="-10" dirty="0"/>
              <a:t> </a:t>
            </a:r>
            <a:r>
              <a:rPr spc="70" dirty="0"/>
              <a:t>and</a:t>
            </a:r>
            <a:r>
              <a:rPr spc="-5" dirty="0"/>
              <a:t> </a:t>
            </a:r>
            <a:r>
              <a:rPr dirty="0"/>
              <a:t>emotionally</a:t>
            </a:r>
            <a:r>
              <a:rPr spc="-5" dirty="0"/>
              <a:t> </a:t>
            </a:r>
            <a:r>
              <a:rPr dirty="0"/>
              <a:t>resonant</a:t>
            </a:r>
            <a:r>
              <a:rPr spc="-5" dirty="0"/>
              <a:t> </a:t>
            </a:r>
            <a:r>
              <a:rPr dirty="0"/>
              <a:t>listening</a:t>
            </a:r>
            <a:r>
              <a:rPr spc="-5" dirty="0"/>
              <a:t> </a:t>
            </a:r>
            <a:r>
              <a:rPr spc="-20" dirty="0"/>
              <a:t>experience.</a:t>
            </a:r>
            <a:r>
              <a:rPr spc="-5" dirty="0"/>
              <a:t> </a:t>
            </a:r>
            <a:r>
              <a:rPr spc="-25" dirty="0"/>
              <a:t>By </a:t>
            </a:r>
            <a:r>
              <a:rPr dirty="0"/>
              <a:t>leveraging</a:t>
            </a:r>
            <a:r>
              <a:rPr spc="-140" dirty="0"/>
              <a:t> </a:t>
            </a:r>
            <a:r>
              <a:rPr spc="55" dirty="0"/>
              <a:t>the</a:t>
            </a:r>
            <a:r>
              <a:rPr spc="-135" dirty="0"/>
              <a:t> </a:t>
            </a:r>
            <a:r>
              <a:rPr dirty="0"/>
              <a:t>power</a:t>
            </a:r>
            <a:r>
              <a:rPr spc="-135" dirty="0"/>
              <a:t> </a:t>
            </a:r>
            <a:r>
              <a:rPr dirty="0"/>
              <a:t>of</a:t>
            </a:r>
            <a:r>
              <a:rPr spc="-135" dirty="0"/>
              <a:t> </a:t>
            </a:r>
            <a:r>
              <a:rPr dirty="0"/>
              <a:t>facial</a:t>
            </a:r>
            <a:r>
              <a:rPr spc="-135" dirty="0"/>
              <a:t> </a:t>
            </a:r>
            <a:r>
              <a:rPr spc="-45" dirty="0"/>
              <a:t>expressions,</a:t>
            </a:r>
            <a:r>
              <a:rPr spc="-135" dirty="0"/>
              <a:t> </a:t>
            </a:r>
            <a:r>
              <a:rPr spc="70" dirty="0"/>
              <a:t>we</a:t>
            </a:r>
            <a:r>
              <a:rPr spc="-135" dirty="0"/>
              <a:t> </a:t>
            </a:r>
            <a:r>
              <a:rPr spc="65" dirty="0"/>
              <a:t>can</a:t>
            </a:r>
            <a:r>
              <a:rPr spc="-135" dirty="0"/>
              <a:t> </a:t>
            </a:r>
            <a:r>
              <a:rPr spc="-10" dirty="0"/>
              <a:t>create</a:t>
            </a:r>
            <a:r>
              <a:rPr spc="-135" dirty="0"/>
              <a:t> </a:t>
            </a:r>
            <a:r>
              <a:rPr spc="60" dirty="0"/>
              <a:t>music </a:t>
            </a:r>
            <a:r>
              <a:rPr spc="55" dirty="0"/>
              <a:t>recommendations</a:t>
            </a:r>
            <a:r>
              <a:rPr spc="-145" dirty="0"/>
              <a:t> </a:t>
            </a:r>
            <a:r>
              <a:rPr dirty="0"/>
              <a:t>that</a:t>
            </a:r>
            <a:r>
              <a:rPr spc="-140" dirty="0"/>
              <a:t> </a:t>
            </a:r>
            <a:r>
              <a:rPr spc="-10" dirty="0"/>
              <a:t>truly</a:t>
            </a:r>
            <a:r>
              <a:rPr spc="-140" dirty="0"/>
              <a:t> </a:t>
            </a:r>
            <a:r>
              <a:rPr dirty="0"/>
              <a:t>reflect</a:t>
            </a:r>
            <a:r>
              <a:rPr spc="-140" dirty="0"/>
              <a:t> </a:t>
            </a:r>
            <a:r>
              <a:rPr spc="55" dirty="0"/>
              <a:t>the</a:t>
            </a:r>
            <a:r>
              <a:rPr spc="-140" dirty="0"/>
              <a:t> </a:t>
            </a:r>
            <a:r>
              <a:rPr spc="-25" dirty="0"/>
              <a:t>listener's</a:t>
            </a:r>
            <a:r>
              <a:rPr spc="-140" dirty="0"/>
              <a:t> </a:t>
            </a:r>
            <a:r>
              <a:rPr spc="40" dirty="0"/>
              <a:t>emotional </a:t>
            </a:r>
            <a:r>
              <a:rPr dirty="0"/>
              <a:t>landscape.</a:t>
            </a:r>
            <a:r>
              <a:rPr spc="-160" dirty="0"/>
              <a:t> </a:t>
            </a:r>
            <a:r>
              <a:rPr dirty="0"/>
              <a:t>Let</a:t>
            </a:r>
            <a:r>
              <a:rPr spc="-155" dirty="0"/>
              <a:t> </a:t>
            </a:r>
            <a:r>
              <a:rPr dirty="0"/>
              <a:t>us</a:t>
            </a:r>
            <a:r>
              <a:rPr spc="-155" dirty="0"/>
              <a:t> </a:t>
            </a:r>
            <a:r>
              <a:rPr spc="50" dirty="0"/>
              <a:t>embrace</a:t>
            </a:r>
            <a:r>
              <a:rPr spc="-155" dirty="0"/>
              <a:t> </a:t>
            </a:r>
            <a:r>
              <a:rPr dirty="0"/>
              <a:t>this</a:t>
            </a:r>
            <a:r>
              <a:rPr spc="-155" dirty="0"/>
              <a:t> </a:t>
            </a:r>
            <a:r>
              <a:rPr spc="45" dirty="0"/>
              <a:t>harmonious</a:t>
            </a:r>
            <a:r>
              <a:rPr spc="-155" dirty="0"/>
              <a:t> </a:t>
            </a:r>
            <a:r>
              <a:rPr spc="80" dirty="0"/>
              <a:t>blend</a:t>
            </a:r>
            <a:r>
              <a:rPr spc="-155" dirty="0"/>
              <a:t> </a:t>
            </a:r>
            <a:r>
              <a:rPr dirty="0"/>
              <a:t>of</a:t>
            </a:r>
            <a:r>
              <a:rPr spc="-155" dirty="0"/>
              <a:t> </a:t>
            </a:r>
            <a:r>
              <a:rPr spc="35" dirty="0"/>
              <a:t>technology </a:t>
            </a:r>
            <a:r>
              <a:rPr spc="70" dirty="0"/>
              <a:t>and</a:t>
            </a:r>
            <a:r>
              <a:rPr spc="-145" dirty="0"/>
              <a:t> </a:t>
            </a:r>
            <a:r>
              <a:rPr spc="50" dirty="0"/>
              <a:t>emotions</a:t>
            </a:r>
            <a:r>
              <a:rPr spc="-140" dirty="0"/>
              <a:t> </a:t>
            </a:r>
            <a:r>
              <a:rPr dirty="0"/>
              <a:t>to</a:t>
            </a:r>
            <a:r>
              <a:rPr spc="-140" dirty="0"/>
              <a:t> </a:t>
            </a:r>
            <a:r>
              <a:rPr spc="60" dirty="0"/>
              <a:t>unlock</a:t>
            </a:r>
            <a:r>
              <a:rPr spc="-140" dirty="0"/>
              <a:t> </a:t>
            </a:r>
            <a:r>
              <a:rPr spc="55" dirty="0"/>
              <a:t>the</a:t>
            </a:r>
            <a:r>
              <a:rPr spc="-140" dirty="0"/>
              <a:t> </a:t>
            </a:r>
            <a:r>
              <a:rPr dirty="0"/>
              <a:t>full</a:t>
            </a:r>
            <a:r>
              <a:rPr spc="-145" dirty="0"/>
              <a:t> </a:t>
            </a:r>
            <a:r>
              <a:rPr dirty="0"/>
              <a:t>potential</a:t>
            </a:r>
            <a:r>
              <a:rPr spc="-140" dirty="0"/>
              <a:t> </a:t>
            </a:r>
            <a:r>
              <a:rPr dirty="0"/>
              <a:t>of</a:t>
            </a:r>
            <a:r>
              <a:rPr spc="-140" dirty="0"/>
              <a:t> </a:t>
            </a:r>
            <a:r>
              <a:rPr spc="70" dirty="0"/>
              <a:t>music</a:t>
            </a:r>
            <a:r>
              <a:rPr spc="-140" dirty="0"/>
              <a:t> </a:t>
            </a:r>
            <a:r>
              <a:rPr spc="55" dirty="0"/>
              <a:t>in</a:t>
            </a:r>
            <a:r>
              <a:rPr spc="-140" dirty="0"/>
              <a:t> </a:t>
            </a:r>
            <a:r>
              <a:rPr dirty="0"/>
              <a:t>our</a:t>
            </a:r>
            <a:r>
              <a:rPr spc="-140" dirty="0"/>
              <a:t> </a:t>
            </a:r>
            <a:r>
              <a:rPr spc="-10" dirty="0"/>
              <a:t>lives.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446</Words>
  <Application>Microsoft Office PowerPoint</Application>
  <PresentationFormat>Custom</PresentationFormat>
  <Paragraphs>29</Paragraphs>
  <Slides>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 Black</vt:lpstr>
      <vt:lpstr>Calibri</vt:lpstr>
      <vt:lpstr>Cambria</vt:lpstr>
      <vt:lpstr>Palatino Linotype</vt:lpstr>
      <vt:lpstr>Symbol</vt:lpstr>
      <vt:lpstr>Times New Roman</vt:lpstr>
      <vt:lpstr>Verdana</vt:lpstr>
      <vt:lpstr>Office Theme</vt:lpstr>
      <vt:lpstr>1_Office Theme</vt:lpstr>
      <vt:lpstr>PowerPoint Presentation</vt:lpstr>
      <vt:lpstr>PowerPoint Presentation</vt:lpstr>
      <vt:lpstr>Introduction</vt:lpstr>
      <vt:lpstr>Background/ Problem Statement</vt:lpstr>
      <vt:lpstr>Working of the Project</vt:lpstr>
      <vt:lpstr>Enhancing the Listening Experience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Sukrit Raj</cp:lastModifiedBy>
  <cp:revision>4</cp:revision>
  <dcterms:created xsi:type="dcterms:W3CDTF">2023-10-16T00:54:13Z</dcterms:created>
  <dcterms:modified xsi:type="dcterms:W3CDTF">2023-10-16T03:42:38Z</dcterms:modified>
</cp:coreProperties>
</file>