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Lst>
  <dgm:cxnLst>
    <dgm:cxn modelId="{AED1CC2F-C2A3-4A40-80FC-0F8E1651414C}" type="presOf" srcId="{A86DFA04-31EF-49B6-AFAE-2287858E0303}" destId="{EBEA9F54-7364-45F9-829B-BF1EB38AEB12}" srcOrd="0"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356170" cy="3686015"/>
          </a:xfrm>
        </p:spPr>
        <p:txBody>
          <a:bodyPr>
            <a:normAutofit/>
          </a:bodyPr>
          <a:lstStyle/>
          <a:p>
            <a:r>
              <a:rPr lang="en-US" dirty="0"/>
              <a:t>Food Adulteration</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425910"/>
          </a:xfrm>
        </p:spPr>
        <p:txBody>
          <a:bodyPr>
            <a:normAutofit fontScale="85000" lnSpcReduction="20000"/>
          </a:bodyPr>
          <a:lstStyle/>
          <a:p>
            <a:r>
              <a:rPr lang="en-US" dirty="0">
                <a:solidFill>
                  <a:schemeClr val="tx1">
                    <a:lumMod val="85000"/>
                    <a:lumOff val="15000"/>
                  </a:schemeClr>
                </a:solidFill>
              </a:rPr>
              <a:t>Presented by:</a:t>
            </a:r>
          </a:p>
          <a:p>
            <a:r>
              <a:rPr lang="en-US" sz="2400" dirty="0">
                <a:solidFill>
                  <a:schemeClr val="tx1">
                    <a:lumMod val="85000"/>
                    <a:lumOff val="15000"/>
                  </a:schemeClr>
                </a:solidFill>
              </a:rPr>
              <a:t>Ishan </a:t>
            </a:r>
            <a:r>
              <a:rPr lang="en-US" sz="2400" dirty="0" err="1">
                <a:solidFill>
                  <a:schemeClr val="tx1">
                    <a:lumMod val="85000"/>
                    <a:lumOff val="15000"/>
                  </a:schemeClr>
                </a:solidFill>
              </a:rPr>
              <a:t>dey</a:t>
            </a:r>
            <a:r>
              <a:rPr lang="en-US" sz="2400" dirty="0">
                <a:solidFill>
                  <a:schemeClr val="tx1">
                    <a:lumMod val="85000"/>
                    <a:lumOff val="15000"/>
                  </a:schemeClr>
                </a:solidFill>
              </a:rPr>
              <a:t> (ra2211027010069)</a:t>
            </a:r>
            <a:br>
              <a:rPr lang="en-US" sz="2400" dirty="0">
                <a:solidFill>
                  <a:schemeClr val="tx1">
                    <a:lumMod val="85000"/>
                    <a:lumOff val="15000"/>
                  </a:schemeClr>
                </a:solidFill>
              </a:rPr>
            </a:br>
            <a:r>
              <a:rPr lang="en-US" sz="2400" dirty="0" err="1">
                <a:solidFill>
                  <a:schemeClr val="tx1">
                    <a:lumMod val="85000"/>
                    <a:lumOff val="15000"/>
                  </a:schemeClr>
                </a:solidFill>
              </a:rPr>
              <a:t>Agnideep</a:t>
            </a:r>
            <a:r>
              <a:rPr lang="en-US" sz="2400" dirty="0">
                <a:solidFill>
                  <a:schemeClr val="tx1">
                    <a:lumMod val="85000"/>
                    <a:lumOff val="15000"/>
                  </a:schemeClr>
                </a:solidFill>
              </a:rPr>
              <a:t> </a:t>
            </a:r>
            <a:r>
              <a:rPr lang="en-US" sz="2400" dirty="0" err="1">
                <a:solidFill>
                  <a:schemeClr val="tx1">
                    <a:lumMod val="85000"/>
                    <a:lumOff val="15000"/>
                  </a:schemeClr>
                </a:solidFill>
              </a:rPr>
              <a:t>ghorai</a:t>
            </a:r>
            <a:r>
              <a:rPr lang="en-US" sz="2400" dirty="0">
                <a:solidFill>
                  <a:schemeClr val="tx1">
                    <a:lumMod val="85000"/>
                    <a:lumOff val="15000"/>
                  </a:schemeClr>
                </a:solidFill>
              </a:rPr>
              <a:t>(ra2211027010090)</a:t>
            </a:r>
            <a:br>
              <a:rPr lang="en-US" sz="2400" dirty="0">
                <a:solidFill>
                  <a:schemeClr val="tx1">
                    <a:lumMod val="85000"/>
                    <a:lumOff val="15000"/>
                  </a:schemeClr>
                </a:solidFill>
              </a:rPr>
            </a:br>
            <a:r>
              <a:rPr lang="en-US" sz="2400" dirty="0">
                <a:solidFill>
                  <a:schemeClr val="tx1">
                    <a:lumMod val="85000"/>
                    <a:lumOff val="15000"/>
                  </a:schemeClr>
                </a:solidFill>
              </a:rPr>
              <a:t>Ayush Mukherjee(ra2211027010132)</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450B-EC93-928C-5425-AB9784E089A4}"/>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E412A169-1C05-E929-6850-22DCDCD85CDC}"/>
              </a:ext>
            </a:extLst>
          </p:cNvPr>
          <p:cNvPicPr>
            <a:picLocks noGrp="1" noChangeAspect="1"/>
          </p:cNvPicPr>
          <p:nvPr>
            <p:ph idx="1"/>
          </p:nvPr>
        </p:nvPicPr>
        <p:blipFill>
          <a:blip r:embed="rId2"/>
          <a:srcRect/>
          <a:stretch/>
        </p:blipFill>
        <p:spPr>
          <a:xfrm>
            <a:off x="2737794" y="2119054"/>
            <a:ext cx="6257925" cy="356074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43900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16F9-0FC5-76E1-B324-406DC6C34597}"/>
              </a:ext>
            </a:extLst>
          </p:cNvPr>
          <p:cNvSpPr>
            <a:spLocks noGrp="1"/>
          </p:cNvSpPr>
          <p:nvPr>
            <p:ph type="title"/>
          </p:nvPr>
        </p:nvSpPr>
        <p:spPr/>
        <p:txBody>
          <a:bodyPr/>
          <a:lstStyle/>
          <a:p>
            <a:r>
              <a:rPr lang="en-IN" dirty="0"/>
              <a:t>RANDOM FOREST CLASSIFICATION</a:t>
            </a:r>
          </a:p>
        </p:txBody>
      </p:sp>
      <p:sp>
        <p:nvSpPr>
          <p:cNvPr id="3" name="Content Placeholder 2">
            <a:extLst>
              <a:ext uri="{FF2B5EF4-FFF2-40B4-BE49-F238E27FC236}">
                <a16:creationId xmlns:a16="http://schemas.microsoft.com/office/drawing/2014/main" id="{222129EC-686C-07FA-F27D-B671994D79F4}"/>
              </a:ext>
            </a:extLst>
          </p:cNvPr>
          <p:cNvSpPr>
            <a:spLocks noGrp="1"/>
          </p:cNvSpPr>
          <p:nvPr>
            <p:ph idx="1"/>
          </p:nvPr>
        </p:nvSpPr>
        <p:spPr>
          <a:xfrm>
            <a:off x="242047" y="2108201"/>
            <a:ext cx="11752729" cy="3760891"/>
          </a:xfrm>
        </p:spPr>
        <p:txBody>
          <a:bodyPr>
            <a:normAutofit fontScale="25000" lnSpcReduction="20000"/>
          </a:bodyPr>
          <a:lstStyle/>
          <a:p>
            <a:r>
              <a:rPr lang="en-GB" sz="5600" dirty="0"/>
              <a:t>Random Forest is a powerful ensemble learning algorithm that can be applied to the food adulteration dataset to classify whether a food product is adulterated. It builds multiple decision trees and combines their outputs to improve accuracy and robustness. Here's how it works:</a:t>
            </a:r>
          </a:p>
          <a:p>
            <a:pPr>
              <a:buFont typeface="+mj-lt"/>
              <a:buAutoNum type="arabicPeriod"/>
            </a:pPr>
            <a:r>
              <a:rPr lang="en-GB" sz="5600" b="1" dirty="0"/>
              <a:t>Target Variable</a:t>
            </a:r>
            <a:r>
              <a:rPr lang="en-GB" sz="5600" dirty="0"/>
              <a:t>:</a:t>
            </a:r>
          </a:p>
          <a:p>
            <a:pPr marL="742950" lvl="1" indent="-285750">
              <a:buFont typeface="+mj-lt"/>
              <a:buAutoNum type="arabicPeriod"/>
            </a:pPr>
            <a:r>
              <a:rPr lang="en-GB" sz="5600" b="1" dirty="0"/>
              <a:t>Adulterated (Yes/No)</a:t>
            </a:r>
            <a:r>
              <a:rPr lang="en-GB" sz="5600" dirty="0"/>
              <a:t>: Binary classification indicating if a product is adulterated.</a:t>
            </a:r>
          </a:p>
          <a:p>
            <a:pPr>
              <a:buFont typeface="+mj-lt"/>
              <a:buAutoNum type="arabicPeriod"/>
            </a:pPr>
            <a:r>
              <a:rPr lang="en-GB" sz="5600" b="1" dirty="0"/>
              <a:t>Features for Classification</a:t>
            </a:r>
            <a:r>
              <a:rPr lang="en-GB" sz="5600" dirty="0"/>
              <a:t>:</a:t>
            </a:r>
          </a:p>
          <a:p>
            <a:pPr marL="742950" lvl="1" indent="-285750">
              <a:buFont typeface="+mj-lt"/>
              <a:buAutoNum type="arabicPeriod"/>
            </a:pPr>
            <a:r>
              <a:rPr lang="en-GB" sz="5600" b="1" dirty="0"/>
              <a:t>Product Name, Brand, Category</a:t>
            </a:r>
            <a:r>
              <a:rPr lang="en-GB" sz="5600" dirty="0"/>
              <a:t>: Can help identify patterns associated with specific products or brands prone to adulteration.</a:t>
            </a:r>
          </a:p>
          <a:p>
            <a:pPr marL="742950" lvl="1" indent="-285750">
              <a:buFont typeface="+mj-lt"/>
              <a:buAutoNum type="arabicPeriod"/>
            </a:pPr>
            <a:r>
              <a:rPr lang="en-GB" sz="5600" b="1" dirty="0"/>
              <a:t>Detection Date</a:t>
            </a:r>
            <a:r>
              <a:rPr lang="en-GB" sz="5600" dirty="0"/>
              <a:t>: Time-based trends may emerge that could affect classification.</a:t>
            </a:r>
          </a:p>
          <a:p>
            <a:pPr marL="742950" lvl="1" indent="-285750">
              <a:buFont typeface="+mj-lt"/>
              <a:buAutoNum type="arabicPeriod"/>
            </a:pPr>
            <a:r>
              <a:rPr lang="en-GB" sz="5600" b="1" dirty="0"/>
              <a:t>Adulterant Found</a:t>
            </a:r>
            <a:r>
              <a:rPr lang="en-GB" sz="5600" dirty="0"/>
              <a:t>: Helps identify common patterns between similar adulterants.</a:t>
            </a:r>
          </a:p>
          <a:p>
            <a:pPr marL="742950" lvl="1" indent="-285750">
              <a:buFont typeface="+mj-lt"/>
              <a:buAutoNum type="arabicPeriod"/>
            </a:pPr>
            <a:r>
              <a:rPr lang="en-GB" sz="5600" b="1" dirty="0"/>
              <a:t>Detection Method</a:t>
            </a:r>
            <a:r>
              <a:rPr lang="en-GB" sz="5600" dirty="0"/>
              <a:t>: Different methods may have varying success rates in detecting adulteration.</a:t>
            </a:r>
          </a:p>
          <a:p>
            <a:pPr marL="742950" lvl="1" indent="-285750">
              <a:buFont typeface="+mj-lt"/>
              <a:buAutoNum type="arabicPeriod"/>
            </a:pPr>
            <a:r>
              <a:rPr lang="en-GB" sz="5600" b="1" dirty="0"/>
              <a:t>Severity Level</a:t>
            </a:r>
            <a:r>
              <a:rPr lang="en-GB" sz="5600" dirty="0"/>
              <a:t> and </a:t>
            </a:r>
            <a:r>
              <a:rPr lang="en-GB" sz="5600" b="1" dirty="0"/>
              <a:t>Health Risk</a:t>
            </a:r>
            <a:r>
              <a:rPr lang="en-GB" sz="5600" dirty="0"/>
              <a:t>: Features that can influence whether a product is likely to be adulterated.</a:t>
            </a:r>
          </a:p>
          <a:p>
            <a:pPr>
              <a:buFont typeface="+mj-lt"/>
              <a:buAutoNum type="arabicPeriod"/>
            </a:pPr>
            <a:r>
              <a:rPr lang="en-GB" sz="5600" b="1" dirty="0"/>
              <a:t>Random Forest Approach</a:t>
            </a:r>
            <a:r>
              <a:rPr lang="en-GB" sz="5600" dirty="0"/>
              <a:t>:</a:t>
            </a:r>
          </a:p>
          <a:p>
            <a:pPr marL="742950" lvl="1" indent="-285750">
              <a:buFont typeface="+mj-lt"/>
              <a:buAutoNum type="arabicPeriod"/>
            </a:pPr>
            <a:r>
              <a:rPr lang="en-GB" sz="5600" b="1" dirty="0"/>
              <a:t>Multiple Decision Trees</a:t>
            </a:r>
            <a:r>
              <a:rPr lang="en-GB" sz="5600" dirty="0"/>
              <a:t>: The model constructs many decision trees using random subsets of data and features.</a:t>
            </a:r>
          </a:p>
          <a:p>
            <a:pPr marL="742950" lvl="1" indent="-285750">
              <a:buFont typeface="+mj-lt"/>
              <a:buAutoNum type="arabicPeriod"/>
            </a:pPr>
            <a:r>
              <a:rPr lang="en-GB" sz="5600" b="1" dirty="0"/>
              <a:t>Majority Voting</a:t>
            </a:r>
            <a:r>
              <a:rPr lang="en-GB" sz="5600" dirty="0"/>
              <a:t>: The final classification is based on the majority vote of the trees.</a:t>
            </a:r>
          </a:p>
          <a:p>
            <a:pPr marL="742950" lvl="1" indent="-285750">
              <a:buFont typeface="+mj-lt"/>
              <a:buAutoNum type="arabicPeriod"/>
            </a:pPr>
            <a:r>
              <a:rPr lang="en-GB" sz="5600" b="1" dirty="0"/>
              <a:t>Feature Importance</a:t>
            </a:r>
            <a:r>
              <a:rPr lang="en-GB" sz="5600" dirty="0"/>
              <a:t>: Random Forest provides insights into which features are most influential in predicting adulteration.</a:t>
            </a:r>
          </a:p>
          <a:p>
            <a:pPr marL="0" indent="0">
              <a:buNone/>
            </a:pPr>
            <a:endParaRPr lang="en-IN" dirty="0"/>
          </a:p>
        </p:txBody>
      </p:sp>
    </p:spTree>
    <p:extLst>
      <p:ext uri="{BB962C8B-B14F-4D97-AF65-F5344CB8AC3E}">
        <p14:creationId xmlns:p14="http://schemas.microsoft.com/office/powerpoint/2010/main" val="329545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16F9-0FC5-76E1-B324-406DC6C34597}"/>
              </a:ext>
            </a:extLst>
          </p:cNvPr>
          <p:cNvSpPr>
            <a:spLocks noGrp="1"/>
          </p:cNvSpPr>
          <p:nvPr>
            <p:ph type="title"/>
          </p:nvPr>
        </p:nvSpPr>
        <p:spPr/>
        <p:txBody>
          <a:bodyPr/>
          <a:lstStyle/>
          <a:p>
            <a:r>
              <a:rPr lang="en-IN" dirty="0"/>
              <a:t>RANDOM FOREST CLASSIFICATION</a:t>
            </a:r>
          </a:p>
        </p:txBody>
      </p:sp>
      <p:sp>
        <p:nvSpPr>
          <p:cNvPr id="3" name="Content Placeholder 2">
            <a:extLst>
              <a:ext uri="{FF2B5EF4-FFF2-40B4-BE49-F238E27FC236}">
                <a16:creationId xmlns:a16="http://schemas.microsoft.com/office/drawing/2014/main" id="{222129EC-686C-07FA-F27D-B671994D79F4}"/>
              </a:ext>
            </a:extLst>
          </p:cNvPr>
          <p:cNvSpPr>
            <a:spLocks noGrp="1"/>
          </p:cNvSpPr>
          <p:nvPr>
            <p:ph idx="1"/>
          </p:nvPr>
        </p:nvSpPr>
        <p:spPr>
          <a:xfrm>
            <a:off x="242047" y="2108201"/>
            <a:ext cx="11752729" cy="3760891"/>
          </a:xfrm>
        </p:spPr>
        <p:txBody>
          <a:bodyPr>
            <a:normAutofit/>
          </a:bodyPr>
          <a:lstStyle/>
          <a:p>
            <a:pPr>
              <a:buFont typeface="+mj-lt"/>
              <a:buAutoNum type="arabicPeriod"/>
            </a:pPr>
            <a:r>
              <a:rPr lang="en-GB" sz="1400" b="1" dirty="0"/>
              <a:t>Goal</a:t>
            </a:r>
            <a:r>
              <a:rPr lang="en-GB" sz="1400" dirty="0"/>
              <a:t>:</a:t>
            </a:r>
          </a:p>
          <a:p>
            <a:pPr marL="742950" lvl="1" indent="-285750">
              <a:buFont typeface="+mj-lt"/>
              <a:buAutoNum type="arabicPeriod"/>
            </a:pPr>
            <a:r>
              <a:rPr lang="en-GB" sz="1400" dirty="0"/>
              <a:t>To predict whether a food product is adulterated based on its features by leveraging the combined predictions of multiple decision trees.</a:t>
            </a:r>
          </a:p>
          <a:p>
            <a:pPr>
              <a:buFont typeface="+mj-lt"/>
              <a:buAutoNum type="arabicPeriod"/>
            </a:pPr>
            <a:r>
              <a:rPr lang="en-GB" sz="1400" b="1" dirty="0"/>
              <a:t>Benefits</a:t>
            </a:r>
            <a:r>
              <a:rPr lang="en-GB" sz="1400" dirty="0"/>
              <a:t>:</a:t>
            </a:r>
          </a:p>
          <a:p>
            <a:pPr marL="742950" lvl="1" indent="-285750">
              <a:buFont typeface="+mj-lt"/>
              <a:buAutoNum type="arabicPeriod"/>
            </a:pPr>
            <a:r>
              <a:rPr lang="en-GB" sz="1400" dirty="0"/>
              <a:t>High accuracy and robustness against overfitting.</a:t>
            </a:r>
          </a:p>
          <a:p>
            <a:pPr marL="742950" lvl="1" indent="-285750">
              <a:buFont typeface="+mj-lt"/>
              <a:buAutoNum type="arabicPeriod"/>
            </a:pPr>
            <a:r>
              <a:rPr lang="en-GB" sz="1400" dirty="0"/>
              <a:t>Handles complex interactions between features effectively.</a:t>
            </a:r>
          </a:p>
          <a:p>
            <a:pPr marL="742950" lvl="1" indent="-285750">
              <a:buFont typeface="+mj-lt"/>
              <a:buAutoNum type="arabicPeriod"/>
            </a:pPr>
            <a:r>
              <a:rPr lang="en-GB" sz="1400" dirty="0"/>
              <a:t>Identifies important factors contributing to adulteration.</a:t>
            </a:r>
          </a:p>
          <a:p>
            <a:r>
              <a:rPr lang="en-GB" sz="1400" dirty="0"/>
              <a:t>Random Forest provides reliable and interpretable results for food adulteration classification, making it a strong candidate for this problem.</a:t>
            </a:r>
          </a:p>
          <a:p>
            <a:pPr marL="0" indent="0">
              <a:buNone/>
            </a:pPr>
            <a:endParaRPr lang="en-IN" dirty="0"/>
          </a:p>
        </p:txBody>
      </p:sp>
    </p:spTree>
    <p:extLst>
      <p:ext uri="{BB962C8B-B14F-4D97-AF65-F5344CB8AC3E}">
        <p14:creationId xmlns:p14="http://schemas.microsoft.com/office/powerpoint/2010/main" val="340770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450B-EC93-928C-5425-AB9784E089A4}"/>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E412A169-1C05-E929-6850-22DCDCD85CDC}"/>
              </a:ext>
            </a:extLst>
          </p:cNvPr>
          <p:cNvPicPr>
            <a:picLocks noGrp="1" noChangeAspect="1"/>
          </p:cNvPicPr>
          <p:nvPr>
            <p:ph idx="1"/>
          </p:nvPr>
        </p:nvPicPr>
        <p:blipFill>
          <a:blip r:embed="rId2"/>
          <a:srcRect/>
          <a:stretch/>
        </p:blipFill>
        <p:spPr>
          <a:xfrm>
            <a:off x="2737794" y="2119054"/>
            <a:ext cx="6257925" cy="356074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459651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C83-A658-FF0B-5401-B0661C8771B2}"/>
              </a:ext>
            </a:extLst>
          </p:cNvPr>
          <p:cNvSpPr>
            <a:spLocks noGrp="1"/>
          </p:cNvSpPr>
          <p:nvPr>
            <p:ph type="title"/>
          </p:nvPr>
        </p:nvSpPr>
        <p:spPr/>
        <p:txBody>
          <a:bodyPr/>
          <a:lstStyle/>
          <a:p>
            <a:r>
              <a:rPr lang="en-IN" dirty="0"/>
              <a:t>SUPPORT VECTOR MACHINES (SVM)</a:t>
            </a:r>
          </a:p>
        </p:txBody>
      </p:sp>
      <p:sp>
        <p:nvSpPr>
          <p:cNvPr id="3" name="Content Placeholder 2">
            <a:extLst>
              <a:ext uri="{FF2B5EF4-FFF2-40B4-BE49-F238E27FC236}">
                <a16:creationId xmlns:a16="http://schemas.microsoft.com/office/drawing/2014/main" id="{0F8DBA4E-D5E7-BD18-7D0A-ADAB37D0D85C}"/>
              </a:ext>
            </a:extLst>
          </p:cNvPr>
          <p:cNvSpPr>
            <a:spLocks noGrp="1"/>
          </p:cNvSpPr>
          <p:nvPr>
            <p:ph idx="1"/>
          </p:nvPr>
        </p:nvSpPr>
        <p:spPr>
          <a:xfrm>
            <a:off x="403412" y="2108201"/>
            <a:ext cx="11582400" cy="3760891"/>
          </a:xfrm>
        </p:spPr>
        <p:txBody>
          <a:bodyPr>
            <a:normAutofit fontScale="25000" lnSpcReduction="20000"/>
          </a:bodyPr>
          <a:lstStyle/>
          <a:p>
            <a:r>
              <a:rPr lang="en-GB" sz="5600" dirty="0"/>
              <a:t>Support Vector Machine (SVM) is a supervised learning algorithm that can be applied to the food adulteration dataset for binary classification, determining whether a food product is adulterated or not. SVM works by finding the optimal hyperplane that separates adulterated and non-adulterated products.</a:t>
            </a:r>
          </a:p>
          <a:p>
            <a:pPr>
              <a:buFont typeface="+mj-lt"/>
              <a:buAutoNum type="arabicPeriod"/>
            </a:pPr>
            <a:r>
              <a:rPr lang="en-GB" sz="5600" b="1" dirty="0"/>
              <a:t>Target Variable</a:t>
            </a:r>
            <a:r>
              <a:rPr lang="en-GB" sz="5600" dirty="0"/>
              <a:t>:</a:t>
            </a:r>
          </a:p>
          <a:p>
            <a:pPr marL="742950" lvl="1" indent="-285750">
              <a:buFont typeface="+mj-lt"/>
              <a:buAutoNum type="arabicPeriod"/>
            </a:pPr>
            <a:r>
              <a:rPr lang="en-GB" sz="5600" b="1" dirty="0"/>
              <a:t>Adulterated (Yes/No)</a:t>
            </a:r>
            <a:r>
              <a:rPr lang="en-GB" sz="5600" dirty="0"/>
              <a:t>: The binary outcome, indicating if a product is adulterated.</a:t>
            </a:r>
          </a:p>
          <a:p>
            <a:pPr>
              <a:buFont typeface="+mj-lt"/>
              <a:buAutoNum type="arabicPeriod"/>
            </a:pPr>
            <a:r>
              <a:rPr lang="en-GB" sz="5600" b="1" dirty="0"/>
              <a:t>Features for Classification</a:t>
            </a:r>
            <a:r>
              <a:rPr lang="en-GB" sz="5600" dirty="0"/>
              <a:t>:</a:t>
            </a:r>
          </a:p>
          <a:p>
            <a:pPr marL="742950" lvl="1" indent="-285750">
              <a:buFont typeface="+mj-lt"/>
              <a:buAutoNum type="arabicPeriod"/>
            </a:pPr>
            <a:r>
              <a:rPr lang="en-GB" sz="5600" b="1" dirty="0"/>
              <a:t>Product Name, Brand, Category</a:t>
            </a:r>
            <a:r>
              <a:rPr lang="en-GB" sz="5600" dirty="0"/>
              <a:t>: These features help distinguish patterns in different types of products.</a:t>
            </a:r>
          </a:p>
          <a:p>
            <a:pPr marL="742950" lvl="1" indent="-285750">
              <a:buFont typeface="+mj-lt"/>
              <a:buAutoNum type="arabicPeriod"/>
            </a:pPr>
            <a:r>
              <a:rPr lang="en-GB" sz="5600" b="1" dirty="0"/>
              <a:t>Detection Date</a:t>
            </a:r>
            <a:r>
              <a:rPr lang="en-GB" sz="5600" dirty="0"/>
              <a:t>: Temporal trends may assist in detecting recurring adulteration instances.</a:t>
            </a:r>
          </a:p>
          <a:p>
            <a:pPr marL="742950" lvl="1" indent="-285750">
              <a:buFont typeface="+mj-lt"/>
              <a:buAutoNum type="arabicPeriod"/>
            </a:pPr>
            <a:r>
              <a:rPr lang="en-GB" sz="5600" b="1" dirty="0"/>
              <a:t>Adulterant Found</a:t>
            </a:r>
            <a:r>
              <a:rPr lang="en-GB" sz="5600" dirty="0"/>
              <a:t>: Specific adulterants may be linked to certain types of products or categories.</a:t>
            </a:r>
          </a:p>
          <a:p>
            <a:pPr marL="742950" lvl="1" indent="-285750">
              <a:buFont typeface="+mj-lt"/>
              <a:buAutoNum type="arabicPeriod"/>
            </a:pPr>
            <a:r>
              <a:rPr lang="en-GB" sz="5600" b="1" dirty="0"/>
              <a:t>Severity Level</a:t>
            </a:r>
            <a:r>
              <a:rPr lang="en-GB" sz="5600" dirty="0"/>
              <a:t> and </a:t>
            </a:r>
            <a:r>
              <a:rPr lang="en-GB" sz="5600" b="1" dirty="0"/>
              <a:t>Health Risk</a:t>
            </a:r>
            <a:r>
              <a:rPr lang="en-GB" sz="5600" dirty="0"/>
              <a:t>: These can help identify high-risk products for adulteration.</a:t>
            </a:r>
          </a:p>
          <a:p>
            <a:pPr marL="742950" lvl="1" indent="-285750">
              <a:buFont typeface="+mj-lt"/>
              <a:buAutoNum type="arabicPeriod"/>
            </a:pPr>
            <a:r>
              <a:rPr lang="en-GB" sz="5600" b="1" dirty="0"/>
              <a:t>Detection Method</a:t>
            </a:r>
            <a:r>
              <a:rPr lang="en-GB" sz="5600" dirty="0"/>
              <a:t>: Some methods may better detect adulteration, impacting classification.</a:t>
            </a:r>
          </a:p>
          <a:p>
            <a:pPr>
              <a:buFont typeface="+mj-lt"/>
              <a:buAutoNum type="arabicPeriod"/>
            </a:pPr>
            <a:r>
              <a:rPr lang="en-GB" sz="5600" b="1" dirty="0"/>
              <a:t>SVM Approach</a:t>
            </a:r>
            <a:r>
              <a:rPr lang="en-GB" sz="5600" dirty="0"/>
              <a:t>:</a:t>
            </a:r>
          </a:p>
          <a:p>
            <a:pPr marL="742950" lvl="1" indent="-285750">
              <a:buFont typeface="+mj-lt"/>
              <a:buAutoNum type="arabicPeriod"/>
            </a:pPr>
            <a:r>
              <a:rPr lang="en-GB" sz="5600" b="1" dirty="0"/>
              <a:t>Hyperplane</a:t>
            </a:r>
            <a:r>
              <a:rPr lang="en-GB" sz="5600" dirty="0"/>
              <a:t>: SVM finds the hyperplane that best separates adulterated from non-adulterated products in a high-dimensional space.</a:t>
            </a:r>
          </a:p>
          <a:p>
            <a:pPr marL="742950" lvl="1" indent="-285750">
              <a:buFont typeface="+mj-lt"/>
              <a:buAutoNum type="arabicPeriod"/>
            </a:pPr>
            <a:r>
              <a:rPr lang="en-GB" sz="5600" b="1" dirty="0"/>
              <a:t>Kernel Trick</a:t>
            </a:r>
            <a:r>
              <a:rPr lang="en-GB" sz="5600" dirty="0"/>
              <a:t>: For non-linear relationships, kernel functions (e.g., radial basis function) can be applied to map data into a higher-dimensional space where it becomes linearly separable.</a:t>
            </a:r>
          </a:p>
          <a:p>
            <a:pPr marL="742950" lvl="1" indent="-285750">
              <a:buFont typeface="+mj-lt"/>
              <a:buAutoNum type="arabicPeriod"/>
            </a:pPr>
            <a:r>
              <a:rPr lang="en-GB" sz="5600" b="1" dirty="0"/>
              <a:t>Support Vectors</a:t>
            </a:r>
            <a:r>
              <a:rPr lang="en-GB" sz="5600" dirty="0"/>
              <a:t>: The model focuses on the data points closest to the hyperplane (support vectors), which influence classification.</a:t>
            </a:r>
          </a:p>
          <a:p>
            <a:endParaRPr lang="en-IN" dirty="0"/>
          </a:p>
        </p:txBody>
      </p:sp>
    </p:spTree>
    <p:extLst>
      <p:ext uri="{BB962C8B-B14F-4D97-AF65-F5344CB8AC3E}">
        <p14:creationId xmlns:p14="http://schemas.microsoft.com/office/powerpoint/2010/main" val="11555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C83-A658-FF0B-5401-B0661C8771B2}"/>
              </a:ext>
            </a:extLst>
          </p:cNvPr>
          <p:cNvSpPr>
            <a:spLocks noGrp="1"/>
          </p:cNvSpPr>
          <p:nvPr>
            <p:ph type="title"/>
          </p:nvPr>
        </p:nvSpPr>
        <p:spPr/>
        <p:txBody>
          <a:bodyPr/>
          <a:lstStyle/>
          <a:p>
            <a:r>
              <a:rPr lang="en-IN" dirty="0"/>
              <a:t>SUPPORT VECTOR MACHINES (SVM)</a:t>
            </a:r>
          </a:p>
        </p:txBody>
      </p:sp>
      <p:sp>
        <p:nvSpPr>
          <p:cNvPr id="3" name="Content Placeholder 2">
            <a:extLst>
              <a:ext uri="{FF2B5EF4-FFF2-40B4-BE49-F238E27FC236}">
                <a16:creationId xmlns:a16="http://schemas.microsoft.com/office/drawing/2014/main" id="{0F8DBA4E-D5E7-BD18-7D0A-ADAB37D0D85C}"/>
              </a:ext>
            </a:extLst>
          </p:cNvPr>
          <p:cNvSpPr>
            <a:spLocks noGrp="1"/>
          </p:cNvSpPr>
          <p:nvPr>
            <p:ph idx="1"/>
          </p:nvPr>
        </p:nvSpPr>
        <p:spPr>
          <a:xfrm>
            <a:off x="403412" y="2108201"/>
            <a:ext cx="11582400" cy="3760891"/>
          </a:xfrm>
        </p:spPr>
        <p:txBody>
          <a:bodyPr>
            <a:normAutofit/>
          </a:bodyPr>
          <a:lstStyle/>
          <a:p>
            <a:pPr>
              <a:buFont typeface="+mj-lt"/>
              <a:buAutoNum type="arabicPeriod"/>
            </a:pPr>
            <a:r>
              <a:rPr lang="en-GB" sz="1400" b="1" dirty="0"/>
              <a:t>Goal</a:t>
            </a:r>
            <a:r>
              <a:rPr lang="en-GB" sz="1400" dirty="0"/>
              <a:t>:</a:t>
            </a:r>
          </a:p>
          <a:p>
            <a:pPr marL="742950" lvl="1" indent="-285750">
              <a:buFont typeface="+mj-lt"/>
              <a:buAutoNum type="arabicPeriod"/>
            </a:pPr>
            <a:r>
              <a:rPr lang="en-GB" sz="1400" dirty="0"/>
              <a:t>To classify food products as adulterated or not by finding the optimal decision boundary that separates the two classes.</a:t>
            </a:r>
          </a:p>
          <a:p>
            <a:pPr>
              <a:buFont typeface="+mj-lt"/>
              <a:buAutoNum type="arabicPeriod"/>
            </a:pPr>
            <a:r>
              <a:rPr lang="en-GB" sz="1400" b="1" dirty="0"/>
              <a:t>Benefits</a:t>
            </a:r>
            <a:r>
              <a:rPr lang="en-GB" sz="1400" dirty="0"/>
              <a:t>:</a:t>
            </a:r>
          </a:p>
          <a:p>
            <a:pPr marL="742950" lvl="1" indent="-285750">
              <a:buFont typeface="+mj-lt"/>
              <a:buAutoNum type="arabicPeriod"/>
            </a:pPr>
            <a:r>
              <a:rPr lang="en-GB" sz="1400" dirty="0"/>
              <a:t>Effective in high-dimensional spaces and with complex, non-linear relationships.</a:t>
            </a:r>
          </a:p>
          <a:p>
            <a:pPr marL="742950" lvl="1" indent="-285750">
              <a:buFont typeface="+mj-lt"/>
              <a:buAutoNum type="arabicPeriod"/>
            </a:pPr>
            <a:r>
              <a:rPr lang="en-GB" sz="1400" dirty="0"/>
              <a:t>Works well for datasets with a clear margin of separation.</a:t>
            </a:r>
          </a:p>
          <a:p>
            <a:pPr marL="742950" lvl="1" indent="-285750">
              <a:buFont typeface="+mj-lt"/>
              <a:buAutoNum type="arabicPeriod"/>
            </a:pPr>
            <a:r>
              <a:rPr lang="en-GB" sz="1400" dirty="0"/>
              <a:t>Robust to overfitting, especially when using regularization.</a:t>
            </a:r>
          </a:p>
          <a:p>
            <a:r>
              <a:rPr lang="en-GB" sz="1400" dirty="0"/>
              <a:t>SVM is a powerful method for this problem, particularly when there are non-linear relationships between features and adulteration status.</a:t>
            </a:r>
          </a:p>
          <a:p>
            <a:endParaRPr lang="en-IN" dirty="0"/>
          </a:p>
        </p:txBody>
      </p:sp>
    </p:spTree>
    <p:extLst>
      <p:ext uri="{BB962C8B-B14F-4D97-AF65-F5344CB8AC3E}">
        <p14:creationId xmlns:p14="http://schemas.microsoft.com/office/powerpoint/2010/main" val="1812039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450B-EC93-928C-5425-AB9784E089A4}"/>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E412A169-1C05-E929-6850-22DCDCD85CDC}"/>
              </a:ext>
            </a:extLst>
          </p:cNvPr>
          <p:cNvPicPr>
            <a:picLocks noGrp="1" noChangeAspect="1"/>
          </p:cNvPicPr>
          <p:nvPr>
            <p:ph idx="1"/>
          </p:nvPr>
        </p:nvPicPr>
        <p:blipFill>
          <a:blip r:embed="rId2"/>
          <a:srcRect/>
          <a:stretch/>
        </p:blipFill>
        <p:spPr>
          <a:xfrm>
            <a:off x="2737794" y="2119054"/>
            <a:ext cx="6257925" cy="356074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73201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F2A9-A5DD-6F47-5C3B-792927F30C3A}"/>
              </a:ext>
            </a:extLst>
          </p:cNvPr>
          <p:cNvSpPr>
            <a:spLocks noGrp="1"/>
          </p:cNvSpPr>
          <p:nvPr>
            <p:ph type="title"/>
          </p:nvPr>
        </p:nvSpPr>
        <p:spPr/>
        <p:txBody>
          <a:bodyPr/>
          <a:lstStyle/>
          <a:p>
            <a:r>
              <a:rPr lang="en-IN" dirty="0"/>
              <a:t>COMPARISON</a:t>
            </a:r>
          </a:p>
        </p:txBody>
      </p:sp>
      <p:sp>
        <p:nvSpPr>
          <p:cNvPr id="3" name="Content Placeholder 2">
            <a:extLst>
              <a:ext uri="{FF2B5EF4-FFF2-40B4-BE49-F238E27FC236}">
                <a16:creationId xmlns:a16="http://schemas.microsoft.com/office/drawing/2014/main" id="{6B4CE1B0-9B61-1947-EA18-D51766517D32}"/>
              </a:ext>
            </a:extLst>
          </p:cNvPr>
          <p:cNvSpPr>
            <a:spLocks noGrp="1"/>
          </p:cNvSpPr>
          <p:nvPr>
            <p:ph idx="1"/>
          </p:nvPr>
        </p:nvSpPr>
        <p:spPr/>
        <p:txBody>
          <a:bodyPr>
            <a:normAutofit lnSpcReduction="10000"/>
          </a:bodyPr>
          <a:lstStyle/>
          <a:p>
            <a:pPr marL="0" indent="0">
              <a:buNone/>
            </a:pPr>
            <a:r>
              <a:rPr lang="en-IN" dirty="0"/>
              <a:t>Upon analysing all three models for finding out the </a:t>
            </a:r>
            <a:r>
              <a:rPr lang="en-IN" dirty="0" err="1"/>
              <a:t>the</a:t>
            </a:r>
            <a:r>
              <a:rPr lang="en-IN" dirty="0"/>
              <a:t> most accurate </a:t>
            </a:r>
            <a:r>
              <a:rPr lang="en-IN" dirty="0" err="1"/>
              <a:t>ot</a:t>
            </a:r>
            <a:r>
              <a:rPr lang="en-IN" dirty="0"/>
              <a:t> of all the four models</a:t>
            </a:r>
            <a:br>
              <a:rPr lang="en-IN" dirty="0"/>
            </a:br>
            <a:r>
              <a:rPr lang="en-IN" dirty="0" err="1"/>
              <a:t>i.e</a:t>
            </a:r>
            <a:r>
              <a:rPr lang="en-IN" dirty="0"/>
              <a:t> :</a:t>
            </a:r>
            <a:br>
              <a:rPr lang="en-IN" dirty="0"/>
            </a:br>
            <a:r>
              <a:rPr lang="en-IN" dirty="0"/>
              <a:t>1. Logistic Regression </a:t>
            </a:r>
            <a:br>
              <a:rPr lang="en-IN" dirty="0"/>
            </a:br>
            <a:r>
              <a:rPr lang="en-IN" dirty="0"/>
              <a:t>2. K nearest Neighbours</a:t>
            </a:r>
            <a:br>
              <a:rPr lang="en-IN" dirty="0"/>
            </a:br>
            <a:r>
              <a:rPr lang="en-IN" dirty="0"/>
              <a:t>3. Random Forest Classification</a:t>
            </a:r>
            <a:br>
              <a:rPr lang="en-IN" dirty="0"/>
            </a:br>
            <a:r>
              <a:rPr lang="en-IN" dirty="0"/>
              <a:t>4. Support Vector Machines</a:t>
            </a:r>
            <a:br>
              <a:rPr lang="en-IN" dirty="0"/>
            </a:br>
            <a:br>
              <a:rPr lang="en-IN" dirty="0"/>
            </a:br>
            <a:r>
              <a:rPr lang="en-IN" dirty="0"/>
              <a:t>We found out that the Random Forest Classification was the highest in terms of accuracy (25%) as compared to all the others. Thus we will chose Random Forest Classification for our project on food Adulteration Analysis. The detailed comparison of all the four models is shown in the next slide below.</a:t>
            </a:r>
            <a:br>
              <a:rPr lang="en-IN" dirty="0"/>
            </a:br>
            <a:endParaRPr lang="en-IN" dirty="0"/>
          </a:p>
        </p:txBody>
      </p:sp>
    </p:spTree>
    <p:extLst>
      <p:ext uri="{BB962C8B-B14F-4D97-AF65-F5344CB8AC3E}">
        <p14:creationId xmlns:p14="http://schemas.microsoft.com/office/powerpoint/2010/main" val="1238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450B-EC93-928C-5425-AB9784E089A4}"/>
              </a:ext>
            </a:extLst>
          </p:cNvPr>
          <p:cNvSpPr>
            <a:spLocks noGrp="1"/>
          </p:cNvSpPr>
          <p:nvPr>
            <p:ph type="title"/>
          </p:nvPr>
        </p:nvSpPr>
        <p:spPr/>
        <p:txBody>
          <a:bodyPr/>
          <a:lstStyle/>
          <a:p>
            <a:r>
              <a:rPr lang="en-IN" dirty="0"/>
              <a:t>FINAL RESULT</a:t>
            </a:r>
          </a:p>
        </p:txBody>
      </p:sp>
      <p:pic>
        <p:nvPicPr>
          <p:cNvPr id="6" name="Content Placeholder 5">
            <a:extLst>
              <a:ext uri="{FF2B5EF4-FFF2-40B4-BE49-F238E27FC236}">
                <a16:creationId xmlns:a16="http://schemas.microsoft.com/office/drawing/2014/main" id="{3338CDB6-63F8-A6FF-CDF5-1D62C35CDCFD}"/>
              </a:ext>
            </a:extLst>
          </p:cNvPr>
          <p:cNvPicPr>
            <a:picLocks noGrp="1" noChangeAspect="1"/>
          </p:cNvPicPr>
          <p:nvPr>
            <p:ph idx="1"/>
          </p:nvPr>
        </p:nvPicPr>
        <p:blipFill>
          <a:blip r:embed="rId2"/>
          <a:stretch>
            <a:fillRect/>
          </a:stretch>
        </p:blipFill>
        <p:spPr>
          <a:xfrm>
            <a:off x="2711823" y="2077354"/>
            <a:ext cx="6768353" cy="4220122"/>
          </a:xfrm>
          <a:prstGeom prst="rect">
            <a:avLst/>
          </a:prstGeom>
        </p:spPr>
      </p:pic>
    </p:spTree>
    <p:extLst>
      <p:ext uri="{BB962C8B-B14F-4D97-AF65-F5344CB8AC3E}">
        <p14:creationId xmlns:p14="http://schemas.microsoft.com/office/powerpoint/2010/main" val="126907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ABSTRACT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62110568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9A7F58D-08DD-8978-BB90-CFA1FDCBF014}"/>
              </a:ext>
            </a:extLst>
          </p:cNvPr>
          <p:cNvSpPr txBox="1"/>
          <p:nvPr/>
        </p:nvSpPr>
        <p:spPr>
          <a:xfrm>
            <a:off x="1096963" y="2027583"/>
            <a:ext cx="10058399" cy="2862322"/>
          </a:xfrm>
          <a:prstGeom prst="rect">
            <a:avLst/>
          </a:prstGeom>
          <a:noFill/>
        </p:spPr>
        <p:txBody>
          <a:bodyPr wrap="square" rtlCol="0">
            <a:spAutoFit/>
          </a:bodyPr>
          <a:lstStyle/>
          <a:p>
            <a:r>
              <a:rPr lang="en-GB" dirty="0"/>
              <a:t>Food adulteration poses a significant threat to public health, making it a critical issue for regulatory bodies and consumers alike. This project focuses on </a:t>
            </a:r>
            <a:r>
              <a:rPr lang="en-GB" dirty="0" err="1"/>
              <a:t>analyzing</a:t>
            </a:r>
            <a:r>
              <a:rPr lang="en-GB" dirty="0"/>
              <a:t> a dataset related to instances of food adulteration detected during quality inspections. The dataset contains essential information such as the product name, brand, category, adulterant found, detection date, detection method, severity level, health risk, and actions taken. By utilizing this dataset, we aim to identify patterns in food adulteration, assess the effectiveness of quality control processes, and evaluate the potential health risks posed by adulterated food products. The analysis will provide valuable insights for improving food safety standards, strengthening regulatory frameworks, and minimizing the impact of food adulteration on public health. This project also aims to offer recommendations for enhancing inspection methods and ensuring greater consumer protection.</a:t>
            </a:r>
            <a:endParaRPr lang="en-IN"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3461-F720-7A9F-DB7F-A3D6F37BF34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064657D-4F35-9F6C-9359-1E658D5ECA8A}"/>
              </a:ext>
            </a:extLst>
          </p:cNvPr>
          <p:cNvSpPr>
            <a:spLocks noGrp="1"/>
          </p:cNvSpPr>
          <p:nvPr>
            <p:ph idx="1"/>
          </p:nvPr>
        </p:nvSpPr>
        <p:spPr/>
        <p:txBody>
          <a:bodyPr/>
          <a:lstStyle/>
          <a:p>
            <a:r>
              <a:rPr lang="en-GB" dirty="0"/>
              <a:t>Food adulteration remains a critical concern, compromising consumer safety and public health. Despite regular quality inspections, instances of adulteration continue to be detected, posing risks to consumers. The challenge lies in identifying patterns of adulteration, assessing the severity of health risks, and improving existing quality control processes. This project seeks to </a:t>
            </a:r>
            <a:r>
              <a:rPr lang="en-GB" dirty="0" err="1"/>
              <a:t>analyze</a:t>
            </a:r>
            <a:r>
              <a:rPr lang="en-GB" dirty="0"/>
              <a:t> data from food adulteration incidents to uncover trends, evaluate current safety measures, and propose solutions for reducing adulteration and enhancing food safety standards.</a:t>
            </a:r>
            <a:endParaRPr lang="en-IN" dirty="0"/>
          </a:p>
        </p:txBody>
      </p:sp>
    </p:spTree>
    <p:extLst>
      <p:ext uri="{BB962C8B-B14F-4D97-AF65-F5344CB8AC3E}">
        <p14:creationId xmlns:p14="http://schemas.microsoft.com/office/powerpoint/2010/main" val="262521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A002-D22C-F727-33FF-811FE448CB94}"/>
              </a:ext>
            </a:extLst>
          </p:cNvPr>
          <p:cNvSpPr>
            <a:spLocks noGrp="1"/>
          </p:cNvSpPr>
          <p:nvPr>
            <p:ph type="title"/>
          </p:nvPr>
        </p:nvSpPr>
        <p:spPr/>
        <p:txBody>
          <a:bodyPr/>
          <a:lstStyle/>
          <a:p>
            <a:r>
              <a:rPr lang="en-IN" dirty="0"/>
              <a:t>EXPLANATION OF FEATURES</a:t>
            </a:r>
          </a:p>
        </p:txBody>
      </p:sp>
      <p:sp>
        <p:nvSpPr>
          <p:cNvPr id="3" name="Content Placeholder 2">
            <a:extLst>
              <a:ext uri="{FF2B5EF4-FFF2-40B4-BE49-F238E27FC236}">
                <a16:creationId xmlns:a16="http://schemas.microsoft.com/office/drawing/2014/main" id="{90BA3AA5-0595-21CC-C70E-0831B4B5E8A8}"/>
              </a:ext>
            </a:extLst>
          </p:cNvPr>
          <p:cNvSpPr>
            <a:spLocks noGrp="1"/>
          </p:cNvSpPr>
          <p:nvPr>
            <p:ph idx="1"/>
          </p:nvPr>
        </p:nvSpPr>
        <p:spPr>
          <a:xfrm>
            <a:off x="1097279" y="2108200"/>
            <a:ext cx="11028459" cy="4244891"/>
          </a:xfrm>
        </p:spPr>
        <p:txBody>
          <a:bodyPr>
            <a:noAutofit/>
          </a:bodyPr>
          <a:lstStyle/>
          <a:p>
            <a:r>
              <a:rPr lang="en-GB" sz="1400" dirty="0"/>
              <a:t>This dataset contains simulated data related to instances of food adulteration detected during quality inspections. It includes information such as product name, brand, category, adulterant found, detection date, detection method, severity level, health risk, and actions taken. This dataset can be used for </a:t>
            </a:r>
            <a:r>
              <a:rPr lang="en-GB" sz="1400" dirty="0" err="1"/>
              <a:t>analyzing</a:t>
            </a:r>
            <a:r>
              <a:rPr lang="en-GB" sz="1400" dirty="0"/>
              <a:t> food safety patterns, improving quality control processes, and assessing the impact of adulteration on public health.</a:t>
            </a:r>
          </a:p>
          <a:p>
            <a:r>
              <a:rPr lang="en-GB" sz="1400" dirty="0"/>
              <a:t>Columns:</a:t>
            </a:r>
          </a:p>
          <a:p>
            <a:pPr>
              <a:buFont typeface="Wingdings" panose="05000000000000000000" pitchFamily="2" charset="2"/>
              <a:buChar char="Ø"/>
            </a:pPr>
            <a:r>
              <a:rPr lang="en-GB" sz="1400" dirty="0" err="1"/>
              <a:t>adulteration_id</a:t>
            </a:r>
            <a:r>
              <a:rPr lang="en-GB" sz="1400" dirty="0"/>
              <a:t>: Unique identifier for each instance of adulteration.</a:t>
            </a:r>
          </a:p>
          <a:p>
            <a:pPr>
              <a:buFont typeface="Wingdings" panose="05000000000000000000" pitchFamily="2" charset="2"/>
              <a:buChar char="Ø"/>
            </a:pPr>
            <a:r>
              <a:rPr lang="en-GB" sz="1400" dirty="0" err="1"/>
              <a:t>product_name</a:t>
            </a:r>
            <a:r>
              <a:rPr lang="en-GB" sz="1400" dirty="0"/>
              <a:t>: Name of the food product.</a:t>
            </a:r>
          </a:p>
          <a:p>
            <a:pPr>
              <a:buFont typeface="Wingdings" panose="05000000000000000000" pitchFamily="2" charset="2"/>
              <a:buChar char="Ø"/>
            </a:pPr>
            <a:r>
              <a:rPr lang="en-GB" sz="1400" dirty="0"/>
              <a:t>brand: Brand name of the product.</a:t>
            </a:r>
          </a:p>
          <a:p>
            <a:pPr>
              <a:buFont typeface="Wingdings" panose="05000000000000000000" pitchFamily="2" charset="2"/>
              <a:buChar char="Ø"/>
            </a:pPr>
            <a:r>
              <a:rPr lang="en-GB" sz="1400" dirty="0"/>
              <a:t>category: Category of the food product (e.g., dairy, meat, beverages).</a:t>
            </a:r>
          </a:p>
          <a:p>
            <a:pPr>
              <a:buFont typeface="Wingdings" panose="05000000000000000000" pitchFamily="2" charset="2"/>
              <a:buChar char="Ø"/>
            </a:pPr>
            <a:r>
              <a:rPr lang="en-GB" sz="1400" dirty="0"/>
              <a:t>adulterant: Substance found as an adulterant.</a:t>
            </a:r>
          </a:p>
          <a:p>
            <a:pPr>
              <a:buFont typeface="Wingdings" panose="05000000000000000000" pitchFamily="2" charset="2"/>
              <a:buChar char="Ø"/>
            </a:pPr>
            <a:r>
              <a:rPr lang="en-GB" sz="1400" dirty="0" err="1"/>
              <a:t>detection_date</a:t>
            </a:r>
            <a:r>
              <a:rPr lang="en-GB" sz="1400" dirty="0"/>
              <a:t>: Date when the adulteration was detected.</a:t>
            </a:r>
          </a:p>
          <a:p>
            <a:pPr>
              <a:buFont typeface="Wingdings" panose="05000000000000000000" pitchFamily="2" charset="2"/>
              <a:buChar char="Ø"/>
            </a:pPr>
            <a:r>
              <a:rPr lang="en-GB" sz="1400" dirty="0" err="1"/>
              <a:t>detection_method</a:t>
            </a:r>
            <a:r>
              <a:rPr lang="en-GB" sz="1400" dirty="0"/>
              <a:t>: Method used to detect the adulteration (e.g., chemical analysis, sensory evaluation).</a:t>
            </a:r>
            <a:endParaRPr lang="en-IN" sz="1400" dirty="0"/>
          </a:p>
        </p:txBody>
      </p:sp>
    </p:spTree>
    <p:extLst>
      <p:ext uri="{BB962C8B-B14F-4D97-AF65-F5344CB8AC3E}">
        <p14:creationId xmlns:p14="http://schemas.microsoft.com/office/powerpoint/2010/main" val="22576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A002-D22C-F727-33FF-811FE448CB94}"/>
              </a:ext>
            </a:extLst>
          </p:cNvPr>
          <p:cNvSpPr>
            <a:spLocks noGrp="1"/>
          </p:cNvSpPr>
          <p:nvPr>
            <p:ph type="title"/>
          </p:nvPr>
        </p:nvSpPr>
        <p:spPr/>
        <p:txBody>
          <a:bodyPr/>
          <a:lstStyle/>
          <a:p>
            <a:r>
              <a:rPr lang="en-IN" dirty="0"/>
              <a:t>EXPLANATION OF FEATURES</a:t>
            </a:r>
          </a:p>
        </p:txBody>
      </p:sp>
      <p:sp>
        <p:nvSpPr>
          <p:cNvPr id="3" name="Content Placeholder 2">
            <a:extLst>
              <a:ext uri="{FF2B5EF4-FFF2-40B4-BE49-F238E27FC236}">
                <a16:creationId xmlns:a16="http://schemas.microsoft.com/office/drawing/2014/main" id="{90BA3AA5-0595-21CC-C70E-0831B4B5E8A8}"/>
              </a:ext>
            </a:extLst>
          </p:cNvPr>
          <p:cNvSpPr>
            <a:spLocks noGrp="1"/>
          </p:cNvSpPr>
          <p:nvPr>
            <p:ph idx="1"/>
          </p:nvPr>
        </p:nvSpPr>
        <p:spPr>
          <a:xfrm>
            <a:off x="1097279" y="2108200"/>
            <a:ext cx="11028459" cy="4244891"/>
          </a:xfrm>
        </p:spPr>
        <p:txBody>
          <a:bodyPr>
            <a:noAutofit/>
          </a:bodyPr>
          <a:lstStyle/>
          <a:p>
            <a:pPr>
              <a:buFont typeface="Wingdings" panose="05000000000000000000" pitchFamily="2" charset="2"/>
              <a:buChar char="Ø"/>
            </a:pPr>
            <a:r>
              <a:rPr lang="en-GB" sz="1400" dirty="0"/>
              <a:t>severity: Severity level of the adulteration (e.g., minor, moderate, severe).</a:t>
            </a:r>
          </a:p>
          <a:p>
            <a:pPr>
              <a:buFont typeface="Wingdings" panose="05000000000000000000" pitchFamily="2" charset="2"/>
              <a:buChar char="Ø"/>
            </a:pPr>
            <a:r>
              <a:rPr lang="en-GB" sz="1400" dirty="0" err="1"/>
              <a:t>health_risk</a:t>
            </a:r>
            <a:r>
              <a:rPr lang="en-GB" sz="1400" dirty="0"/>
              <a:t>: Health risk associated with the adulterant (e.g., low, medium, high).</a:t>
            </a:r>
          </a:p>
          <a:p>
            <a:pPr>
              <a:buFont typeface="Wingdings" panose="05000000000000000000" pitchFamily="2" charset="2"/>
              <a:buChar char="Ø"/>
            </a:pPr>
            <a:r>
              <a:rPr lang="en-GB" sz="1400" dirty="0" err="1"/>
              <a:t>action_taken</a:t>
            </a:r>
            <a:r>
              <a:rPr lang="en-GB" sz="1400" dirty="0"/>
              <a:t>: Action taken after detection (e.g., product recall, warning issued</a:t>
            </a:r>
            <a:br>
              <a:rPr lang="en-GB" sz="1400" dirty="0"/>
            </a:br>
            <a:br>
              <a:rPr lang="en-GB" sz="1400" dirty="0"/>
            </a:br>
            <a:r>
              <a:rPr lang="en-IN" sz="1400" dirty="0"/>
              <a:t>By making use of the above listed features we are able to calculate the food adulterants in the daily food products and make informed decisions by making use of the machine learning models such as Logistic regression, Support Vector machines (SVM) and K Nearest Neighbours (KNN) Model which will be discussed in the above project. </a:t>
            </a:r>
            <a:endParaRPr lang="en-GB" sz="1400" dirty="0"/>
          </a:p>
        </p:txBody>
      </p:sp>
    </p:spTree>
    <p:extLst>
      <p:ext uri="{BB962C8B-B14F-4D97-AF65-F5344CB8AC3E}">
        <p14:creationId xmlns:p14="http://schemas.microsoft.com/office/powerpoint/2010/main" val="3605382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4E6D-74E5-BA02-39E3-B3E196BBED5E}"/>
              </a:ext>
            </a:extLst>
          </p:cNvPr>
          <p:cNvSpPr>
            <a:spLocks noGrp="1"/>
          </p:cNvSpPr>
          <p:nvPr>
            <p:ph type="title"/>
          </p:nvPr>
        </p:nvSpPr>
        <p:spPr/>
        <p:txBody>
          <a:bodyPr/>
          <a:lstStyle/>
          <a:p>
            <a:r>
              <a:rPr lang="en-IN" dirty="0"/>
              <a:t>LOGISTIC REGRESSSION</a:t>
            </a:r>
          </a:p>
        </p:txBody>
      </p:sp>
      <p:sp>
        <p:nvSpPr>
          <p:cNvPr id="3" name="Content Placeholder 2">
            <a:extLst>
              <a:ext uri="{FF2B5EF4-FFF2-40B4-BE49-F238E27FC236}">
                <a16:creationId xmlns:a16="http://schemas.microsoft.com/office/drawing/2014/main" id="{975BD785-2A45-E634-1130-EF5EE5F5AA24}"/>
              </a:ext>
            </a:extLst>
          </p:cNvPr>
          <p:cNvSpPr>
            <a:spLocks noGrp="1"/>
          </p:cNvSpPr>
          <p:nvPr>
            <p:ph idx="1"/>
          </p:nvPr>
        </p:nvSpPr>
        <p:spPr>
          <a:xfrm>
            <a:off x="222637" y="1987826"/>
            <a:ext cx="11969363" cy="4397071"/>
          </a:xfrm>
        </p:spPr>
        <p:txBody>
          <a:bodyPr>
            <a:normAutofit fontScale="77500" lnSpcReduction="20000"/>
          </a:bodyPr>
          <a:lstStyle/>
          <a:p>
            <a:r>
              <a:rPr lang="en-GB" dirty="0"/>
              <a:t>Logistic regression can be applied to this dataset to predict the likelihood of a food product being adulterated based on the various features. The model would classify whether a product is adulterated or not (binary classification) using the following approach:</a:t>
            </a:r>
          </a:p>
          <a:p>
            <a:pPr>
              <a:buFont typeface="Wingdings" panose="05000000000000000000" pitchFamily="2" charset="2"/>
              <a:buChar char="Ø"/>
            </a:pPr>
            <a:r>
              <a:rPr lang="en-GB" b="1" dirty="0"/>
              <a:t>Target Variable</a:t>
            </a:r>
            <a:r>
              <a:rPr lang="en-GB" dirty="0"/>
              <a:t>:</a:t>
            </a:r>
          </a:p>
          <a:p>
            <a:pPr marL="742950" lvl="1" indent="-285750">
              <a:buFont typeface="Wingdings" panose="05000000000000000000" pitchFamily="2" charset="2"/>
              <a:buChar char="Ø"/>
            </a:pPr>
            <a:r>
              <a:rPr lang="en-GB" b="1" dirty="0"/>
              <a:t>Adulterated (Yes/No)</a:t>
            </a:r>
            <a:r>
              <a:rPr lang="en-GB" dirty="0"/>
              <a:t>: The presence of an adulterant in the food product (binary outcome).</a:t>
            </a:r>
          </a:p>
          <a:p>
            <a:pPr>
              <a:buFont typeface="Wingdings" panose="05000000000000000000" pitchFamily="2" charset="2"/>
              <a:buChar char="Ø"/>
            </a:pPr>
            <a:r>
              <a:rPr lang="en-GB" b="1" dirty="0"/>
              <a:t>Features for Prediction</a:t>
            </a:r>
            <a:r>
              <a:rPr lang="en-GB" dirty="0"/>
              <a:t>:</a:t>
            </a:r>
          </a:p>
          <a:p>
            <a:pPr marL="742950" lvl="1" indent="-285750">
              <a:buFont typeface="Wingdings" panose="05000000000000000000" pitchFamily="2" charset="2"/>
              <a:buChar char="Ø"/>
            </a:pPr>
            <a:r>
              <a:rPr lang="en-GB" b="1" dirty="0"/>
              <a:t>Product Name, Brand, Category</a:t>
            </a:r>
            <a:r>
              <a:rPr lang="en-GB" dirty="0"/>
              <a:t>: These features may capture patterns of adulteration linked to certain types of products or brands.</a:t>
            </a:r>
          </a:p>
          <a:p>
            <a:pPr marL="742950" lvl="1" indent="-285750">
              <a:buFont typeface="Wingdings" panose="05000000000000000000" pitchFamily="2" charset="2"/>
              <a:buChar char="Ø"/>
            </a:pPr>
            <a:r>
              <a:rPr lang="en-GB" b="1" dirty="0"/>
              <a:t>Detection Date</a:t>
            </a:r>
            <a:r>
              <a:rPr lang="en-GB" dirty="0"/>
              <a:t>: Could be used to detect temporal patterns or trends in adulteration.</a:t>
            </a:r>
          </a:p>
          <a:p>
            <a:pPr marL="742950" lvl="1" indent="-285750">
              <a:buFont typeface="Wingdings" panose="05000000000000000000" pitchFamily="2" charset="2"/>
              <a:buChar char="Ø"/>
            </a:pPr>
            <a:r>
              <a:rPr lang="en-GB" b="1" dirty="0"/>
              <a:t>Detection Method</a:t>
            </a:r>
            <a:r>
              <a:rPr lang="en-GB" dirty="0"/>
              <a:t>: Some methods may detect adulteration more effectively, contributing to better classification.</a:t>
            </a:r>
          </a:p>
          <a:p>
            <a:pPr marL="742950" lvl="1" indent="-285750">
              <a:buFont typeface="Wingdings" panose="05000000000000000000" pitchFamily="2" charset="2"/>
              <a:buChar char="Ø"/>
            </a:pPr>
            <a:r>
              <a:rPr lang="en-GB" b="1" dirty="0"/>
              <a:t>Severity Level</a:t>
            </a:r>
            <a:r>
              <a:rPr lang="en-GB" dirty="0"/>
              <a:t> and </a:t>
            </a:r>
            <a:r>
              <a:rPr lang="en-GB" b="1" dirty="0"/>
              <a:t>Health Risk</a:t>
            </a:r>
            <a:r>
              <a:rPr lang="en-GB" dirty="0"/>
              <a:t>: Indicators that may correlate with adulteration likelihood.</a:t>
            </a:r>
          </a:p>
          <a:p>
            <a:pPr>
              <a:buFont typeface="Wingdings" panose="05000000000000000000" pitchFamily="2" charset="2"/>
              <a:buChar char="Ø"/>
            </a:pPr>
            <a:r>
              <a:rPr lang="en-GB" b="1" dirty="0"/>
              <a:t>Goal</a:t>
            </a:r>
            <a:r>
              <a:rPr lang="en-GB" dirty="0"/>
              <a:t>:</a:t>
            </a:r>
          </a:p>
          <a:p>
            <a:pPr marL="742950" lvl="1" indent="-285750">
              <a:buFont typeface="Wingdings" panose="05000000000000000000" pitchFamily="2" charset="2"/>
              <a:buChar char="Ø"/>
            </a:pPr>
            <a:r>
              <a:rPr lang="en-GB" dirty="0"/>
              <a:t>To predict whether a product is likely to be adulterated based on these input features.</a:t>
            </a:r>
          </a:p>
          <a:p>
            <a:pPr>
              <a:buFont typeface="Wingdings" panose="05000000000000000000" pitchFamily="2" charset="2"/>
              <a:buChar char="Ø"/>
            </a:pPr>
            <a:r>
              <a:rPr lang="en-GB" b="1" dirty="0"/>
              <a:t>Benefits</a:t>
            </a:r>
            <a:r>
              <a:rPr lang="en-GB" dirty="0"/>
              <a:t>:</a:t>
            </a:r>
          </a:p>
          <a:p>
            <a:pPr marL="742950" lvl="1" indent="-285750">
              <a:buFont typeface="Wingdings" panose="05000000000000000000" pitchFamily="2" charset="2"/>
              <a:buChar char="Ø"/>
            </a:pPr>
            <a:r>
              <a:rPr lang="en-GB" dirty="0"/>
              <a:t>Helps prioritize high-risk products for quality inspections.</a:t>
            </a:r>
          </a:p>
          <a:p>
            <a:pPr marL="742950" lvl="1" indent="-285750">
              <a:buFont typeface="Wingdings" panose="05000000000000000000" pitchFamily="2" charset="2"/>
              <a:buChar char="Ø"/>
            </a:pPr>
            <a:r>
              <a:rPr lang="en-GB" dirty="0"/>
              <a:t>Assists regulators in identifying key factors contributing to food adulteration.</a:t>
            </a:r>
          </a:p>
          <a:p>
            <a:r>
              <a:rPr lang="en-GB" dirty="0"/>
              <a:t>The logistic regression model will output the probability of adulteration, allowing decisions based on a predefined threshold (e.g., 0.5).</a:t>
            </a:r>
          </a:p>
          <a:p>
            <a:endParaRPr lang="en-IN" dirty="0"/>
          </a:p>
        </p:txBody>
      </p:sp>
    </p:spTree>
    <p:extLst>
      <p:ext uri="{BB962C8B-B14F-4D97-AF65-F5344CB8AC3E}">
        <p14:creationId xmlns:p14="http://schemas.microsoft.com/office/powerpoint/2010/main" val="332265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450B-EC93-928C-5425-AB9784E089A4}"/>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E412A169-1C05-E929-6850-22DCDCD85CDC}"/>
              </a:ext>
            </a:extLst>
          </p:cNvPr>
          <p:cNvPicPr>
            <a:picLocks noGrp="1" noChangeAspect="1"/>
          </p:cNvPicPr>
          <p:nvPr>
            <p:ph idx="1"/>
          </p:nvPr>
        </p:nvPicPr>
        <p:blipFill>
          <a:blip r:embed="rId2"/>
          <a:stretch>
            <a:fillRect/>
          </a:stretch>
        </p:blipFill>
        <p:spPr>
          <a:xfrm>
            <a:off x="2737794" y="2119054"/>
            <a:ext cx="6257925" cy="3560747"/>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365568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F174-997F-EB02-97BA-331DAD79F62D}"/>
              </a:ext>
            </a:extLst>
          </p:cNvPr>
          <p:cNvSpPr>
            <a:spLocks noGrp="1"/>
          </p:cNvSpPr>
          <p:nvPr>
            <p:ph type="title"/>
          </p:nvPr>
        </p:nvSpPr>
        <p:spPr>
          <a:xfrm>
            <a:off x="1129552" y="860345"/>
            <a:ext cx="10058400" cy="1022244"/>
          </a:xfrm>
        </p:spPr>
        <p:txBody>
          <a:bodyPr/>
          <a:lstStyle/>
          <a:p>
            <a:r>
              <a:rPr lang="en-IN" dirty="0"/>
              <a:t>KNN MODEL</a:t>
            </a:r>
          </a:p>
        </p:txBody>
      </p:sp>
      <p:sp>
        <p:nvSpPr>
          <p:cNvPr id="3" name="Content Placeholder 2">
            <a:extLst>
              <a:ext uri="{FF2B5EF4-FFF2-40B4-BE49-F238E27FC236}">
                <a16:creationId xmlns:a16="http://schemas.microsoft.com/office/drawing/2014/main" id="{3714652D-3F78-9C7E-5598-7A621A18045E}"/>
              </a:ext>
            </a:extLst>
          </p:cNvPr>
          <p:cNvSpPr>
            <a:spLocks noGrp="1"/>
          </p:cNvSpPr>
          <p:nvPr>
            <p:ph idx="1"/>
          </p:nvPr>
        </p:nvSpPr>
        <p:spPr>
          <a:xfrm>
            <a:off x="268942" y="2108201"/>
            <a:ext cx="11501718" cy="3760891"/>
          </a:xfrm>
        </p:spPr>
        <p:txBody>
          <a:bodyPr>
            <a:noAutofit/>
          </a:bodyPr>
          <a:lstStyle/>
          <a:p>
            <a:r>
              <a:rPr lang="en-GB" sz="1400" dirty="0"/>
              <a:t>The K-Nearest </a:t>
            </a:r>
            <a:r>
              <a:rPr lang="en-GB" sz="1400" dirty="0" err="1"/>
              <a:t>Neighbors</a:t>
            </a:r>
            <a:r>
              <a:rPr lang="en-GB" sz="1400" dirty="0"/>
              <a:t> (KNN) algorithm can be applied to the food adulteration dataset to classify whether a food product is adulterated or not based on its similarity to other products in the dataset. Here's how it works:</a:t>
            </a:r>
          </a:p>
          <a:p>
            <a:pPr>
              <a:buFont typeface="+mj-lt"/>
              <a:buAutoNum type="arabicPeriod"/>
            </a:pPr>
            <a:r>
              <a:rPr lang="en-GB" sz="1400" b="1" dirty="0"/>
              <a:t>Target Variable</a:t>
            </a:r>
            <a:r>
              <a:rPr lang="en-GB" sz="1400" dirty="0"/>
              <a:t>:</a:t>
            </a:r>
          </a:p>
          <a:p>
            <a:pPr marL="742950" lvl="1" indent="-285750">
              <a:buFont typeface="+mj-lt"/>
              <a:buAutoNum type="arabicPeriod"/>
            </a:pPr>
            <a:r>
              <a:rPr lang="en-GB" sz="1400" b="1" dirty="0"/>
              <a:t>Adulterated (Yes/No)</a:t>
            </a:r>
            <a:r>
              <a:rPr lang="en-GB" sz="1400" dirty="0"/>
              <a:t>: Binary classification of whether a food product is adulterated.</a:t>
            </a:r>
          </a:p>
          <a:p>
            <a:pPr>
              <a:buFont typeface="+mj-lt"/>
              <a:buAutoNum type="arabicPeriod"/>
            </a:pPr>
            <a:r>
              <a:rPr lang="en-GB" sz="1400" b="1" dirty="0"/>
              <a:t>Features for Classification</a:t>
            </a:r>
            <a:r>
              <a:rPr lang="en-GB" sz="1400" dirty="0"/>
              <a:t>:</a:t>
            </a:r>
          </a:p>
          <a:p>
            <a:pPr marL="742950" lvl="1" indent="-285750">
              <a:buFont typeface="+mj-lt"/>
              <a:buAutoNum type="arabicPeriod"/>
            </a:pPr>
            <a:r>
              <a:rPr lang="en-GB" sz="1400" b="1" dirty="0"/>
              <a:t>Product Name, Brand, Category</a:t>
            </a:r>
            <a:r>
              <a:rPr lang="en-GB" sz="1400" dirty="0"/>
              <a:t>: These features can be encoded numerically to calculate similarity between products.</a:t>
            </a:r>
          </a:p>
          <a:p>
            <a:pPr marL="742950" lvl="1" indent="-285750">
              <a:buFont typeface="+mj-lt"/>
              <a:buAutoNum type="arabicPeriod"/>
            </a:pPr>
            <a:r>
              <a:rPr lang="en-GB" sz="1400" b="1" dirty="0"/>
              <a:t>Detection Date</a:t>
            </a:r>
            <a:r>
              <a:rPr lang="en-GB" sz="1400" dirty="0"/>
              <a:t>: Temporal patterns may influence the likelihood of adulteration.</a:t>
            </a:r>
          </a:p>
          <a:p>
            <a:pPr marL="742950" lvl="1" indent="-285750">
              <a:buFont typeface="+mj-lt"/>
              <a:buAutoNum type="arabicPeriod"/>
            </a:pPr>
            <a:r>
              <a:rPr lang="en-GB" sz="1400" b="1" dirty="0"/>
              <a:t>Severity Level</a:t>
            </a:r>
            <a:r>
              <a:rPr lang="en-GB" sz="1400" dirty="0"/>
              <a:t> and </a:t>
            </a:r>
            <a:r>
              <a:rPr lang="en-GB" sz="1400" b="1" dirty="0"/>
              <a:t>Health Risk</a:t>
            </a:r>
            <a:r>
              <a:rPr lang="en-GB" sz="1400" dirty="0"/>
              <a:t>: These can help group similar products in terms of safety risks.</a:t>
            </a:r>
          </a:p>
          <a:p>
            <a:pPr marL="742950" lvl="1" indent="-285750">
              <a:buFont typeface="+mj-lt"/>
              <a:buAutoNum type="arabicPeriod"/>
            </a:pPr>
            <a:r>
              <a:rPr lang="en-GB" sz="1400" b="1" dirty="0"/>
              <a:t>Detection Method</a:t>
            </a:r>
            <a:r>
              <a:rPr lang="en-GB" sz="1400" dirty="0"/>
              <a:t>: Similar methods might yield comparable results for certain types of products.</a:t>
            </a:r>
          </a:p>
          <a:p>
            <a:pPr>
              <a:buFont typeface="+mj-lt"/>
              <a:buAutoNum type="arabicPeriod"/>
            </a:pPr>
            <a:r>
              <a:rPr lang="en-GB" sz="1400" b="1" dirty="0"/>
              <a:t>KNN Approach</a:t>
            </a:r>
            <a:r>
              <a:rPr lang="en-GB" sz="1400" dirty="0"/>
              <a:t>:</a:t>
            </a:r>
          </a:p>
          <a:p>
            <a:pPr marL="742950" lvl="1" indent="-285750">
              <a:buFont typeface="+mj-lt"/>
              <a:buAutoNum type="arabicPeriod"/>
            </a:pPr>
            <a:r>
              <a:rPr lang="en-GB" sz="1400" b="1" dirty="0"/>
              <a:t>Distance Metric</a:t>
            </a:r>
            <a:r>
              <a:rPr lang="en-GB" sz="1400" dirty="0"/>
              <a:t>: The algorithm calculates the "distance" between a product and its </a:t>
            </a:r>
            <a:r>
              <a:rPr lang="en-GB" sz="1400" dirty="0" err="1"/>
              <a:t>neighbors</a:t>
            </a:r>
            <a:r>
              <a:rPr lang="en-GB" sz="1400" dirty="0"/>
              <a:t> based on the selected features.</a:t>
            </a:r>
          </a:p>
          <a:p>
            <a:pPr marL="742950" lvl="1" indent="-285750">
              <a:buFont typeface="+mj-lt"/>
              <a:buAutoNum type="arabicPeriod"/>
            </a:pPr>
            <a:r>
              <a:rPr lang="en-GB" sz="1400" b="1" dirty="0"/>
              <a:t>K Value</a:t>
            </a:r>
            <a:r>
              <a:rPr lang="en-GB" sz="1400" dirty="0"/>
              <a:t>: Select a value for "K" (number of </a:t>
            </a:r>
            <a:r>
              <a:rPr lang="en-GB" sz="1400" dirty="0" err="1"/>
              <a:t>neighbors</a:t>
            </a:r>
            <a:r>
              <a:rPr lang="en-GB" sz="1400" dirty="0"/>
              <a:t>) to make predictions based on the majority class (adulterated or not) among the nearest </a:t>
            </a:r>
            <a:r>
              <a:rPr lang="en-GB" sz="1400" dirty="0" err="1"/>
              <a:t>neighbors</a:t>
            </a:r>
            <a:r>
              <a:rPr lang="en-GB" sz="1400" dirty="0"/>
              <a:t>.</a:t>
            </a:r>
          </a:p>
        </p:txBody>
      </p:sp>
    </p:spTree>
    <p:extLst>
      <p:ext uri="{BB962C8B-B14F-4D97-AF65-F5344CB8AC3E}">
        <p14:creationId xmlns:p14="http://schemas.microsoft.com/office/powerpoint/2010/main" val="340956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F174-997F-EB02-97BA-331DAD79F62D}"/>
              </a:ext>
            </a:extLst>
          </p:cNvPr>
          <p:cNvSpPr>
            <a:spLocks noGrp="1"/>
          </p:cNvSpPr>
          <p:nvPr>
            <p:ph type="title"/>
          </p:nvPr>
        </p:nvSpPr>
        <p:spPr>
          <a:xfrm>
            <a:off x="1129552" y="860345"/>
            <a:ext cx="10058400" cy="1022244"/>
          </a:xfrm>
        </p:spPr>
        <p:txBody>
          <a:bodyPr/>
          <a:lstStyle/>
          <a:p>
            <a:r>
              <a:rPr lang="en-IN" dirty="0"/>
              <a:t>KNN MODEL</a:t>
            </a:r>
          </a:p>
        </p:txBody>
      </p:sp>
      <p:sp>
        <p:nvSpPr>
          <p:cNvPr id="3" name="Content Placeholder 2">
            <a:extLst>
              <a:ext uri="{FF2B5EF4-FFF2-40B4-BE49-F238E27FC236}">
                <a16:creationId xmlns:a16="http://schemas.microsoft.com/office/drawing/2014/main" id="{3714652D-3F78-9C7E-5598-7A621A18045E}"/>
              </a:ext>
            </a:extLst>
          </p:cNvPr>
          <p:cNvSpPr>
            <a:spLocks noGrp="1"/>
          </p:cNvSpPr>
          <p:nvPr>
            <p:ph idx="1"/>
          </p:nvPr>
        </p:nvSpPr>
        <p:spPr>
          <a:xfrm>
            <a:off x="878541" y="2108201"/>
            <a:ext cx="11223811" cy="3760891"/>
          </a:xfrm>
        </p:spPr>
        <p:txBody>
          <a:bodyPr>
            <a:noAutofit/>
          </a:bodyPr>
          <a:lstStyle/>
          <a:p>
            <a:pPr>
              <a:buFont typeface="+mj-lt"/>
              <a:buAutoNum type="arabicPeriod"/>
            </a:pPr>
            <a:r>
              <a:rPr lang="en-GB" sz="1400" b="1" dirty="0"/>
              <a:t>Goal</a:t>
            </a:r>
            <a:r>
              <a:rPr lang="en-GB" sz="1400" dirty="0"/>
              <a:t>:</a:t>
            </a:r>
          </a:p>
          <a:p>
            <a:pPr marL="742950" lvl="1" indent="-285750">
              <a:buFont typeface="+mj-lt"/>
              <a:buAutoNum type="arabicPeriod"/>
            </a:pPr>
            <a:r>
              <a:rPr lang="en-GB" sz="1400" dirty="0"/>
              <a:t>To classify whether a new or unknown food product is likely to be adulterated based on its similarity to previously inspected products.</a:t>
            </a:r>
          </a:p>
          <a:p>
            <a:pPr>
              <a:buFont typeface="+mj-lt"/>
              <a:buAutoNum type="arabicPeriod"/>
            </a:pPr>
            <a:r>
              <a:rPr lang="en-GB" sz="1400" b="1" dirty="0"/>
              <a:t>Benefits</a:t>
            </a:r>
            <a:r>
              <a:rPr lang="en-GB" sz="1400" dirty="0"/>
              <a:t>:</a:t>
            </a:r>
          </a:p>
          <a:p>
            <a:pPr marL="742950" lvl="1" indent="-285750">
              <a:buFont typeface="+mj-lt"/>
              <a:buAutoNum type="arabicPeriod"/>
            </a:pPr>
            <a:r>
              <a:rPr lang="en-GB" sz="1400" dirty="0"/>
              <a:t>Simple, intuitive approach for detecting patterns in adulteration.</a:t>
            </a:r>
          </a:p>
          <a:p>
            <a:pPr marL="742950" lvl="1" indent="-285750">
              <a:buFont typeface="+mj-lt"/>
              <a:buAutoNum type="arabicPeriod"/>
            </a:pPr>
            <a:r>
              <a:rPr lang="en-GB" sz="1400" dirty="0"/>
              <a:t>No assumptions about data distribution, making it flexible for this type of analysis.</a:t>
            </a:r>
          </a:p>
          <a:p>
            <a:r>
              <a:rPr lang="en-GB" sz="1400" dirty="0"/>
              <a:t>The KNN model will classify products by looking at nearby instances in the dataset, predicting adulteration based on the closest matches.</a:t>
            </a:r>
          </a:p>
          <a:p>
            <a:endParaRPr lang="en-IN" sz="1400" dirty="0"/>
          </a:p>
        </p:txBody>
      </p:sp>
    </p:spTree>
    <p:extLst>
      <p:ext uri="{BB962C8B-B14F-4D97-AF65-F5344CB8AC3E}">
        <p14:creationId xmlns:p14="http://schemas.microsoft.com/office/powerpoint/2010/main" val="181983591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{F4F7029A-36D0-4103-BA7E-19CD8EA0793E}tf33845126_win32</Template>
  <TotalTime>200</TotalTime>
  <Words>1719</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Bookman Old Style</vt:lpstr>
      <vt:lpstr>Calibri</vt:lpstr>
      <vt:lpstr>Franklin Gothic Book</vt:lpstr>
      <vt:lpstr>Wingdings</vt:lpstr>
      <vt:lpstr>1_RetrospectVTI</vt:lpstr>
      <vt:lpstr>Food Adulteration</vt:lpstr>
      <vt:lpstr>ABSTRACT </vt:lpstr>
      <vt:lpstr>PROBLEM STATEMENT</vt:lpstr>
      <vt:lpstr>EXPLANATION OF FEATURES</vt:lpstr>
      <vt:lpstr>EXPLANATION OF FEATURES</vt:lpstr>
      <vt:lpstr>LOGISTIC REGRESSSION</vt:lpstr>
      <vt:lpstr>RESULT</vt:lpstr>
      <vt:lpstr>KNN MODEL</vt:lpstr>
      <vt:lpstr>KNN MODEL</vt:lpstr>
      <vt:lpstr>RESULT</vt:lpstr>
      <vt:lpstr>RANDOM FOREST CLASSIFICATION</vt:lpstr>
      <vt:lpstr>RANDOM FOREST CLASSIFICATION</vt:lpstr>
      <vt:lpstr>RESULT</vt:lpstr>
      <vt:lpstr>SUPPORT VECTOR MACHINES (SVM)</vt:lpstr>
      <vt:lpstr>SUPPORT VECTOR MACHINES (SVM)</vt:lpstr>
      <vt:lpstr>RESULT</vt:lpstr>
      <vt:lpstr>COMPARISON</vt:lpstr>
      <vt:lpstr>FINAL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Adulteration</dc:title>
  <dc:creator>ISHAN DEY</dc:creator>
  <cp:lastModifiedBy>ISHAN DEY</cp:lastModifiedBy>
  <cp:revision>3</cp:revision>
  <dcterms:created xsi:type="dcterms:W3CDTF">2024-09-08T18:31:52Z</dcterms:created>
  <dcterms:modified xsi:type="dcterms:W3CDTF">2024-09-15T17:11:15Z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