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9090000" cy="5130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g"/><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g"/><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jpg"/><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g"/><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g"/><Relationship Id="rId3"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5880F1"/>
        </a:solidFill>
        <a:effectLst/>
      </p:bgPr>
    </p:bg>
    <p:spTree>
      <p:nvGrpSpPr>
        <p:cNvPr id="1" name=""/>
        <p:cNvGrpSpPr/>
        <p:nvPr/>
      </p:nvGrpSpPr>
      <p:grpSpPr/>
      <p:sp>
        <p:nvSpPr>
          <p:cNvPr id="2" name="TextBox 1"/>
          <p:cNvSpPr txBox="1"/>
          <p:nvPr/>
        </p:nvSpPr>
        <p:spPr>
          <a:xfrm>
            <a:off x="720000" y="360000"/>
            <a:ext cx="7650000" cy="1800000"/>
          </a:xfrm>
          <a:prstGeom prst="rect">
            <a:avLst/>
          </a:prstGeom>
          <a:noFill/>
        </p:spPr>
        <p:txBody>
          <a:bodyPr wrap="square" anchor="ctr">
            <a:spAutoFit/>
          </a:bodyPr>
          <a:lstStyle/>
          <a:p>
            <a:pPr algn="l">
              <a:lnSpc>
                <a:spcPct val="100000"/>
              </a:lnSpc>
              <a:defRPr sz="4400">
                <a:solidFill>
                  <a:srgbClr val="FFFFFF"/>
                </a:solidFill>
                <a:latin typeface="Quicksand Bold"/>
              </a:defRPr>
            </a:pPr>
            <a:r>
              <a:t>Overview of XYZ Car Manufacturing Company and New Model Launch</a:t>
            </a:r>
          </a:p>
        </p:txBody>
      </p:sp>
      <p:cxnSp>
        <p:nvCxnSpPr>
          <p:cNvPr id="3" name="Connector 2"/>
          <p:cNvCxnSpPr/>
          <p:nvPr/>
        </p:nvCxnSpPr>
        <p:spPr>
          <a:xfrm>
            <a:off x="720000" y="2520000"/>
            <a:ext cx="7650000" cy="0"/>
          </a:xfrm>
          <a:prstGeom prst="line">
            <a:avLst/>
          </a:prstGeom>
          <a:ln w="9525">
            <a:solidFill>
              <a:srgbClr val="F1CB57"/>
            </a:solidFill>
          </a:ln>
          <a:effectLst/>
        </p:spPr>
        <p:style>
          <a:lnRef idx="2">
            <a:schemeClr val="accent1"/>
          </a:lnRef>
          <a:fillRef idx="0">
            <a:schemeClr val="accent1"/>
          </a:fillRef>
          <a:effectRef idx="1">
            <a:schemeClr val="accent1"/>
          </a:effectRef>
          <a:fontRef idx="minor">
            <a:schemeClr val="tx1"/>
          </a:fontRef>
        </p:style>
      </p:cxnSp>
      <p:pic>
        <p:nvPicPr>
          <p:cNvPr id="4" name="Picture 3" descr="transparent_logo.png"/>
          <p:cNvPicPr>
            <a:picLocks noChangeAspect="1"/>
          </p:cNvPicPr>
          <p:nvPr/>
        </p:nvPicPr>
        <p:blipFill>
          <a:blip r:embed="rId2"/>
          <a:stretch>
            <a:fillRect/>
          </a:stretch>
        </p:blipFill>
        <p:spPr>
          <a:xfrm>
            <a:off x="7984800" y="4665600"/>
            <a:ext cx="766800" cy="266400"/>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2926800" cy="5130000"/>
          </a:xfrm>
          <a:prstGeom prst="rect">
            <a:avLst/>
          </a:prstGeom>
          <a:solidFill>
            <a:srgbClr val="588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 name="Picture 2" descr="image.jpg"/>
          <p:cNvPicPr>
            <a:picLocks noChangeAspect="1"/>
          </p:cNvPicPr>
          <p:nvPr/>
        </p:nvPicPr>
        <p:blipFill>
          <a:blip r:embed="rId2"/>
          <a:stretch>
            <a:fillRect/>
          </a:stretch>
        </p:blipFill>
        <p:spPr>
          <a:xfrm>
            <a:off x="525600" y="1040400"/>
            <a:ext cx="3049200" cy="3049200"/>
          </a:xfrm>
          <a:prstGeom prst="rect">
            <a:avLst/>
          </a:prstGeom>
        </p:spPr>
      </p:pic>
      <p:sp>
        <p:nvSpPr>
          <p:cNvPr id="4" name="TextBox 3"/>
          <p:cNvSpPr txBox="1"/>
          <p:nvPr/>
        </p:nvSpPr>
        <p:spPr>
          <a:xfrm>
            <a:off x="4068000" y="226800"/>
            <a:ext cx="3906000" cy="439200"/>
          </a:xfrm>
          <a:prstGeom prst="rect">
            <a:avLst/>
          </a:prstGeom>
          <a:noFill/>
        </p:spPr>
        <p:txBody>
          <a:bodyPr wrap="square">
            <a:spAutoFit/>
          </a:bodyPr>
          <a:lstStyle/>
          <a:p>
            <a:pPr>
              <a:defRPr sz="2400">
                <a:latin typeface="Quicksand SemiBold"/>
              </a:defRPr>
            </a:pPr>
            <a:r>
              <a:t>Trucks</a:t>
            </a:r>
          </a:p>
        </p:txBody>
      </p:sp>
      <p:sp>
        <p:nvSpPr>
          <p:cNvPr id="5" name="TextBox 4"/>
          <p:cNvSpPr txBox="1"/>
          <p:nvPr/>
        </p:nvSpPr>
        <p:spPr>
          <a:xfrm>
            <a:off x="4068000" y="1209600"/>
            <a:ext cx="4608000" cy="1184400"/>
          </a:xfrm>
          <a:prstGeom prst="rect">
            <a:avLst/>
          </a:prstGeom>
          <a:noFill/>
        </p:spPr>
        <p:txBody>
          <a:bodyPr wrap="square">
            <a:spAutoFit/>
          </a:bodyPr>
          <a:lstStyle/>
          <a:p>
            <a:r>
              <a:rPr sz="1728" b="1">
                <a:latin typeface="Rubik Medium"/>
              </a:rPr>
              <a:t>1. </a:t>
            </a:r>
            <a:r>
              <a:rPr sz="1481">
                <a:solidFill>
                  <a:srgbClr val="888888"/>
                </a:solidFill>
                <a:latin typeface="Rubik Regular"/>
              </a:rPr>
              <a:t>Toyota Tacoma - A mid-size truck known for its off-road capabilities.</a:t>
            </a:r>
          </a:p>
        </p:txBody>
      </p:sp>
      <p:sp>
        <p:nvSpPr>
          <p:cNvPr id="6" name="TextBox 5"/>
          <p:cNvSpPr txBox="1"/>
          <p:nvPr/>
        </p:nvSpPr>
        <p:spPr>
          <a:xfrm>
            <a:off x="4068000" y="2394000"/>
            <a:ext cx="4608000" cy="1184400"/>
          </a:xfrm>
          <a:prstGeom prst="rect">
            <a:avLst/>
          </a:prstGeom>
          <a:noFill/>
        </p:spPr>
        <p:txBody>
          <a:bodyPr wrap="square">
            <a:spAutoFit/>
          </a:bodyPr>
          <a:lstStyle/>
          <a:p>
            <a:r>
              <a:rPr sz="1728" b="1">
                <a:latin typeface="Rubik Medium"/>
              </a:rPr>
              <a:t>2. </a:t>
            </a:r>
            <a:r>
              <a:rPr sz="1481">
                <a:solidFill>
                  <a:srgbClr val="888888"/>
                </a:solidFill>
                <a:latin typeface="Rubik Regular"/>
              </a:rPr>
              <a:t>Toyota Tundra - A full-size truck offering powerful performance.</a:t>
            </a:r>
          </a:p>
        </p:txBody>
      </p:sp>
      <p:sp>
        <p:nvSpPr>
          <p:cNvPr id="7" name="TextBox 6"/>
          <p:cNvSpPr txBox="1"/>
          <p:nvPr/>
        </p:nvSpPr>
        <p:spPr>
          <a:xfrm>
            <a:off x="4068000" y="3578400"/>
            <a:ext cx="4608000" cy="1184400"/>
          </a:xfrm>
          <a:prstGeom prst="rect">
            <a:avLst/>
          </a:prstGeom>
          <a:noFill/>
        </p:spPr>
        <p:txBody>
          <a:bodyPr wrap="square">
            <a:spAutoFit/>
          </a:bodyPr>
          <a:lstStyle/>
          <a:p>
            <a:r>
              <a:rPr sz="1728" b="1">
                <a:latin typeface="Rubik Medium"/>
              </a:rPr>
              <a:t>3. </a:t>
            </a:r>
            <a:r>
              <a:rPr sz="1481">
                <a:solidFill>
                  <a:srgbClr val="888888"/>
                </a:solidFill>
                <a:latin typeface="Rubik Regular"/>
              </a:rPr>
              <a:t>Toyota Hilux - A rugged pickup truck favored in various markets globally.</a:t>
            </a:r>
          </a:p>
        </p:txBody>
      </p:sp>
      <p:pic>
        <p:nvPicPr>
          <p:cNvPr id="8" name="Picture 7" descr="logo.png"/>
          <p:cNvPicPr>
            <a:picLocks noChangeAspect="1"/>
          </p:cNvPicPr>
          <p:nvPr/>
        </p:nvPicPr>
        <p:blipFill>
          <a:blip r:embed="rId3"/>
          <a:stretch>
            <a:fillRect/>
          </a:stretch>
        </p:blipFill>
        <p:spPr>
          <a:xfrm>
            <a:off x="7984800" y="4665600"/>
            <a:ext cx="766800" cy="2664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2926800" cy="5130000"/>
          </a:xfrm>
          <a:prstGeom prst="rect">
            <a:avLst/>
          </a:prstGeom>
          <a:solidFill>
            <a:srgbClr val="588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 name="Picture 2" descr="image.jpg"/>
          <p:cNvPicPr>
            <a:picLocks noChangeAspect="1"/>
          </p:cNvPicPr>
          <p:nvPr/>
        </p:nvPicPr>
        <p:blipFill>
          <a:blip r:embed="rId2"/>
          <a:stretch>
            <a:fillRect/>
          </a:stretch>
        </p:blipFill>
        <p:spPr>
          <a:xfrm>
            <a:off x="525600" y="1040400"/>
            <a:ext cx="3049200" cy="3049200"/>
          </a:xfrm>
          <a:prstGeom prst="rect">
            <a:avLst/>
          </a:prstGeom>
        </p:spPr>
      </p:pic>
      <p:sp>
        <p:nvSpPr>
          <p:cNvPr id="4" name="TextBox 3"/>
          <p:cNvSpPr txBox="1"/>
          <p:nvPr/>
        </p:nvSpPr>
        <p:spPr>
          <a:xfrm>
            <a:off x="4068000" y="226800"/>
            <a:ext cx="3906000" cy="439200"/>
          </a:xfrm>
          <a:prstGeom prst="rect">
            <a:avLst/>
          </a:prstGeom>
          <a:noFill/>
        </p:spPr>
        <p:txBody>
          <a:bodyPr wrap="square">
            <a:spAutoFit/>
          </a:bodyPr>
          <a:lstStyle/>
          <a:p>
            <a:pPr>
              <a:defRPr sz="2400">
                <a:latin typeface="Quicksand SemiBold"/>
              </a:defRPr>
            </a:pPr>
            <a:r>
              <a:t>Electric Vehicles</a:t>
            </a:r>
          </a:p>
        </p:txBody>
      </p:sp>
      <p:sp>
        <p:nvSpPr>
          <p:cNvPr id="5" name="TextBox 4"/>
          <p:cNvSpPr txBox="1"/>
          <p:nvPr/>
        </p:nvSpPr>
        <p:spPr>
          <a:xfrm>
            <a:off x="4068000" y="1209600"/>
            <a:ext cx="4608000" cy="1184400"/>
          </a:xfrm>
          <a:prstGeom prst="rect">
            <a:avLst/>
          </a:prstGeom>
          <a:noFill/>
        </p:spPr>
        <p:txBody>
          <a:bodyPr wrap="square">
            <a:spAutoFit/>
          </a:bodyPr>
          <a:lstStyle/>
          <a:p>
            <a:r>
              <a:rPr sz="1728" b="1">
                <a:latin typeface="Rubik Medium"/>
              </a:rPr>
              <a:t>1. </a:t>
            </a:r>
            <a:r>
              <a:rPr sz="1481">
                <a:solidFill>
                  <a:srgbClr val="888888"/>
                </a:solidFill>
                <a:latin typeface="Rubik Regular"/>
              </a:rPr>
              <a:t>Toyota Prius - A pioneer in hybrid technology and eco-friendly driving.</a:t>
            </a:r>
          </a:p>
        </p:txBody>
      </p:sp>
      <p:sp>
        <p:nvSpPr>
          <p:cNvPr id="6" name="TextBox 5"/>
          <p:cNvSpPr txBox="1"/>
          <p:nvPr/>
        </p:nvSpPr>
        <p:spPr>
          <a:xfrm>
            <a:off x="4068000" y="2394000"/>
            <a:ext cx="4608000" cy="1184400"/>
          </a:xfrm>
          <a:prstGeom prst="rect">
            <a:avLst/>
          </a:prstGeom>
          <a:noFill/>
        </p:spPr>
        <p:txBody>
          <a:bodyPr wrap="square">
            <a:spAutoFit/>
          </a:bodyPr>
          <a:lstStyle/>
          <a:p>
            <a:r>
              <a:rPr sz="1728" b="1">
                <a:latin typeface="Rubik Medium"/>
              </a:rPr>
              <a:t>2. </a:t>
            </a:r>
            <a:r>
              <a:rPr sz="1481">
                <a:solidFill>
                  <a:srgbClr val="888888"/>
                </a:solidFill>
                <a:latin typeface="Rubik Regular"/>
              </a:rPr>
              <a:t>Toyota bZ4X - An electric crossover SUV focusing on innovative design.</a:t>
            </a:r>
          </a:p>
        </p:txBody>
      </p:sp>
      <p:sp>
        <p:nvSpPr>
          <p:cNvPr id="7" name="TextBox 6"/>
          <p:cNvSpPr txBox="1"/>
          <p:nvPr/>
        </p:nvSpPr>
        <p:spPr>
          <a:xfrm>
            <a:off x="4068000" y="3578400"/>
            <a:ext cx="4608000" cy="1184400"/>
          </a:xfrm>
          <a:prstGeom prst="rect">
            <a:avLst/>
          </a:prstGeom>
          <a:noFill/>
        </p:spPr>
        <p:txBody>
          <a:bodyPr wrap="square">
            <a:spAutoFit/>
          </a:bodyPr>
          <a:lstStyle/>
          <a:p>
            <a:r>
              <a:rPr sz="1728" b="1">
                <a:latin typeface="Rubik Medium"/>
              </a:rPr>
              <a:t>3. </a:t>
            </a:r>
            <a:r>
              <a:rPr sz="1481">
                <a:solidFill>
                  <a:srgbClr val="888888"/>
                </a:solidFill>
                <a:latin typeface="Rubik Regular"/>
              </a:rPr>
              <a:t>Toyota Mirai - A hydrogen fuel cell vehicle leading the way in green technology.</a:t>
            </a:r>
          </a:p>
        </p:txBody>
      </p:sp>
      <p:pic>
        <p:nvPicPr>
          <p:cNvPr id="8" name="Picture 7" descr="logo.png"/>
          <p:cNvPicPr>
            <a:picLocks noChangeAspect="1"/>
          </p:cNvPicPr>
          <p:nvPr/>
        </p:nvPicPr>
        <p:blipFill>
          <a:blip r:embed="rId3"/>
          <a:stretch>
            <a:fillRect/>
          </a:stretch>
        </p:blipFill>
        <p:spPr>
          <a:xfrm>
            <a:off x="7984800" y="4665600"/>
            <a:ext cx="766800" cy="26640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25600" y="525600"/>
            <a:ext cx="3600000" cy="720000"/>
          </a:xfrm>
          <a:prstGeom prst="rect">
            <a:avLst/>
          </a:prstGeom>
          <a:noFill/>
        </p:spPr>
        <p:txBody>
          <a:bodyPr wrap="square">
            <a:spAutoFit/>
          </a:bodyPr>
          <a:lstStyle/>
          <a:p>
            <a:pPr>
              <a:defRPr sz="2400">
                <a:latin typeface="Quicksand SemiBold"/>
              </a:defRPr>
            </a:pPr>
            <a:r>
              <a:t>Introduction of the New Car Launched</a:t>
            </a:r>
          </a:p>
        </p:txBody>
      </p:sp>
      <p:sp>
        <p:nvSpPr>
          <p:cNvPr id="3" name="TextBox 2"/>
          <p:cNvSpPr txBox="1"/>
          <p:nvPr/>
        </p:nvSpPr>
        <p:spPr>
          <a:xfrm>
            <a:off x="525600" y="1800000"/>
            <a:ext cx="3960000" cy="2880000"/>
          </a:xfrm>
          <a:prstGeom prst="rect">
            <a:avLst/>
          </a:prstGeom>
          <a:noFill/>
        </p:spPr>
        <p:txBody>
          <a:bodyPr wrap="square">
            <a:spAutoFit/>
          </a:bodyPr>
          <a:lstStyle/>
          <a:p>
            <a:pPr>
              <a:defRPr sz="1500">
                <a:solidFill>
                  <a:srgbClr val="888888"/>
                </a:solidFill>
                <a:latin typeface="Rubik Regular"/>
              </a:defRPr>
            </a:pPr>
            <a:r>
              <a:t>Toyota has recently launched the all-new Toyota bZ4X, marking its entry into the electric vehicle market with a revolutionary design and state-of-the-art technology. This model aims to redefine the future of driving by prioritizing sustainability without compromising performance. The bZ4X represents Toyota's commitment to achieving carbon neutrality by 2050.</a:t>
            </a:r>
          </a:p>
        </p:txBody>
      </p:sp>
      <p:sp>
        <p:nvSpPr>
          <p:cNvPr id="4" name="Rectangle 3"/>
          <p:cNvSpPr/>
          <p:nvPr/>
        </p:nvSpPr>
        <p:spPr>
          <a:xfrm>
            <a:off x="525600" y="4874400"/>
            <a:ext cx="4993200" cy="104400"/>
          </a:xfrm>
          <a:prstGeom prst="rect">
            <a:avLst/>
          </a:prstGeom>
          <a:solidFill>
            <a:srgbClr val="FFD9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5" name="Picture 4" descr="image.jpg"/>
          <p:cNvPicPr>
            <a:picLocks noChangeAspect="1"/>
          </p:cNvPicPr>
          <p:nvPr/>
        </p:nvPicPr>
        <p:blipFill>
          <a:blip r:embed="rId2"/>
          <a:stretch>
            <a:fillRect/>
          </a:stretch>
        </p:blipFill>
        <p:spPr>
          <a:xfrm>
            <a:off x="4989600" y="518400"/>
            <a:ext cx="4100400" cy="4100400"/>
          </a:xfrm>
          <a:prstGeom prst="rect">
            <a:avLst/>
          </a:prstGeom>
        </p:spPr>
      </p:pic>
      <p:pic>
        <p:nvPicPr>
          <p:cNvPr id="6" name="Picture 5" descr="logo.png"/>
          <p:cNvPicPr>
            <a:picLocks noChangeAspect="1"/>
          </p:cNvPicPr>
          <p:nvPr/>
        </p:nvPicPr>
        <p:blipFill>
          <a:blip r:embed="rId3"/>
          <a:stretch>
            <a:fillRect/>
          </a:stretch>
        </p:blipFill>
        <p:spPr>
          <a:xfrm>
            <a:off x="7984800" y="4665600"/>
            <a:ext cx="766800" cy="2664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74800" y="360000"/>
            <a:ext cx="8096399" cy="360000"/>
          </a:xfrm>
          <a:prstGeom prst="rect">
            <a:avLst/>
          </a:prstGeom>
          <a:noFill/>
        </p:spPr>
        <p:txBody>
          <a:bodyPr wrap="square">
            <a:spAutoFit/>
          </a:bodyPr>
          <a:lstStyle/>
          <a:p>
            <a:pPr>
              <a:defRPr sz="2700">
                <a:latin typeface="Quicksand SemiBold"/>
              </a:defRPr>
            </a:pPr>
            <a:r>
              <a:t>Model Name</a:t>
            </a:r>
          </a:p>
        </p:txBody>
      </p:sp>
      <p:sp>
        <p:nvSpPr>
          <p:cNvPr id="3" name="TextBox 2"/>
          <p:cNvSpPr txBox="1"/>
          <p:nvPr/>
        </p:nvSpPr>
        <p:spPr>
          <a:xfrm>
            <a:off x="874800" y="765000"/>
            <a:ext cx="7200000" cy="3600000"/>
          </a:xfrm>
          <a:prstGeom prst="rect">
            <a:avLst/>
          </a:prstGeom>
          <a:noFill/>
        </p:spPr>
        <p:txBody>
          <a:bodyPr wrap="square" anchor="ctr">
            <a:spAutoFit/>
          </a:bodyPr>
          <a:lstStyle/>
          <a:p>
            <a:pPr algn="l">
              <a:defRPr sz="1900">
                <a:solidFill>
                  <a:srgbClr val="262626"/>
                </a:solidFill>
                <a:latin typeface="Rubik Regular"/>
              </a:defRPr>
            </a:pPr>
            <a:r>
              <a:t>The new car model introduced is the Toyota bZ4X, an all-electric compact SUV. The name 'bZ' stands for 'Beyond Zero,' reflecting Toyota's vision for a carbon-neutral future. As part of Toyota's new electric vehicle lineup, the bZ4X aims to offer a greener alternative for consumers.</a:t>
            </a:r>
          </a:p>
        </p:txBody>
      </p:sp>
      <p:cxnSp>
        <p:nvCxnSpPr>
          <p:cNvPr id="4" name="Connector 3"/>
          <p:cNvCxnSpPr/>
          <p:nvPr/>
        </p:nvCxnSpPr>
        <p:spPr>
          <a:xfrm>
            <a:off x="525600" y="4593600"/>
            <a:ext cx="8096400" cy="0"/>
          </a:xfrm>
          <a:prstGeom prst="line">
            <a:avLst/>
          </a:prstGeom>
          <a:ln w="25200">
            <a:solidFill>
              <a:srgbClr val="FFD91E"/>
            </a:solidFill>
          </a:ln>
          <a:effectLst/>
        </p:spPr>
        <p:style>
          <a:lnRef idx="2">
            <a:schemeClr val="accent1"/>
          </a:lnRef>
          <a:fillRef idx="0">
            <a:schemeClr val="accent1"/>
          </a:fillRef>
          <a:effectRef idx="1">
            <a:schemeClr val="accent1"/>
          </a:effectRef>
          <a:fontRef idx="minor">
            <a:schemeClr val="tx1"/>
          </a:fontRef>
        </p:style>
      </p:cxnSp>
      <p:pic>
        <p:nvPicPr>
          <p:cNvPr id="5" name="Picture 4" descr="logo.png"/>
          <p:cNvPicPr>
            <a:picLocks noChangeAspect="1"/>
          </p:cNvPicPr>
          <p:nvPr/>
        </p:nvPicPr>
        <p:blipFill>
          <a:blip r:embed="rId2"/>
          <a:stretch>
            <a:fillRect/>
          </a:stretch>
        </p:blipFill>
        <p:spPr>
          <a:xfrm>
            <a:off x="7984800" y="4665600"/>
            <a:ext cx="766800" cy="26640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74800" y="360000"/>
            <a:ext cx="8096399" cy="360000"/>
          </a:xfrm>
          <a:prstGeom prst="rect">
            <a:avLst/>
          </a:prstGeom>
          <a:noFill/>
        </p:spPr>
        <p:txBody>
          <a:bodyPr wrap="square">
            <a:spAutoFit/>
          </a:bodyPr>
          <a:lstStyle/>
          <a:p>
            <a:pPr>
              <a:defRPr sz="2700">
                <a:latin typeface="Quicksand SemiBold"/>
              </a:defRPr>
            </a:pPr>
            <a:r>
              <a:t>Features</a:t>
            </a:r>
          </a:p>
        </p:txBody>
      </p:sp>
      <p:sp>
        <p:nvSpPr>
          <p:cNvPr id="3" name="TextBox 2"/>
          <p:cNvSpPr txBox="1"/>
          <p:nvPr/>
        </p:nvSpPr>
        <p:spPr>
          <a:xfrm>
            <a:off x="874800" y="765000"/>
            <a:ext cx="7200000" cy="3600000"/>
          </a:xfrm>
          <a:prstGeom prst="rect">
            <a:avLst/>
          </a:prstGeom>
          <a:noFill/>
        </p:spPr>
        <p:txBody>
          <a:bodyPr wrap="square" anchor="ctr">
            <a:spAutoFit/>
          </a:bodyPr>
          <a:lstStyle/>
          <a:p>
            <a:pPr algn="l">
              <a:defRPr sz="1900">
                <a:solidFill>
                  <a:srgbClr val="262626"/>
                </a:solidFill>
                <a:latin typeface="Rubik Regular"/>
              </a:defRPr>
            </a:pPr>
            <a:r>
              <a:t>The Toyota bZ4X features a powerful electric drivetrain, offering up to 250 miles of range on a single charge. It is equipped with advanced technology, including an intuitive infotainment system and extensive safety features such as Toyota Safety Sense. Additionally, its spacious interior provides comfort for up to five passengers, making it ideal for families.</a:t>
            </a:r>
          </a:p>
        </p:txBody>
      </p:sp>
      <p:cxnSp>
        <p:nvCxnSpPr>
          <p:cNvPr id="4" name="Connector 3"/>
          <p:cNvCxnSpPr/>
          <p:nvPr/>
        </p:nvCxnSpPr>
        <p:spPr>
          <a:xfrm>
            <a:off x="525600" y="4593600"/>
            <a:ext cx="8096400" cy="0"/>
          </a:xfrm>
          <a:prstGeom prst="line">
            <a:avLst/>
          </a:prstGeom>
          <a:ln w="25200">
            <a:solidFill>
              <a:srgbClr val="FFD91E"/>
            </a:solidFill>
          </a:ln>
          <a:effectLst/>
        </p:spPr>
        <p:style>
          <a:lnRef idx="2">
            <a:schemeClr val="accent1"/>
          </a:lnRef>
          <a:fillRef idx="0">
            <a:schemeClr val="accent1"/>
          </a:fillRef>
          <a:effectRef idx="1">
            <a:schemeClr val="accent1"/>
          </a:effectRef>
          <a:fontRef idx="minor">
            <a:schemeClr val="tx1"/>
          </a:fontRef>
        </p:style>
      </p:cxnSp>
      <p:pic>
        <p:nvPicPr>
          <p:cNvPr id="5" name="Picture 4" descr="logo.png"/>
          <p:cNvPicPr>
            <a:picLocks noChangeAspect="1"/>
          </p:cNvPicPr>
          <p:nvPr/>
        </p:nvPicPr>
        <p:blipFill>
          <a:blip r:embed="rId2"/>
          <a:stretch>
            <a:fillRect/>
          </a:stretch>
        </p:blipFill>
        <p:spPr>
          <a:xfrm>
            <a:off x="7984800" y="4665600"/>
            <a:ext cx="766800" cy="26640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74800" y="360000"/>
            <a:ext cx="8096399" cy="360000"/>
          </a:xfrm>
          <a:prstGeom prst="rect">
            <a:avLst/>
          </a:prstGeom>
          <a:noFill/>
        </p:spPr>
        <p:txBody>
          <a:bodyPr wrap="square">
            <a:spAutoFit/>
          </a:bodyPr>
          <a:lstStyle/>
          <a:p>
            <a:pPr>
              <a:defRPr sz="2700">
                <a:latin typeface="Quicksand SemiBold"/>
              </a:defRPr>
            </a:pPr>
            <a:r>
              <a:t>Target Audience</a:t>
            </a:r>
          </a:p>
        </p:txBody>
      </p:sp>
      <p:sp>
        <p:nvSpPr>
          <p:cNvPr id="3" name="TextBox 2"/>
          <p:cNvSpPr txBox="1"/>
          <p:nvPr/>
        </p:nvSpPr>
        <p:spPr>
          <a:xfrm>
            <a:off x="874800" y="765000"/>
            <a:ext cx="7200000" cy="3600000"/>
          </a:xfrm>
          <a:prstGeom prst="rect">
            <a:avLst/>
          </a:prstGeom>
          <a:noFill/>
        </p:spPr>
        <p:txBody>
          <a:bodyPr wrap="square" anchor="ctr">
            <a:spAutoFit/>
          </a:bodyPr>
          <a:lstStyle/>
          <a:p>
            <a:pPr algn="l">
              <a:defRPr sz="1900">
                <a:solidFill>
                  <a:srgbClr val="262626"/>
                </a:solidFill>
                <a:latin typeface="Rubik Regular"/>
              </a:defRPr>
            </a:pPr>
            <a:r>
              <a:t>The target audience for the Toyota bZ4X includes environmentally conscious consumers seeking a reliable electric vehicle. This model appeals to tech-savvy individuals who appreciate innovative features and advanced safety technologies. Additionally, families looking for a sustainable yet spacious vehicle find the bZ4X appealing for their daily needs.</a:t>
            </a:r>
          </a:p>
        </p:txBody>
      </p:sp>
      <p:cxnSp>
        <p:nvCxnSpPr>
          <p:cNvPr id="4" name="Connector 3"/>
          <p:cNvCxnSpPr/>
          <p:nvPr/>
        </p:nvCxnSpPr>
        <p:spPr>
          <a:xfrm>
            <a:off x="525600" y="4593600"/>
            <a:ext cx="8096400" cy="0"/>
          </a:xfrm>
          <a:prstGeom prst="line">
            <a:avLst/>
          </a:prstGeom>
          <a:ln w="25200">
            <a:solidFill>
              <a:srgbClr val="FFD91E"/>
            </a:solidFill>
          </a:ln>
          <a:effectLst/>
        </p:spPr>
        <p:style>
          <a:lnRef idx="2">
            <a:schemeClr val="accent1"/>
          </a:lnRef>
          <a:fillRef idx="0">
            <a:schemeClr val="accent1"/>
          </a:fillRef>
          <a:effectRef idx="1">
            <a:schemeClr val="accent1"/>
          </a:effectRef>
          <a:fontRef idx="minor">
            <a:schemeClr val="tx1"/>
          </a:fontRef>
        </p:style>
      </p:cxnSp>
      <p:pic>
        <p:nvPicPr>
          <p:cNvPr id="5" name="Picture 4" descr="logo.png"/>
          <p:cNvPicPr>
            <a:picLocks noChangeAspect="1"/>
          </p:cNvPicPr>
          <p:nvPr/>
        </p:nvPicPr>
        <p:blipFill>
          <a:blip r:embed="rId2"/>
          <a:stretch>
            <a:fillRect/>
          </a:stretch>
        </p:blipFill>
        <p:spPr>
          <a:xfrm>
            <a:off x="7984800" y="4665600"/>
            <a:ext cx="766800" cy="26640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74800" y="360000"/>
            <a:ext cx="8096399" cy="360000"/>
          </a:xfrm>
          <a:prstGeom prst="rect">
            <a:avLst/>
          </a:prstGeom>
          <a:noFill/>
        </p:spPr>
        <p:txBody>
          <a:bodyPr wrap="square">
            <a:spAutoFit/>
          </a:bodyPr>
          <a:lstStyle/>
          <a:p>
            <a:pPr>
              <a:defRPr sz="2700">
                <a:latin typeface="Quicksand SemiBold"/>
              </a:defRPr>
            </a:pPr>
            <a:r>
              <a:t>Launch Date and Reception</a:t>
            </a:r>
          </a:p>
        </p:txBody>
      </p:sp>
      <p:sp>
        <p:nvSpPr>
          <p:cNvPr id="3" name="TextBox 2"/>
          <p:cNvSpPr txBox="1"/>
          <p:nvPr/>
        </p:nvSpPr>
        <p:spPr>
          <a:xfrm>
            <a:off x="874800" y="765000"/>
            <a:ext cx="7200000" cy="3600000"/>
          </a:xfrm>
          <a:prstGeom prst="rect">
            <a:avLst/>
          </a:prstGeom>
          <a:noFill/>
        </p:spPr>
        <p:txBody>
          <a:bodyPr wrap="square" anchor="ctr">
            <a:spAutoFit/>
          </a:bodyPr>
          <a:lstStyle/>
          <a:p>
            <a:pPr algn="l">
              <a:defRPr sz="1900">
                <a:solidFill>
                  <a:srgbClr val="262626"/>
                </a:solidFill>
                <a:latin typeface="Rubik Regular"/>
              </a:defRPr>
            </a:pPr>
            <a:r>
              <a:t>The Toyota bZ4X was officially launched in May 2022, with significant anticipation in the electric vehicle market. Initial reception has been positive, with consumers praising its design, range, and technology. Many reviews highlight the vehicle's commitment to sustainability and its potential to reshape the automotive landscape.</a:t>
            </a:r>
          </a:p>
        </p:txBody>
      </p:sp>
      <p:cxnSp>
        <p:nvCxnSpPr>
          <p:cNvPr id="4" name="Connector 3"/>
          <p:cNvCxnSpPr/>
          <p:nvPr/>
        </p:nvCxnSpPr>
        <p:spPr>
          <a:xfrm>
            <a:off x="525600" y="4593600"/>
            <a:ext cx="8096400" cy="0"/>
          </a:xfrm>
          <a:prstGeom prst="line">
            <a:avLst/>
          </a:prstGeom>
          <a:ln w="25200">
            <a:solidFill>
              <a:srgbClr val="FFD91E"/>
            </a:solidFill>
          </a:ln>
          <a:effectLst/>
        </p:spPr>
        <p:style>
          <a:lnRef idx="2">
            <a:schemeClr val="accent1"/>
          </a:lnRef>
          <a:fillRef idx="0">
            <a:schemeClr val="accent1"/>
          </a:fillRef>
          <a:effectRef idx="1">
            <a:schemeClr val="accent1"/>
          </a:effectRef>
          <a:fontRef idx="minor">
            <a:schemeClr val="tx1"/>
          </a:fontRef>
        </p:style>
      </p:cxnSp>
      <p:pic>
        <p:nvPicPr>
          <p:cNvPr id="5" name="Picture 4" descr="logo.png"/>
          <p:cNvPicPr>
            <a:picLocks noChangeAspect="1"/>
          </p:cNvPicPr>
          <p:nvPr/>
        </p:nvPicPr>
        <p:blipFill>
          <a:blip r:embed="rId2"/>
          <a:stretch>
            <a:fillRect/>
          </a:stretch>
        </p:blipFill>
        <p:spPr>
          <a:xfrm>
            <a:off x="7984800" y="4665600"/>
            <a:ext cx="766800" cy="26640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5880F1"/>
        </a:solidFill>
        <a:effectLst/>
      </p:bgPr>
    </p:bg>
    <p:spTree>
      <p:nvGrpSpPr>
        <p:cNvPr id="1" name=""/>
        <p:cNvGrpSpPr/>
        <p:nvPr/>
      </p:nvGrpSpPr>
      <p:grpSpPr/>
      <p:sp>
        <p:nvSpPr>
          <p:cNvPr id="2" name="Rectangle 1"/>
          <p:cNvSpPr/>
          <p:nvPr/>
        </p:nvSpPr>
        <p:spPr>
          <a:xfrm>
            <a:off x="0" y="0"/>
            <a:ext cx="3690000" cy="5130000"/>
          </a:xfrm>
          <a:prstGeom prst="rect">
            <a:avLst/>
          </a:prstGeom>
          <a:solidFill>
            <a:srgbClr val="FBFAF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687600" y="709200"/>
            <a:ext cx="3510000" cy="687600"/>
          </a:xfrm>
          <a:prstGeom prst="rect">
            <a:avLst/>
          </a:prstGeom>
          <a:noFill/>
        </p:spPr>
        <p:txBody>
          <a:bodyPr wrap="square">
            <a:spAutoFit/>
          </a:bodyPr>
          <a:lstStyle/>
          <a:p>
            <a:pPr>
              <a:defRPr sz="2700">
                <a:solidFill>
                  <a:srgbClr val="262626"/>
                </a:solidFill>
                <a:latin typeface="Quicksand Bold"/>
              </a:defRPr>
            </a:pPr>
            <a:r>
              <a:t>Conclusion</a:t>
            </a:r>
          </a:p>
        </p:txBody>
      </p:sp>
      <p:sp>
        <p:nvSpPr>
          <p:cNvPr id="4" name="TextBox 3"/>
          <p:cNvSpPr txBox="1"/>
          <p:nvPr/>
        </p:nvSpPr>
        <p:spPr>
          <a:xfrm>
            <a:off x="687600" y="2116800"/>
            <a:ext cx="3006000" cy="453600"/>
          </a:xfrm>
          <a:prstGeom prst="rect">
            <a:avLst/>
          </a:prstGeom>
          <a:noFill/>
        </p:spPr>
        <p:txBody>
          <a:bodyPr wrap="square">
            <a:spAutoFit/>
          </a:bodyPr>
          <a:lstStyle/>
          <a:p>
            <a:pPr>
              <a:defRPr sz="2400">
                <a:solidFill>
                  <a:srgbClr val="262626"/>
                </a:solidFill>
                <a:latin typeface="Rubik Light"/>
              </a:defRPr>
            </a:pPr>
            <a:r>
              <a:t>Summary of Key Points</a:t>
            </a:r>
          </a:p>
        </p:txBody>
      </p:sp>
      <p:sp>
        <p:nvSpPr>
          <p:cNvPr id="5" name="TextBox 4"/>
          <p:cNvSpPr txBox="1"/>
          <p:nvPr/>
        </p:nvSpPr>
        <p:spPr>
          <a:xfrm>
            <a:off x="4320000" y="345000"/>
            <a:ext cx="3895200" cy="540000"/>
          </a:xfrm>
          <a:prstGeom prst="rect">
            <a:avLst/>
          </a:prstGeom>
          <a:noFill/>
        </p:spPr>
        <p:txBody>
          <a:bodyPr wrap="square" anchor="t">
            <a:spAutoFit/>
          </a:bodyPr>
          <a:lstStyle/>
          <a:p/>
          <a:p>
            <a:pPr>
              <a:defRPr sz="1800">
                <a:solidFill>
                  <a:srgbClr val="FFCC4C"/>
                </a:solidFill>
                <a:latin typeface="Rubik Regular"/>
              </a:defRPr>
            </a:pPr>
            <a:r>
              <a:t>1. </a:t>
            </a:r>
            <a:r>
              <a:rPr sz="1500">
                <a:solidFill>
                  <a:srgbClr val="BECFFF"/>
                </a:solidFill>
                <a:latin typeface="Rubik Regular"/>
              </a:rPr>
              <a:t>Recap of the Company Overview</a:t>
            </a:r>
          </a:p>
        </p:txBody>
      </p:sp>
      <p:sp>
        <p:nvSpPr>
          <p:cNvPr id="6" name="TextBox 5"/>
          <p:cNvSpPr txBox="1"/>
          <p:nvPr/>
        </p:nvSpPr>
        <p:spPr>
          <a:xfrm>
            <a:off x="4320000" y="1158000"/>
            <a:ext cx="3895200" cy="540000"/>
          </a:xfrm>
          <a:prstGeom prst="rect">
            <a:avLst/>
          </a:prstGeom>
          <a:noFill/>
        </p:spPr>
        <p:txBody>
          <a:bodyPr wrap="square" anchor="t">
            <a:spAutoFit/>
          </a:bodyPr>
          <a:lstStyle/>
          <a:p/>
          <a:p>
            <a:pPr>
              <a:defRPr sz="1800">
                <a:solidFill>
                  <a:srgbClr val="FFCC4C"/>
                </a:solidFill>
                <a:latin typeface="Rubik Regular"/>
              </a:defRPr>
            </a:pPr>
            <a:r>
              <a:t>2. </a:t>
            </a:r>
            <a:r>
              <a:rPr sz="1500">
                <a:solidFill>
                  <a:srgbClr val="BECFFF"/>
                </a:solidFill>
                <a:latin typeface="Rubik Regular"/>
              </a:rPr>
              <a:t>Review of Cars Offered</a:t>
            </a:r>
          </a:p>
        </p:txBody>
      </p:sp>
      <p:sp>
        <p:nvSpPr>
          <p:cNvPr id="7" name="TextBox 6"/>
          <p:cNvSpPr txBox="1"/>
          <p:nvPr/>
        </p:nvSpPr>
        <p:spPr>
          <a:xfrm>
            <a:off x="4320000" y="1971000"/>
            <a:ext cx="3895200" cy="540000"/>
          </a:xfrm>
          <a:prstGeom prst="rect">
            <a:avLst/>
          </a:prstGeom>
          <a:noFill/>
        </p:spPr>
        <p:txBody>
          <a:bodyPr wrap="square" anchor="t">
            <a:spAutoFit/>
          </a:bodyPr>
          <a:lstStyle/>
          <a:p/>
          <a:p>
            <a:pPr>
              <a:defRPr sz="1800">
                <a:solidFill>
                  <a:srgbClr val="FFCC4C"/>
                </a:solidFill>
                <a:latin typeface="Rubik Regular"/>
              </a:defRPr>
            </a:pPr>
            <a:r>
              <a:t>3. </a:t>
            </a:r>
            <a:r>
              <a:rPr sz="1500">
                <a:solidFill>
                  <a:srgbClr val="BECFFF"/>
                </a:solidFill>
                <a:latin typeface="Rubik Regular"/>
              </a:rPr>
              <a:t>Details of the New Model</a:t>
            </a:r>
          </a:p>
        </p:txBody>
      </p:sp>
      <p:sp>
        <p:nvSpPr>
          <p:cNvPr id="8" name="TextBox 7"/>
          <p:cNvSpPr txBox="1"/>
          <p:nvPr/>
        </p:nvSpPr>
        <p:spPr>
          <a:xfrm>
            <a:off x="4320000" y="2784000"/>
            <a:ext cx="3895200" cy="540000"/>
          </a:xfrm>
          <a:prstGeom prst="rect">
            <a:avLst/>
          </a:prstGeom>
          <a:noFill/>
        </p:spPr>
        <p:txBody>
          <a:bodyPr wrap="square" anchor="t">
            <a:spAutoFit/>
          </a:bodyPr>
          <a:lstStyle/>
          <a:p/>
          <a:p>
            <a:pPr>
              <a:defRPr sz="1800">
                <a:solidFill>
                  <a:srgbClr val="FFCC4C"/>
                </a:solidFill>
                <a:latin typeface="Rubik Regular"/>
              </a:defRPr>
            </a:pPr>
            <a:r>
              <a:t>4. </a:t>
            </a:r>
            <a:r>
              <a:rPr sz="1500">
                <a:solidFill>
                  <a:srgbClr val="BECFFF"/>
                </a:solidFill>
                <a:latin typeface="Rubik Regular"/>
              </a:rPr>
              <a:t>Considerations for Potential Buyers</a:t>
            </a:r>
          </a:p>
        </p:txBody>
      </p:sp>
      <p:sp>
        <p:nvSpPr>
          <p:cNvPr id="9" name="TextBox 8"/>
          <p:cNvSpPr txBox="1"/>
          <p:nvPr/>
        </p:nvSpPr>
        <p:spPr>
          <a:xfrm>
            <a:off x="4320000" y="3597000"/>
            <a:ext cx="3895200" cy="540000"/>
          </a:xfrm>
          <a:prstGeom prst="rect">
            <a:avLst/>
          </a:prstGeom>
          <a:noFill/>
        </p:spPr>
        <p:txBody>
          <a:bodyPr wrap="square" anchor="t">
            <a:spAutoFit/>
          </a:bodyPr>
          <a:lstStyle/>
          <a:p/>
          <a:p>
            <a:pPr>
              <a:defRPr sz="1800">
                <a:solidFill>
                  <a:srgbClr val="FFCC4C"/>
                </a:solidFill>
                <a:latin typeface="Rubik Regular"/>
              </a:defRPr>
            </a:pPr>
            <a:r>
              <a:t>5. </a:t>
            </a:r>
            <a:r>
              <a:rPr sz="1500">
                <a:solidFill>
                  <a:srgbClr val="BECFFF"/>
                </a:solidFill>
                <a:latin typeface="Rubik Regular"/>
              </a:rPr>
              <a:t>Final Thoughts</a:t>
            </a:r>
          </a:p>
        </p:txBody>
      </p:sp>
      <p:pic>
        <p:nvPicPr>
          <p:cNvPr id="10" name="Picture 9" descr="transparent_logo.png"/>
          <p:cNvPicPr>
            <a:picLocks noChangeAspect="1"/>
          </p:cNvPicPr>
          <p:nvPr/>
        </p:nvPicPr>
        <p:blipFill>
          <a:blip r:embed="rId2"/>
          <a:stretch>
            <a:fillRect/>
          </a:stretch>
        </p:blipFill>
        <p:spPr>
          <a:xfrm>
            <a:off x="7984800" y="4665600"/>
            <a:ext cx="766800" cy="2664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5880F1"/>
        </a:solidFill>
        <a:effectLst/>
      </p:bgPr>
    </p:bg>
    <p:spTree>
      <p:nvGrpSpPr>
        <p:cNvPr id="1" name=""/>
        <p:cNvGrpSpPr/>
        <p:nvPr/>
      </p:nvGrpSpPr>
      <p:grpSpPr/>
      <p:sp>
        <p:nvSpPr>
          <p:cNvPr id="2" name="Rectangle 1"/>
          <p:cNvSpPr/>
          <p:nvPr/>
        </p:nvSpPr>
        <p:spPr>
          <a:xfrm>
            <a:off x="0" y="0"/>
            <a:ext cx="3690000" cy="5130000"/>
          </a:xfrm>
          <a:prstGeom prst="rect">
            <a:avLst/>
          </a:prstGeom>
          <a:solidFill>
            <a:srgbClr val="FBFAF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687600" y="709200"/>
            <a:ext cx="2520000" cy="687600"/>
          </a:xfrm>
          <a:prstGeom prst="rect">
            <a:avLst/>
          </a:prstGeom>
          <a:noFill/>
        </p:spPr>
        <p:txBody>
          <a:bodyPr wrap="square">
            <a:spAutoFit/>
          </a:bodyPr>
          <a:lstStyle/>
          <a:p>
            <a:pPr>
              <a:defRPr sz="2400">
                <a:solidFill>
                  <a:srgbClr val="262626"/>
                </a:solidFill>
                <a:latin typeface="Quicksand Bold"/>
              </a:defRPr>
            </a:pPr>
            <a:r>
              <a:t>Agenda</a:t>
            </a:r>
          </a:p>
        </p:txBody>
      </p:sp>
      <p:sp>
        <p:nvSpPr>
          <p:cNvPr id="4" name="TextBox 3"/>
          <p:cNvSpPr txBox="1"/>
          <p:nvPr/>
        </p:nvSpPr>
        <p:spPr>
          <a:xfrm>
            <a:off x="687600" y="2880000"/>
            <a:ext cx="3006000" cy="453600"/>
          </a:xfrm>
          <a:prstGeom prst="rect">
            <a:avLst/>
          </a:prstGeom>
          <a:noFill/>
        </p:spPr>
        <p:txBody>
          <a:bodyPr wrap="square">
            <a:spAutoFit/>
          </a:bodyPr>
          <a:lstStyle/>
          <a:p>
            <a:pPr>
              <a:defRPr sz="1800">
                <a:solidFill>
                  <a:srgbClr val="262626"/>
                </a:solidFill>
                <a:latin typeface="Rubik Light"/>
              </a:defRPr>
            </a:pPr>
            <a:r>
              <a:t>Explore the Company's Overview and New Car Details</a:t>
            </a:r>
          </a:p>
        </p:txBody>
      </p:sp>
      <p:sp>
        <p:nvSpPr>
          <p:cNvPr id="5" name="TextBox 4"/>
          <p:cNvSpPr txBox="1"/>
          <p:nvPr/>
        </p:nvSpPr>
        <p:spPr>
          <a:xfrm>
            <a:off x="4140000" y="357000"/>
            <a:ext cx="4075200" cy="453600"/>
          </a:xfrm>
          <a:prstGeom prst="rect">
            <a:avLst/>
          </a:prstGeom>
          <a:noFill/>
        </p:spPr>
        <p:txBody>
          <a:bodyPr wrap="square" anchor="t">
            <a:spAutoFit/>
          </a:bodyPr>
          <a:lstStyle/>
          <a:p/>
          <a:p>
            <a:pPr>
              <a:defRPr sz="2100">
                <a:solidFill>
                  <a:srgbClr val="FFCC4C"/>
                </a:solidFill>
                <a:latin typeface="Rubik Regular"/>
              </a:defRPr>
            </a:pPr>
            <a:r>
              <a:t>1. </a:t>
            </a:r>
            <a:r>
              <a:rPr sz="1500">
                <a:solidFill>
                  <a:srgbClr val="BECFFF"/>
                </a:solidFill>
                <a:latin typeface="Rubik Regular"/>
              </a:rPr>
              <a:t>Introduction of the Company</a:t>
            </a:r>
          </a:p>
        </p:txBody>
      </p:sp>
      <p:sp>
        <p:nvSpPr>
          <p:cNvPr id="6" name="TextBox 5"/>
          <p:cNvSpPr txBox="1"/>
          <p:nvPr/>
        </p:nvSpPr>
        <p:spPr>
          <a:xfrm>
            <a:off x="4140000" y="1167600"/>
            <a:ext cx="4075200" cy="453600"/>
          </a:xfrm>
          <a:prstGeom prst="rect">
            <a:avLst/>
          </a:prstGeom>
          <a:noFill/>
        </p:spPr>
        <p:txBody>
          <a:bodyPr wrap="square" anchor="t">
            <a:spAutoFit/>
          </a:bodyPr>
          <a:lstStyle/>
          <a:p/>
          <a:p>
            <a:pPr>
              <a:defRPr sz="2100">
                <a:solidFill>
                  <a:srgbClr val="FFCC4C"/>
                </a:solidFill>
                <a:latin typeface="Rubik Regular"/>
              </a:defRPr>
            </a:pPr>
            <a:r>
              <a:t>2. </a:t>
            </a:r>
            <a:r>
              <a:rPr sz="1500">
                <a:solidFill>
                  <a:srgbClr val="BECFFF"/>
                </a:solidFill>
                <a:latin typeface="Rubik Regular"/>
              </a:rPr>
              <a:t>List of Cars the Company Sells</a:t>
            </a:r>
          </a:p>
        </p:txBody>
      </p:sp>
      <p:sp>
        <p:nvSpPr>
          <p:cNvPr id="7" name="TextBox 6"/>
          <p:cNvSpPr txBox="1"/>
          <p:nvPr/>
        </p:nvSpPr>
        <p:spPr>
          <a:xfrm>
            <a:off x="4140000" y="1978200"/>
            <a:ext cx="4075200" cy="453600"/>
          </a:xfrm>
          <a:prstGeom prst="rect">
            <a:avLst/>
          </a:prstGeom>
          <a:noFill/>
        </p:spPr>
        <p:txBody>
          <a:bodyPr wrap="square" anchor="t">
            <a:spAutoFit/>
          </a:bodyPr>
          <a:lstStyle/>
          <a:p/>
          <a:p>
            <a:pPr>
              <a:defRPr sz="2100">
                <a:solidFill>
                  <a:srgbClr val="FFCC4C"/>
                </a:solidFill>
                <a:latin typeface="Rubik Regular"/>
              </a:defRPr>
            </a:pPr>
            <a:r>
              <a:t>3. </a:t>
            </a:r>
            <a:r>
              <a:rPr sz="1500">
                <a:solidFill>
                  <a:srgbClr val="BECFFF"/>
                </a:solidFill>
                <a:latin typeface="Rubik Regular"/>
              </a:rPr>
              <a:t>Introduction of the New Car Launched</a:t>
            </a:r>
          </a:p>
        </p:txBody>
      </p:sp>
      <p:sp>
        <p:nvSpPr>
          <p:cNvPr id="8" name="TextBox 7"/>
          <p:cNvSpPr txBox="1"/>
          <p:nvPr/>
        </p:nvSpPr>
        <p:spPr>
          <a:xfrm>
            <a:off x="4140000" y="2788800"/>
            <a:ext cx="4075200" cy="453600"/>
          </a:xfrm>
          <a:prstGeom prst="rect">
            <a:avLst/>
          </a:prstGeom>
          <a:noFill/>
        </p:spPr>
        <p:txBody>
          <a:bodyPr wrap="square" anchor="t">
            <a:spAutoFit/>
          </a:bodyPr>
          <a:lstStyle/>
          <a:p/>
          <a:p>
            <a:pPr>
              <a:defRPr sz="2100">
                <a:solidFill>
                  <a:srgbClr val="FFCC4C"/>
                </a:solidFill>
                <a:latin typeface="Rubik Regular"/>
              </a:defRPr>
            </a:pPr>
            <a:r>
              <a:t>4. </a:t>
            </a:r>
            <a:r>
              <a:rPr sz="1500">
                <a:solidFill>
                  <a:srgbClr val="BECFFF"/>
                </a:solidFill>
                <a:latin typeface="Rubik Regular"/>
              </a:rPr>
              <a:t>Key Features of the New Car</a:t>
            </a:r>
          </a:p>
        </p:txBody>
      </p:sp>
      <p:sp>
        <p:nvSpPr>
          <p:cNvPr id="9" name="TextBox 8"/>
          <p:cNvSpPr txBox="1"/>
          <p:nvPr/>
        </p:nvSpPr>
        <p:spPr>
          <a:xfrm>
            <a:off x="4140000" y="3599400"/>
            <a:ext cx="4075200" cy="453600"/>
          </a:xfrm>
          <a:prstGeom prst="rect">
            <a:avLst/>
          </a:prstGeom>
          <a:noFill/>
        </p:spPr>
        <p:txBody>
          <a:bodyPr wrap="square" anchor="t">
            <a:spAutoFit/>
          </a:bodyPr>
          <a:lstStyle/>
          <a:p/>
          <a:p>
            <a:pPr>
              <a:defRPr sz="2100">
                <a:solidFill>
                  <a:srgbClr val="FFCC4C"/>
                </a:solidFill>
                <a:latin typeface="Rubik Regular"/>
              </a:defRPr>
            </a:pPr>
            <a:r>
              <a:t>5. </a:t>
            </a:r>
            <a:r>
              <a:rPr sz="1500">
                <a:solidFill>
                  <a:srgbClr val="BECFFF"/>
                </a:solidFill>
                <a:latin typeface="Rubik Regular"/>
              </a:rPr>
              <a:t>Conclusion</a:t>
            </a:r>
          </a:p>
        </p:txBody>
      </p:sp>
      <p:pic>
        <p:nvPicPr>
          <p:cNvPr id="10" name="Picture 9" descr="transparent_logo.png"/>
          <p:cNvPicPr>
            <a:picLocks noChangeAspect="1"/>
          </p:cNvPicPr>
          <p:nvPr/>
        </p:nvPicPr>
        <p:blipFill>
          <a:blip r:embed="rId2"/>
          <a:stretch>
            <a:fillRect/>
          </a:stretch>
        </p:blipFill>
        <p:spPr>
          <a:xfrm>
            <a:off x="7984800" y="4665600"/>
            <a:ext cx="766800" cy="2664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25600" y="525600"/>
            <a:ext cx="3600000" cy="720000"/>
          </a:xfrm>
          <a:prstGeom prst="rect">
            <a:avLst/>
          </a:prstGeom>
          <a:noFill/>
        </p:spPr>
        <p:txBody>
          <a:bodyPr wrap="square">
            <a:spAutoFit/>
          </a:bodyPr>
          <a:lstStyle/>
          <a:p>
            <a:pPr>
              <a:defRPr sz="2400">
                <a:latin typeface="Quicksand SemiBold"/>
              </a:defRPr>
            </a:pPr>
            <a:r>
              <a:t>Introduction of the Company</a:t>
            </a:r>
          </a:p>
        </p:txBody>
      </p:sp>
      <p:sp>
        <p:nvSpPr>
          <p:cNvPr id="3" name="TextBox 2"/>
          <p:cNvSpPr txBox="1"/>
          <p:nvPr/>
        </p:nvSpPr>
        <p:spPr>
          <a:xfrm>
            <a:off x="525600" y="1800000"/>
            <a:ext cx="3960000" cy="2880000"/>
          </a:xfrm>
          <a:prstGeom prst="rect">
            <a:avLst/>
          </a:prstGeom>
          <a:noFill/>
        </p:spPr>
        <p:txBody>
          <a:bodyPr wrap="square">
            <a:spAutoFit/>
          </a:bodyPr>
          <a:lstStyle/>
          <a:p>
            <a:pPr>
              <a:defRPr sz="1500">
                <a:solidFill>
                  <a:srgbClr val="888888"/>
                </a:solidFill>
                <a:latin typeface="Rubik Regular"/>
              </a:defRPr>
            </a:pPr>
            <a:r>
              <a:t>Toyota Motor Corporation is a Japanese multinational automotive manufacturer known for its commitment to quality and innovation. Founded in 1937, Toyota has grown to become one of the largest car manufacturers in the world. The company is renowned for its pioneering role in the development of hybrid vehicles and its focus on sustainable mobility.</a:t>
            </a:r>
          </a:p>
        </p:txBody>
      </p:sp>
      <p:sp>
        <p:nvSpPr>
          <p:cNvPr id="4" name="Rectangle 3"/>
          <p:cNvSpPr/>
          <p:nvPr/>
        </p:nvSpPr>
        <p:spPr>
          <a:xfrm>
            <a:off x="525600" y="4874400"/>
            <a:ext cx="4993200" cy="104400"/>
          </a:xfrm>
          <a:prstGeom prst="rect">
            <a:avLst/>
          </a:prstGeom>
          <a:solidFill>
            <a:srgbClr val="FFD9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5" name="Picture 4" descr="image.jpg"/>
          <p:cNvPicPr>
            <a:picLocks noChangeAspect="1"/>
          </p:cNvPicPr>
          <p:nvPr/>
        </p:nvPicPr>
        <p:blipFill>
          <a:blip r:embed="rId2"/>
          <a:stretch>
            <a:fillRect/>
          </a:stretch>
        </p:blipFill>
        <p:spPr>
          <a:xfrm>
            <a:off x="4989600" y="518400"/>
            <a:ext cx="4100400" cy="4100400"/>
          </a:xfrm>
          <a:prstGeom prst="rect">
            <a:avLst/>
          </a:prstGeom>
        </p:spPr>
      </p:pic>
      <p:pic>
        <p:nvPicPr>
          <p:cNvPr id="6" name="Picture 5" descr="logo.png"/>
          <p:cNvPicPr>
            <a:picLocks noChangeAspect="1"/>
          </p:cNvPicPr>
          <p:nvPr/>
        </p:nvPicPr>
        <p:blipFill>
          <a:blip r:embed="rId3"/>
          <a:stretch>
            <a:fillRect/>
          </a:stretch>
        </p:blipFill>
        <p:spPr>
          <a:xfrm>
            <a:off x="7984800" y="4665600"/>
            <a:ext cx="766800" cy="2664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2926800" cy="5130000"/>
          </a:xfrm>
          <a:prstGeom prst="rect">
            <a:avLst/>
          </a:prstGeom>
          <a:solidFill>
            <a:srgbClr val="588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068000" y="226800"/>
            <a:ext cx="3906000" cy="439200"/>
          </a:xfrm>
          <a:prstGeom prst="rect">
            <a:avLst/>
          </a:prstGeom>
          <a:noFill/>
        </p:spPr>
        <p:txBody>
          <a:bodyPr wrap="square">
            <a:spAutoFit/>
          </a:bodyPr>
          <a:lstStyle/>
          <a:p>
            <a:pPr>
              <a:defRPr sz="2400">
                <a:latin typeface="Quicksand SemiBold"/>
              </a:defRPr>
            </a:pPr>
            <a:r>
              <a:t>Company History</a:t>
            </a:r>
          </a:p>
        </p:txBody>
      </p:sp>
      <p:sp>
        <p:nvSpPr>
          <p:cNvPr id="4" name="TextBox 3"/>
          <p:cNvSpPr txBox="1"/>
          <p:nvPr/>
        </p:nvSpPr>
        <p:spPr>
          <a:xfrm>
            <a:off x="4068000" y="1209600"/>
            <a:ext cx="4608000" cy="1184400"/>
          </a:xfrm>
          <a:prstGeom prst="rect">
            <a:avLst/>
          </a:prstGeom>
          <a:noFill/>
        </p:spPr>
        <p:txBody>
          <a:bodyPr wrap="square">
            <a:spAutoFit/>
          </a:bodyPr>
          <a:lstStyle/>
          <a:p>
            <a:r>
              <a:rPr sz="1728" b="1">
                <a:latin typeface="Rubik Medium"/>
              </a:rPr>
              <a:t>1. </a:t>
            </a:r>
            <a:r>
              <a:rPr sz="1481">
                <a:solidFill>
                  <a:srgbClr val="888888"/>
                </a:solidFill>
                <a:latin typeface="Rubik Regular"/>
              </a:rPr>
              <a:t>Toyota was founded in 1937 by Kiichiro Toyoda as a spinoff from Toyota Industries.</a:t>
            </a:r>
          </a:p>
        </p:txBody>
      </p:sp>
      <p:sp>
        <p:nvSpPr>
          <p:cNvPr id="5" name="TextBox 4"/>
          <p:cNvSpPr txBox="1"/>
          <p:nvPr/>
        </p:nvSpPr>
        <p:spPr>
          <a:xfrm>
            <a:off x="4068000" y="2394000"/>
            <a:ext cx="4608000" cy="1184400"/>
          </a:xfrm>
          <a:prstGeom prst="rect">
            <a:avLst/>
          </a:prstGeom>
          <a:noFill/>
        </p:spPr>
        <p:txBody>
          <a:bodyPr wrap="square">
            <a:spAutoFit/>
          </a:bodyPr>
          <a:lstStyle/>
          <a:p>
            <a:r>
              <a:rPr sz="1728" b="1">
                <a:latin typeface="Rubik Medium"/>
              </a:rPr>
              <a:t>2. </a:t>
            </a:r>
            <a:r>
              <a:rPr sz="1481">
                <a:solidFill>
                  <a:srgbClr val="888888"/>
                </a:solidFill>
                <a:latin typeface="Rubik Regular"/>
              </a:rPr>
              <a:t>The company gained worldwide recognition with the launch of the Toyota Corolla in 1966.</a:t>
            </a:r>
          </a:p>
        </p:txBody>
      </p:sp>
      <p:sp>
        <p:nvSpPr>
          <p:cNvPr id="6" name="TextBox 5"/>
          <p:cNvSpPr txBox="1"/>
          <p:nvPr/>
        </p:nvSpPr>
        <p:spPr>
          <a:xfrm>
            <a:off x="4068000" y="3578400"/>
            <a:ext cx="4608000" cy="1184400"/>
          </a:xfrm>
          <a:prstGeom prst="rect">
            <a:avLst/>
          </a:prstGeom>
          <a:noFill/>
        </p:spPr>
        <p:txBody>
          <a:bodyPr wrap="square">
            <a:spAutoFit/>
          </a:bodyPr>
          <a:lstStyle/>
          <a:p>
            <a:r>
              <a:rPr sz="1728" b="1">
                <a:latin typeface="Rubik Medium"/>
              </a:rPr>
              <a:t>3. </a:t>
            </a:r>
            <a:r>
              <a:rPr sz="1481">
                <a:solidFill>
                  <a:srgbClr val="888888"/>
                </a:solidFill>
                <a:latin typeface="Rubik Regular"/>
              </a:rPr>
              <a:t>Toyota has been a leader in hybrid technology with the introduction of the Prius in 1997.</a:t>
            </a:r>
          </a:p>
        </p:txBody>
      </p:sp>
      <p:pic>
        <p:nvPicPr>
          <p:cNvPr id="7" name="Picture 6" descr="logo.png"/>
          <p:cNvPicPr>
            <a:picLocks noChangeAspect="1"/>
          </p:cNvPicPr>
          <p:nvPr/>
        </p:nvPicPr>
        <p:blipFill>
          <a:blip r:embed="rId2"/>
          <a:stretch>
            <a:fillRect/>
          </a:stretch>
        </p:blipFill>
        <p:spPr>
          <a:xfrm>
            <a:off x="7984800" y="4665600"/>
            <a:ext cx="766800" cy="2664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2926800" cy="5130000"/>
          </a:xfrm>
          <a:prstGeom prst="rect">
            <a:avLst/>
          </a:prstGeom>
          <a:solidFill>
            <a:srgbClr val="588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 name="Picture 2" descr="image.jpg"/>
          <p:cNvPicPr>
            <a:picLocks noChangeAspect="1"/>
          </p:cNvPicPr>
          <p:nvPr/>
        </p:nvPicPr>
        <p:blipFill>
          <a:blip r:embed="rId2"/>
          <a:stretch>
            <a:fillRect/>
          </a:stretch>
        </p:blipFill>
        <p:spPr>
          <a:xfrm>
            <a:off x="525600" y="1040400"/>
            <a:ext cx="3049200" cy="3049200"/>
          </a:xfrm>
          <a:prstGeom prst="rect">
            <a:avLst/>
          </a:prstGeom>
        </p:spPr>
      </p:pic>
      <p:sp>
        <p:nvSpPr>
          <p:cNvPr id="4" name="TextBox 3"/>
          <p:cNvSpPr txBox="1"/>
          <p:nvPr/>
        </p:nvSpPr>
        <p:spPr>
          <a:xfrm>
            <a:off x="4068000" y="226800"/>
            <a:ext cx="3906000" cy="439200"/>
          </a:xfrm>
          <a:prstGeom prst="rect">
            <a:avLst/>
          </a:prstGeom>
          <a:noFill/>
        </p:spPr>
        <p:txBody>
          <a:bodyPr wrap="square">
            <a:spAutoFit/>
          </a:bodyPr>
          <a:lstStyle/>
          <a:p>
            <a:pPr>
              <a:defRPr sz="2400">
                <a:latin typeface="Quicksand SemiBold"/>
              </a:defRPr>
            </a:pPr>
            <a:r>
              <a:t>Mission and Vision</a:t>
            </a:r>
          </a:p>
        </p:txBody>
      </p:sp>
      <p:sp>
        <p:nvSpPr>
          <p:cNvPr id="5" name="TextBox 4"/>
          <p:cNvSpPr txBox="1"/>
          <p:nvPr/>
        </p:nvSpPr>
        <p:spPr>
          <a:xfrm>
            <a:off x="4068000" y="1209600"/>
            <a:ext cx="4608000" cy="1184400"/>
          </a:xfrm>
          <a:prstGeom prst="rect">
            <a:avLst/>
          </a:prstGeom>
          <a:noFill/>
        </p:spPr>
        <p:txBody>
          <a:bodyPr wrap="square">
            <a:spAutoFit/>
          </a:bodyPr>
          <a:lstStyle/>
          <a:p>
            <a:r>
              <a:rPr sz="1728" b="1">
                <a:latin typeface="Rubik Medium"/>
              </a:rPr>
              <a:t>1. </a:t>
            </a:r>
            <a:r>
              <a:rPr sz="1481">
                <a:solidFill>
                  <a:srgbClr val="888888"/>
                </a:solidFill>
                <a:latin typeface="Rubik Regular"/>
              </a:rPr>
              <a:t>Toyota's mission is to 'produce high-quality vehicles that enhance the lives of customers.'</a:t>
            </a:r>
          </a:p>
        </p:txBody>
      </p:sp>
      <p:sp>
        <p:nvSpPr>
          <p:cNvPr id="6" name="TextBox 5"/>
          <p:cNvSpPr txBox="1"/>
          <p:nvPr/>
        </p:nvSpPr>
        <p:spPr>
          <a:xfrm>
            <a:off x="4068000" y="2394000"/>
            <a:ext cx="4608000" cy="1184400"/>
          </a:xfrm>
          <a:prstGeom prst="rect">
            <a:avLst/>
          </a:prstGeom>
          <a:noFill/>
        </p:spPr>
        <p:txBody>
          <a:bodyPr wrap="square">
            <a:spAutoFit/>
          </a:bodyPr>
          <a:lstStyle/>
          <a:p>
            <a:r>
              <a:rPr sz="1728" b="1">
                <a:latin typeface="Rubik Medium"/>
              </a:rPr>
              <a:t>2. </a:t>
            </a:r>
            <a:r>
              <a:rPr sz="1481">
                <a:solidFill>
                  <a:srgbClr val="888888"/>
                </a:solidFill>
                <a:latin typeface="Rubik Regular"/>
              </a:rPr>
              <a:t>The vision emphasizes sustainability and innovation in every aspect of automotive production.</a:t>
            </a:r>
          </a:p>
        </p:txBody>
      </p:sp>
      <p:sp>
        <p:nvSpPr>
          <p:cNvPr id="7" name="TextBox 6"/>
          <p:cNvSpPr txBox="1"/>
          <p:nvPr/>
        </p:nvSpPr>
        <p:spPr>
          <a:xfrm>
            <a:off x="4068000" y="3578400"/>
            <a:ext cx="4608000" cy="1184400"/>
          </a:xfrm>
          <a:prstGeom prst="rect">
            <a:avLst/>
          </a:prstGeom>
          <a:noFill/>
        </p:spPr>
        <p:txBody>
          <a:bodyPr wrap="square">
            <a:spAutoFit/>
          </a:bodyPr>
          <a:lstStyle/>
          <a:p>
            <a:r>
              <a:rPr sz="1728" b="1">
                <a:latin typeface="Rubik Medium"/>
              </a:rPr>
              <a:t>3. </a:t>
            </a:r>
            <a:r>
              <a:rPr sz="1481">
                <a:solidFill>
                  <a:srgbClr val="888888"/>
                </a:solidFill>
                <a:latin typeface="Rubik Regular"/>
              </a:rPr>
              <a:t>Core values include respect for people, continuous improvement, and excellence.</a:t>
            </a:r>
          </a:p>
        </p:txBody>
      </p:sp>
      <p:pic>
        <p:nvPicPr>
          <p:cNvPr id="8" name="Picture 7" descr="logo.png"/>
          <p:cNvPicPr>
            <a:picLocks noChangeAspect="1"/>
          </p:cNvPicPr>
          <p:nvPr/>
        </p:nvPicPr>
        <p:blipFill>
          <a:blip r:embed="rId3"/>
          <a:stretch>
            <a:fillRect/>
          </a:stretch>
        </p:blipFill>
        <p:spPr>
          <a:xfrm>
            <a:off x="7984800" y="4665600"/>
            <a:ext cx="766800" cy="2664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2926800" cy="5130000"/>
          </a:xfrm>
          <a:prstGeom prst="rect">
            <a:avLst/>
          </a:prstGeom>
          <a:solidFill>
            <a:srgbClr val="588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068000" y="226800"/>
            <a:ext cx="3906000" cy="439200"/>
          </a:xfrm>
          <a:prstGeom prst="rect">
            <a:avLst/>
          </a:prstGeom>
          <a:noFill/>
        </p:spPr>
        <p:txBody>
          <a:bodyPr wrap="square">
            <a:spAutoFit/>
          </a:bodyPr>
          <a:lstStyle/>
          <a:p>
            <a:pPr>
              <a:defRPr sz="2400">
                <a:latin typeface="Quicksand SemiBold"/>
              </a:defRPr>
            </a:pPr>
            <a:r>
              <a:t>Market Presence</a:t>
            </a:r>
          </a:p>
        </p:txBody>
      </p:sp>
      <p:sp>
        <p:nvSpPr>
          <p:cNvPr id="4" name="TextBox 3"/>
          <p:cNvSpPr txBox="1"/>
          <p:nvPr/>
        </p:nvSpPr>
        <p:spPr>
          <a:xfrm>
            <a:off x="4068000" y="1209600"/>
            <a:ext cx="4608000" cy="1184400"/>
          </a:xfrm>
          <a:prstGeom prst="rect">
            <a:avLst/>
          </a:prstGeom>
          <a:noFill/>
        </p:spPr>
        <p:txBody>
          <a:bodyPr wrap="square">
            <a:spAutoFit/>
          </a:bodyPr>
          <a:lstStyle/>
          <a:p>
            <a:r>
              <a:rPr sz="1728" b="1">
                <a:latin typeface="Rubik Medium"/>
              </a:rPr>
              <a:t>1. </a:t>
            </a:r>
            <a:r>
              <a:rPr sz="1481">
                <a:solidFill>
                  <a:srgbClr val="888888"/>
                </a:solidFill>
                <a:latin typeface="Rubik Regular"/>
              </a:rPr>
              <a:t>Toyota is one of the largest automotive manufacturers globally, often battling for the top position with Volkswagen.</a:t>
            </a:r>
          </a:p>
        </p:txBody>
      </p:sp>
      <p:sp>
        <p:nvSpPr>
          <p:cNvPr id="5" name="TextBox 4"/>
          <p:cNvSpPr txBox="1"/>
          <p:nvPr/>
        </p:nvSpPr>
        <p:spPr>
          <a:xfrm>
            <a:off x="4068000" y="2394000"/>
            <a:ext cx="4608000" cy="1184400"/>
          </a:xfrm>
          <a:prstGeom prst="rect">
            <a:avLst/>
          </a:prstGeom>
          <a:noFill/>
        </p:spPr>
        <p:txBody>
          <a:bodyPr wrap="square">
            <a:spAutoFit/>
          </a:bodyPr>
          <a:lstStyle/>
          <a:p>
            <a:r>
              <a:rPr sz="1728" b="1">
                <a:latin typeface="Rubik Medium"/>
              </a:rPr>
              <a:t>2. </a:t>
            </a:r>
            <a:r>
              <a:rPr sz="1481">
                <a:solidFill>
                  <a:srgbClr val="888888"/>
                </a:solidFill>
                <a:latin typeface="Rubik Regular"/>
              </a:rPr>
              <a:t>It has established a strong presence in various markets, including North America, Europe, and Asia.</a:t>
            </a:r>
          </a:p>
        </p:txBody>
      </p:sp>
      <p:sp>
        <p:nvSpPr>
          <p:cNvPr id="6" name="TextBox 5"/>
          <p:cNvSpPr txBox="1"/>
          <p:nvPr/>
        </p:nvSpPr>
        <p:spPr>
          <a:xfrm>
            <a:off x="4068000" y="3578400"/>
            <a:ext cx="4608000" cy="1184400"/>
          </a:xfrm>
          <a:prstGeom prst="rect">
            <a:avLst/>
          </a:prstGeom>
          <a:noFill/>
        </p:spPr>
        <p:txBody>
          <a:bodyPr wrap="square">
            <a:spAutoFit/>
          </a:bodyPr>
          <a:lstStyle/>
          <a:p>
            <a:r>
              <a:rPr sz="1728" b="1">
                <a:latin typeface="Rubik Medium"/>
              </a:rPr>
              <a:t>3. </a:t>
            </a:r>
            <a:r>
              <a:rPr sz="1481">
                <a:solidFill>
                  <a:srgbClr val="888888"/>
                </a:solidFill>
                <a:latin typeface="Rubik Regular"/>
              </a:rPr>
              <a:t>Key achievements include being the first car manufacturer to sell over 10 million vehicles in a single year.</a:t>
            </a:r>
          </a:p>
        </p:txBody>
      </p:sp>
      <p:pic>
        <p:nvPicPr>
          <p:cNvPr id="7" name="Picture 6" descr="logo.png"/>
          <p:cNvPicPr>
            <a:picLocks noChangeAspect="1"/>
          </p:cNvPicPr>
          <p:nvPr/>
        </p:nvPicPr>
        <p:blipFill>
          <a:blip r:embed="rId2"/>
          <a:stretch>
            <a:fillRect/>
          </a:stretch>
        </p:blipFill>
        <p:spPr>
          <a:xfrm>
            <a:off x="7984800" y="4665600"/>
            <a:ext cx="766800" cy="2664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25600" y="525600"/>
            <a:ext cx="3600000" cy="720000"/>
          </a:xfrm>
          <a:prstGeom prst="rect">
            <a:avLst/>
          </a:prstGeom>
          <a:noFill/>
        </p:spPr>
        <p:txBody>
          <a:bodyPr wrap="square">
            <a:spAutoFit/>
          </a:bodyPr>
          <a:lstStyle/>
          <a:p>
            <a:pPr>
              <a:defRPr sz="2400">
                <a:latin typeface="Quicksand SemiBold"/>
              </a:defRPr>
            </a:pPr>
            <a:r>
              <a:t>List of Cars the Company Sells</a:t>
            </a:r>
          </a:p>
        </p:txBody>
      </p:sp>
      <p:sp>
        <p:nvSpPr>
          <p:cNvPr id="3" name="TextBox 2"/>
          <p:cNvSpPr txBox="1"/>
          <p:nvPr/>
        </p:nvSpPr>
        <p:spPr>
          <a:xfrm>
            <a:off x="525600" y="1800000"/>
            <a:ext cx="3960000" cy="2880000"/>
          </a:xfrm>
          <a:prstGeom prst="rect">
            <a:avLst/>
          </a:prstGeom>
          <a:noFill/>
        </p:spPr>
        <p:txBody>
          <a:bodyPr wrap="square">
            <a:spAutoFit/>
          </a:bodyPr>
          <a:lstStyle/>
          <a:p>
            <a:pPr>
              <a:defRPr sz="1500">
                <a:solidFill>
                  <a:srgbClr val="888888"/>
                </a:solidFill>
                <a:latin typeface="Rubik Regular"/>
              </a:defRPr>
            </a:pPr>
            <a:r>
              <a:t>Toyota offers a diverse range of vehicles catering to different customer needs and preferences. From sedans to SUVs and electric vehicles, Toyota ensures quality and reliability across all models. This comprehensive lineup showcases Toyota's commitment to innovation and consumer satisfaction.</a:t>
            </a:r>
          </a:p>
        </p:txBody>
      </p:sp>
      <p:sp>
        <p:nvSpPr>
          <p:cNvPr id="4" name="Rectangle 3"/>
          <p:cNvSpPr/>
          <p:nvPr/>
        </p:nvSpPr>
        <p:spPr>
          <a:xfrm>
            <a:off x="525600" y="4874400"/>
            <a:ext cx="4993200" cy="104400"/>
          </a:xfrm>
          <a:prstGeom prst="rect">
            <a:avLst/>
          </a:prstGeom>
          <a:solidFill>
            <a:srgbClr val="FFD9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5" name="Picture 4" descr="image.jpg"/>
          <p:cNvPicPr>
            <a:picLocks noChangeAspect="1"/>
          </p:cNvPicPr>
          <p:nvPr/>
        </p:nvPicPr>
        <p:blipFill>
          <a:blip r:embed="rId2"/>
          <a:stretch>
            <a:fillRect/>
          </a:stretch>
        </p:blipFill>
        <p:spPr>
          <a:xfrm>
            <a:off x="4989600" y="518400"/>
            <a:ext cx="4100400" cy="4100400"/>
          </a:xfrm>
          <a:prstGeom prst="rect">
            <a:avLst/>
          </a:prstGeom>
        </p:spPr>
      </p:pic>
      <p:pic>
        <p:nvPicPr>
          <p:cNvPr id="6" name="Picture 5" descr="logo.png"/>
          <p:cNvPicPr>
            <a:picLocks noChangeAspect="1"/>
          </p:cNvPicPr>
          <p:nvPr/>
        </p:nvPicPr>
        <p:blipFill>
          <a:blip r:embed="rId3"/>
          <a:stretch>
            <a:fillRect/>
          </a:stretch>
        </p:blipFill>
        <p:spPr>
          <a:xfrm>
            <a:off x="7984800" y="4665600"/>
            <a:ext cx="766800" cy="2664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2926800" cy="5130000"/>
          </a:xfrm>
          <a:prstGeom prst="rect">
            <a:avLst/>
          </a:prstGeom>
          <a:solidFill>
            <a:srgbClr val="588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 name="Picture 2" descr="image.jpg"/>
          <p:cNvPicPr>
            <a:picLocks noChangeAspect="1"/>
          </p:cNvPicPr>
          <p:nvPr/>
        </p:nvPicPr>
        <p:blipFill>
          <a:blip r:embed="rId2"/>
          <a:stretch>
            <a:fillRect/>
          </a:stretch>
        </p:blipFill>
        <p:spPr>
          <a:xfrm>
            <a:off x="525600" y="1040400"/>
            <a:ext cx="3049200" cy="3049200"/>
          </a:xfrm>
          <a:prstGeom prst="rect">
            <a:avLst/>
          </a:prstGeom>
        </p:spPr>
      </p:pic>
      <p:sp>
        <p:nvSpPr>
          <p:cNvPr id="4" name="TextBox 3"/>
          <p:cNvSpPr txBox="1"/>
          <p:nvPr/>
        </p:nvSpPr>
        <p:spPr>
          <a:xfrm>
            <a:off x="4068000" y="226800"/>
            <a:ext cx="3906000" cy="439200"/>
          </a:xfrm>
          <a:prstGeom prst="rect">
            <a:avLst/>
          </a:prstGeom>
          <a:noFill/>
        </p:spPr>
        <p:txBody>
          <a:bodyPr wrap="square">
            <a:spAutoFit/>
          </a:bodyPr>
          <a:lstStyle/>
          <a:p>
            <a:pPr>
              <a:defRPr sz="2400">
                <a:latin typeface="Quicksand SemiBold"/>
              </a:defRPr>
            </a:pPr>
            <a:r>
              <a:t>Sedans</a:t>
            </a:r>
          </a:p>
        </p:txBody>
      </p:sp>
      <p:sp>
        <p:nvSpPr>
          <p:cNvPr id="5" name="TextBox 4"/>
          <p:cNvSpPr txBox="1"/>
          <p:nvPr/>
        </p:nvSpPr>
        <p:spPr>
          <a:xfrm>
            <a:off x="4068000" y="1209600"/>
            <a:ext cx="4608000" cy="1184400"/>
          </a:xfrm>
          <a:prstGeom prst="rect">
            <a:avLst/>
          </a:prstGeom>
          <a:noFill/>
        </p:spPr>
        <p:txBody>
          <a:bodyPr wrap="square">
            <a:spAutoFit/>
          </a:bodyPr>
          <a:lstStyle/>
          <a:p>
            <a:r>
              <a:rPr sz="1728" b="1">
                <a:latin typeface="Rubik Medium"/>
              </a:rPr>
              <a:t>1. </a:t>
            </a:r>
            <a:r>
              <a:rPr sz="1481">
                <a:solidFill>
                  <a:srgbClr val="888888"/>
                </a:solidFill>
                <a:latin typeface="Rubik Regular"/>
              </a:rPr>
              <a:t>Toyota Camry - Known for its reliability and fuel efficiency.</a:t>
            </a:r>
          </a:p>
        </p:txBody>
      </p:sp>
      <p:sp>
        <p:nvSpPr>
          <p:cNvPr id="6" name="TextBox 5"/>
          <p:cNvSpPr txBox="1"/>
          <p:nvPr/>
        </p:nvSpPr>
        <p:spPr>
          <a:xfrm>
            <a:off x="4068000" y="2394000"/>
            <a:ext cx="4608000" cy="1184400"/>
          </a:xfrm>
          <a:prstGeom prst="rect">
            <a:avLst/>
          </a:prstGeom>
          <a:noFill/>
        </p:spPr>
        <p:txBody>
          <a:bodyPr wrap="square">
            <a:spAutoFit/>
          </a:bodyPr>
          <a:lstStyle/>
          <a:p>
            <a:r>
              <a:rPr sz="1728" b="1">
                <a:latin typeface="Rubik Medium"/>
              </a:rPr>
              <a:t>2. </a:t>
            </a:r>
            <a:r>
              <a:rPr sz="1481">
                <a:solidFill>
                  <a:srgbClr val="888888"/>
                </a:solidFill>
                <a:latin typeface="Rubik Regular"/>
              </a:rPr>
              <a:t>Toyota Corolla - A compact sedan that blends style and performance.</a:t>
            </a:r>
          </a:p>
        </p:txBody>
      </p:sp>
      <p:sp>
        <p:nvSpPr>
          <p:cNvPr id="7" name="TextBox 6"/>
          <p:cNvSpPr txBox="1"/>
          <p:nvPr/>
        </p:nvSpPr>
        <p:spPr>
          <a:xfrm>
            <a:off x="4068000" y="3578400"/>
            <a:ext cx="4608000" cy="1184400"/>
          </a:xfrm>
          <a:prstGeom prst="rect">
            <a:avLst/>
          </a:prstGeom>
          <a:noFill/>
        </p:spPr>
        <p:txBody>
          <a:bodyPr wrap="square">
            <a:spAutoFit/>
          </a:bodyPr>
          <a:lstStyle/>
          <a:p>
            <a:r>
              <a:rPr sz="1728" b="1">
                <a:latin typeface="Rubik Medium"/>
              </a:rPr>
              <a:t>3. </a:t>
            </a:r>
            <a:r>
              <a:rPr sz="1481">
                <a:solidFill>
                  <a:srgbClr val="888888"/>
                </a:solidFill>
                <a:latin typeface="Rubik Regular"/>
              </a:rPr>
              <a:t>Toyota Avalon - A full-size sedan offering luxury and comfort.</a:t>
            </a:r>
          </a:p>
        </p:txBody>
      </p:sp>
      <p:pic>
        <p:nvPicPr>
          <p:cNvPr id="8" name="Picture 7" descr="logo.png"/>
          <p:cNvPicPr>
            <a:picLocks noChangeAspect="1"/>
          </p:cNvPicPr>
          <p:nvPr/>
        </p:nvPicPr>
        <p:blipFill>
          <a:blip r:embed="rId3"/>
          <a:stretch>
            <a:fillRect/>
          </a:stretch>
        </p:blipFill>
        <p:spPr>
          <a:xfrm>
            <a:off x="7984800" y="4665600"/>
            <a:ext cx="766800" cy="2664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2926800" cy="5130000"/>
          </a:xfrm>
          <a:prstGeom prst="rect">
            <a:avLst/>
          </a:prstGeom>
          <a:solidFill>
            <a:srgbClr val="588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 name="Picture 2" descr="image.jpg"/>
          <p:cNvPicPr>
            <a:picLocks noChangeAspect="1"/>
          </p:cNvPicPr>
          <p:nvPr/>
        </p:nvPicPr>
        <p:blipFill>
          <a:blip r:embed="rId2"/>
          <a:stretch>
            <a:fillRect/>
          </a:stretch>
        </p:blipFill>
        <p:spPr>
          <a:xfrm>
            <a:off x="525600" y="1040400"/>
            <a:ext cx="3049200" cy="3049200"/>
          </a:xfrm>
          <a:prstGeom prst="rect">
            <a:avLst/>
          </a:prstGeom>
        </p:spPr>
      </p:pic>
      <p:sp>
        <p:nvSpPr>
          <p:cNvPr id="4" name="TextBox 3"/>
          <p:cNvSpPr txBox="1"/>
          <p:nvPr/>
        </p:nvSpPr>
        <p:spPr>
          <a:xfrm>
            <a:off x="4068000" y="226800"/>
            <a:ext cx="3906000" cy="439200"/>
          </a:xfrm>
          <a:prstGeom prst="rect">
            <a:avLst/>
          </a:prstGeom>
          <a:noFill/>
        </p:spPr>
        <p:txBody>
          <a:bodyPr wrap="square">
            <a:spAutoFit/>
          </a:bodyPr>
          <a:lstStyle/>
          <a:p>
            <a:pPr>
              <a:defRPr sz="2400">
                <a:latin typeface="Quicksand SemiBold"/>
              </a:defRPr>
            </a:pPr>
            <a:r>
              <a:t>SUVs</a:t>
            </a:r>
          </a:p>
        </p:txBody>
      </p:sp>
      <p:sp>
        <p:nvSpPr>
          <p:cNvPr id="5" name="TextBox 4"/>
          <p:cNvSpPr txBox="1"/>
          <p:nvPr/>
        </p:nvSpPr>
        <p:spPr>
          <a:xfrm>
            <a:off x="4068000" y="1209600"/>
            <a:ext cx="4608000" cy="1184400"/>
          </a:xfrm>
          <a:prstGeom prst="rect">
            <a:avLst/>
          </a:prstGeom>
          <a:noFill/>
        </p:spPr>
        <p:txBody>
          <a:bodyPr wrap="square">
            <a:spAutoFit/>
          </a:bodyPr>
          <a:lstStyle/>
          <a:p>
            <a:r>
              <a:rPr sz="1728" b="1">
                <a:latin typeface="Rubik Medium"/>
              </a:rPr>
              <a:t>1. </a:t>
            </a:r>
            <a:r>
              <a:rPr sz="1481">
                <a:solidFill>
                  <a:srgbClr val="888888"/>
                </a:solidFill>
                <a:latin typeface="Rubik Regular"/>
              </a:rPr>
              <a:t>Toyota RAV4 - A popular compact SUV known for its spacious interior.</a:t>
            </a:r>
          </a:p>
        </p:txBody>
      </p:sp>
      <p:sp>
        <p:nvSpPr>
          <p:cNvPr id="6" name="TextBox 5"/>
          <p:cNvSpPr txBox="1"/>
          <p:nvPr/>
        </p:nvSpPr>
        <p:spPr>
          <a:xfrm>
            <a:off x="4068000" y="2394000"/>
            <a:ext cx="4608000" cy="1184400"/>
          </a:xfrm>
          <a:prstGeom prst="rect">
            <a:avLst/>
          </a:prstGeom>
          <a:noFill/>
        </p:spPr>
        <p:txBody>
          <a:bodyPr wrap="square">
            <a:spAutoFit/>
          </a:bodyPr>
          <a:lstStyle/>
          <a:p>
            <a:r>
              <a:rPr sz="1728" b="1">
                <a:latin typeface="Rubik Medium"/>
              </a:rPr>
              <a:t>2. </a:t>
            </a:r>
            <a:r>
              <a:rPr sz="1481">
                <a:solidFill>
                  <a:srgbClr val="888888"/>
                </a:solidFill>
                <a:latin typeface="Rubik Regular"/>
              </a:rPr>
              <a:t>Toyota Highlander - A mid-size SUV that accommodates families with ease.</a:t>
            </a:r>
          </a:p>
        </p:txBody>
      </p:sp>
      <p:sp>
        <p:nvSpPr>
          <p:cNvPr id="7" name="TextBox 6"/>
          <p:cNvSpPr txBox="1"/>
          <p:nvPr/>
        </p:nvSpPr>
        <p:spPr>
          <a:xfrm>
            <a:off x="4068000" y="3578400"/>
            <a:ext cx="4608000" cy="1184400"/>
          </a:xfrm>
          <a:prstGeom prst="rect">
            <a:avLst/>
          </a:prstGeom>
          <a:noFill/>
        </p:spPr>
        <p:txBody>
          <a:bodyPr wrap="square">
            <a:spAutoFit/>
          </a:bodyPr>
          <a:lstStyle/>
          <a:p>
            <a:r>
              <a:rPr sz="1728" b="1">
                <a:latin typeface="Rubik Medium"/>
              </a:rPr>
              <a:t>3. </a:t>
            </a:r>
            <a:r>
              <a:rPr sz="1481">
                <a:solidFill>
                  <a:srgbClr val="888888"/>
                </a:solidFill>
                <a:latin typeface="Rubik Regular"/>
              </a:rPr>
              <a:t>Toyota Land Cruiser - A luxurious off-road SUV designed for rugged terrains.</a:t>
            </a:r>
          </a:p>
        </p:txBody>
      </p:sp>
      <p:pic>
        <p:nvPicPr>
          <p:cNvPr id="8" name="Picture 7" descr="logo.png"/>
          <p:cNvPicPr>
            <a:picLocks noChangeAspect="1"/>
          </p:cNvPicPr>
          <p:nvPr/>
        </p:nvPicPr>
        <p:blipFill>
          <a:blip r:embed="rId3"/>
          <a:stretch>
            <a:fillRect/>
          </a:stretch>
        </p:blipFill>
        <p:spPr>
          <a:xfrm>
            <a:off x="7984800" y="4665600"/>
            <a:ext cx="766800" cy="266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