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DM Sans Semi Bold" panose="020B0604020202020204" charset="0"/>
      <p:regular r:id="rId11"/>
    </p:embeddedFont>
    <p:embeddedFont>
      <p:font typeface="Inter Medium"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0" d="100"/>
          <a:sy n="60" d="100"/>
        </p:scale>
        <p:origin x="4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58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42697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5DFAC4AE-B55D-13FC-16FA-087930764C96}"/>
              </a:ext>
            </a:extLst>
          </p:cNvPr>
          <p:cNvSpPr txBox="1"/>
          <p:nvPr/>
        </p:nvSpPr>
        <p:spPr>
          <a:xfrm>
            <a:off x="273886" y="348993"/>
            <a:ext cx="14356514" cy="744614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SYNOPSIS Presentation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b="1" dirty="0" err="1">
                <a:solidFill>
                  <a:srgbClr val="1F497D"/>
                </a:solidFill>
                <a:latin typeface="Times New Roman" panose="02020603050405020304" pitchFamily="18" charset="0"/>
                <a:ea typeface="Calibri" panose="020F0502020204030204" pitchFamily="34" charset="0"/>
                <a:cs typeface="Times New Roman" panose="02020603050405020304" pitchFamily="18" charset="0"/>
              </a:rPr>
              <a:t>PrepGenie</a:t>
            </a:r>
            <a:r>
              <a:rPr lang="en-US" sz="2400" b="1"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400" b="1"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a:t>
            </a:r>
            <a:r>
              <a:rPr lang="en-US" sz="2400" b="1"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Personalized Interview Preparation System</a:t>
            </a:r>
            <a:r>
              <a:rPr lang="en-IN" sz="2400" b="1"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by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Ankit Kumar Shahi</a:t>
            </a:r>
            <a:r>
              <a:rPr lang="en-IN" sz="20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 202410116100028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Ankit Sisodia</a:t>
            </a:r>
            <a:r>
              <a:rPr lang="en-IN" sz="20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 202410116100029</a:t>
            </a:r>
            <a:endPar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Ansh Mishra 202410116100030</a:t>
            </a:r>
          </a:p>
          <a:p>
            <a:pPr algn="ctr">
              <a:lnSpc>
                <a:spcPct val="115000"/>
              </a:lnSpc>
              <a:spcAft>
                <a:spcPts val="1000"/>
              </a:spcAft>
              <a:buNone/>
            </a:pPr>
            <a:r>
              <a:rPr lang="en-IN" sz="2000" dirty="0" err="1">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Ambikeshwar</a:t>
            </a: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Dutt</a:t>
            </a: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Dwivedi</a:t>
            </a: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202410116100022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Session:2025-2026 (III Semester)</a:t>
            </a:r>
            <a:endPar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Under the supervision of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Ms. Hunny Gaur</a:t>
            </a:r>
          </a:p>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Applications</a:t>
            </a:r>
          </a:p>
          <a:p>
            <a:pPr algn="ctr">
              <a:lnSpc>
                <a:spcPct val="115000"/>
              </a:lnSpc>
              <a:spcAft>
                <a:spcPts val="1000"/>
              </a:spcAft>
            </a:pPr>
            <a:r>
              <a:rPr lang="en-IN" sz="2000" b="1" dirty="0">
                <a:solidFill>
                  <a:srgbClr val="1F497D"/>
                </a:solidFill>
                <a:latin typeface="Times New Roman" panose="02020603050405020304" pitchFamily="18" charset="0"/>
                <a:cs typeface="Times New Roman" panose="02020603050405020304" pitchFamily="18" charset="0"/>
              </a:rPr>
              <a:t>KIET GROUP OF INSTITUTIONS, DELHI-NCR, GHAZIABAD-201206</a:t>
            </a:r>
          </a:p>
        </p:txBody>
      </p:sp>
      <p:pic>
        <p:nvPicPr>
          <p:cNvPr id="7" name="Picture 6" descr="A close-up of a logo&#10;&#10;AI-generated content may be incorrect.">
            <a:extLst>
              <a:ext uri="{FF2B5EF4-FFF2-40B4-BE49-F238E27FC236}">
                <a16:creationId xmlns:a16="http://schemas.microsoft.com/office/drawing/2014/main" id="{48DC02B4-1A9E-669F-DEA5-5FBC82F83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0" y="348993"/>
            <a:ext cx="5066868" cy="180719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02826"/>
            <a:ext cx="10461903" cy="708779"/>
          </a:xfrm>
          <a:prstGeom prst="rect">
            <a:avLst/>
          </a:prstGeom>
          <a:noFill/>
          <a:ln/>
        </p:spPr>
        <p:txBody>
          <a:bodyPr wrap="none" lIns="0" tIns="0" rIns="0" bIns="0" rtlCol="0" anchor="t"/>
          <a:lstStyle/>
          <a:p>
            <a:pPr>
              <a:lnSpc>
                <a:spcPts val="5550"/>
              </a:lnSpc>
            </a:pPr>
            <a:r>
              <a:rPr lang="en-IN" sz="4800" dirty="0">
                <a:latin typeface="Times New Roman" panose="02020603050405020304" pitchFamily="18" charset="0"/>
                <a:cs typeface="Times New Roman" panose="02020603050405020304" pitchFamily="18" charset="0"/>
              </a:rPr>
              <a:t>Project Overview:</a:t>
            </a:r>
            <a:endParaRPr lang="en-US" sz="4450" dirty="0">
              <a:latin typeface="Times New Roman" panose="02020603050405020304" pitchFamily="18" charset="0"/>
              <a:cs typeface="Times New Roman" panose="02020603050405020304" pitchFamily="18" charset="0"/>
            </a:endParaRPr>
          </a:p>
        </p:txBody>
      </p:sp>
      <p:sp>
        <p:nvSpPr>
          <p:cNvPr id="3" name="Shape 1"/>
          <p:cNvSpPr/>
          <p:nvPr/>
        </p:nvSpPr>
        <p:spPr>
          <a:xfrm>
            <a:off x="793790" y="1865233"/>
            <a:ext cx="6407944" cy="2093714"/>
          </a:xfrm>
          <a:prstGeom prst="roundRect">
            <a:avLst>
              <a:gd name="adj" fmla="val 6988"/>
            </a:avLst>
          </a:prstGeom>
          <a:solidFill>
            <a:srgbClr val="FFFFFF"/>
          </a:solidFill>
          <a:ln w="30480">
            <a:solidFill>
              <a:srgbClr val="D8D4D4"/>
            </a:solidFill>
            <a:prstDash val="solid"/>
          </a:ln>
        </p:spPr>
        <p:txBody>
          <a:bodyPr/>
          <a:lstStyle/>
          <a:p>
            <a:endParaRPr lang="en-IN"/>
          </a:p>
        </p:txBody>
      </p:sp>
      <p:sp>
        <p:nvSpPr>
          <p:cNvPr id="4" name="Shape 2"/>
          <p:cNvSpPr/>
          <p:nvPr/>
        </p:nvSpPr>
        <p:spPr>
          <a:xfrm>
            <a:off x="763310" y="1865233"/>
            <a:ext cx="121920" cy="2093714"/>
          </a:xfrm>
          <a:prstGeom prst="roundRect">
            <a:avLst>
              <a:gd name="adj" fmla="val 27907"/>
            </a:avLst>
          </a:prstGeom>
          <a:solidFill>
            <a:srgbClr val="1C9770"/>
          </a:solidFill>
          <a:ln/>
        </p:spPr>
        <p:txBody>
          <a:bodyPr/>
          <a:lstStyle/>
          <a:p>
            <a:endParaRPr lang="en-IN"/>
          </a:p>
        </p:txBody>
      </p:sp>
      <p:sp>
        <p:nvSpPr>
          <p:cNvPr id="5" name="Text 3"/>
          <p:cNvSpPr/>
          <p:nvPr/>
        </p:nvSpPr>
        <p:spPr>
          <a:xfrm>
            <a:off x="1142524" y="21225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1142524" y="2612946"/>
            <a:ext cx="5801916" cy="1088708"/>
          </a:xfrm>
          <a:prstGeom prst="rect">
            <a:avLst/>
          </a:prstGeom>
          <a:noFill/>
          <a:ln/>
        </p:spPr>
        <p:txBody>
          <a:bodyPr wrap="square" lIns="0" tIns="0" rIns="0" bIns="0" rtlCol="0" anchor="t"/>
          <a:lstStyle/>
          <a:p>
            <a:pPr>
              <a:lnSpc>
                <a:spcPts val="2850"/>
              </a:lnSpc>
            </a:pPr>
            <a:r>
              <a:rPr lang="en-US" sz="1700" dirty="0" err="1">
                <a:latin typeface="Times New Roman" panose="02020603050405020304" pitchFamily="18" charset="0"/>
                <a:ea typeface="Inter Medium" panose="020B0604020202020204" charset="0"/>
                <a:cs typeface="Times New Roman" panose="02020603050405020304" pitchFamily="18" charset="0"/>
              </a:rPr>
              <a:t>PrepGenie</a:t>
            </a:r>
            <a:r>
              <a:rPr lang="en-US" sz="1700" dirty="0">
                <a:latin typeface="Times New Roman" panose="02020603050405020304" pitchFamily="18" charset="0"/>
                <a:ea typeface="Inter Medium" panose="020B0604020202020204" charset="0"/>
                <a:cs typeface="Times New Roman" panose="02020603050405020304" pitchFamily="18" charset="0"/>
              </a:rPr>
              <a:t> is an </a:t>
            </a:r>
            <a:r>
              <a:rPr lang="en-US" sz="1700" b="1" dirty="0">
                <a:latin typeface="Times New Roman" panose="02020603050405020304" pitchFamily="18" charset="0"/>
                <a:ea typeface="Inter Medium" panose="020B0604020202020204" charset="0"/>
                <a:cs typeface="Times New Roman" panose="02020603050405020304" pitchFamily="18" charset="0"/>
              </a:rPr>
              <a:t>AI-powered exam preparation platform</a:t>
            </a:r>
            <a:r>
              <a:rPr lang="en-US" sz="1700" dirty="0">
                <a:latin typeface="Times New Roman" panose="02020603050405020304" pitchFamily="18" charset="0"/>
                <a:ea typeface="Inter Medium" panose="020B0604020202020204" charset="0"/>
                <a:cs typeface="Times New Roman" panose="02020603050405020304" pitchFamily="18" charset="0"/>
              </a:rPr>
              <a:t> designed to provide a centralized, personalized, and collaborative space for students.</a:t>
            </a:r>
          </a:p>
        </p:txBody>
      </p:sp>
      <p:sp>
        <p:nvSpPr>
          <p:cNvPr id="7" name="Shape 5"/>
          <p:cNvSpPr/>
          <p:nvPr/>
        </p:nvSpPr>
        <p:spPr>
          <a:xfrm>
            <a:off x="7428548" y="1865233"/>
            <a:ext cx="6408063" cy="2093714"/>
          </a:xfrm>
          <a:prstGeom prst="roundRect">
            <a:avLst>
              <a:gd name="adj" fmla="val 6988"/>
            </a:avLst>
          </a:prstGeom>
          <a:solidFill>
            <a:srgbClr val="FFFFFF"/>
          </a:solidFill>
          <a:ln w="30480">
            <a:solidFill>
              <a:srgbClr val="D8D4D4"/>
            </a:solidFill>
            <a:prstDash val="solid"/>
          </a:ln>
        </p:spPr>
        <p:txBody>
          <a:bodyPr/>
          <a:lstStyle/>
          <a:p>
            <a:endParaRPr lang="en-IN"/>
          </a:p>
        </p:txBody>
      </p:sp>
      <p:sp>
        <p:nvSpPr>
          <p:cNvPr id="8" name="Shape 6"/>
          <p:cNvSpPr/>
          <p:nvPr/>
        </p:nvSpPr>
        <p:spPr>
          <a:xfrm>
            <a:off x="7398067" y="1865233"/>
            <a:ext cx="121920" cy="2093714"/>
          </a:xfrm>
          <a:prstGeom prst="roundRect">
            <a:avLst>
              <a:gd name="adj" fmla="val 27907"/>
            </a:avLst>
          </a:prstGeom>
          <a:solidFill>
            <a:srgbClr val="1C9770"/>
          </a:solidFill>
          <a:ln/>
        </p:spPr>
        <p:txBody>
          <a:bodyPr/>
          <a:lstStyle/>
          <a:p>
            <a:endParaRPr lang="en-IN"/>
          </a:p>
        </p:txBody>
      </p:sp>
      <p:sp>
        <p:nvSpPr>
          <p:cNvPr id="9" name="Text 7"/>
          <p:cNvSpPr/>
          <p:nvPr/>
        </p:nvSpPr>
        <p:spPr>
          <a:xfrm>
            <a:off x="7777282" y="21225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Purpose</a:t>
            </a:r>
            <a:endParaRPr lang="en-US" sz="2200" dirty="0">
              <a:latin typeface="Times New Roman" panose="02020603050405020304" pitchFamily="18" charset="0"/>
              <a:cs typeface="Times New Roman" panose="02020603050405020304" pitchFamily="18" charset="0"/>
            </a:endParaRPr>
          </a:p>
        </p:txBody>
      </p:sp>
      <p:sp>
        <p:nvSpPr>
          <p:cNvPr id="10" name="Text 8"/>
          <p:cNvSpPr/>
          <p:nvPr/>
        </p:nvSpPr>
        <p:spPr>
          <a:xfrm>
            <a:off x="7777282" y="2612946"/>
            <a:ext cx="5802035" cy="1088708"/>
          </a:xfrm>
          <a:prstGeom prst="rect">
            <a:avLst/>
          </a:prstGeom>
          <a:noFill/>
          <a:ln/>
        </p:spPr>
        <p:txBody>
          <a:bodyPr wrap="square" lIns="0" tIns="0" rIns="0" bIns="0" rtlCol="0" anchor="t"/>
          <a:lstStyle/>
          <a:p>
            <a:pPr>
              <a:lnSpc>
                <a:spcPts val="2850"/>
              </a:lnSpc>
            </a:pPr>
            <a:r>
              <a:rPr lang="en-US" sz="1700" dirty="0">
                <a:latin typeface="Times New Roman" panose="02020603050405020304" pitchFamily="18" charset="0"/>
                <a:ea typeface="Inter Medium" panose="020B0604020202020204" charset="0"/>
                <a:cs typeface="Times New Roman" panose="02020603050405020304" pitchFamily="18" charset="0"/>
              </a:rPr>
              <a:t>To simplify the interview preparation process by combining </a:t>
            </a:r>
            <a:r>
              <a:rPr lang="en-US" sz="1700" b="1" dirty="0">
                <a:latin typeface="Times New Roman" panose="02020603050405020304" pitchFamily="18" charset="0"/>
                <a:ea typeface="Inter Medium" panose="020B0604020202020204" charset="0"/>
                <a:cs typeface="Times New Roman" panose="02020603050405020304" pitchFamily="18" charset="0"/>
              </a:rPr>
              <a:t>practice tests, progress tracking, AI-driven recommendations, and discussion forums</a:t>
            </a:r>
            <a:r>
              <a:rPr lang="en-US" sz="1700" dirty="0">
                <a:latin typeface="Times New Roman" panose="02020603050405020304" pitchFamily="18" charset="0"/>
                <a:ea typeface="Inter Medium" panose="020B0604020202020204" charset="0"/>
                <a:cs typeface="Times New Roman" panose="02020603050405020304" pitchFamily="18" charset="0"/>
              </a:rPr>
              <a:t> in one platform.</a:t>
            </a:r>
          </a:p>
        </p:txBody>
      </p:sp>
      <p:sp>
        <p:nvSpPr>
          <p:cNvPr id="11" name="Shape 9"/>
          <p:cNvSpPr/>
          <p:nvPr/>
        </p:nvSpPr>
        <p:spPr>
          <a:xfrm>
            <a:off x="793790" y="4185761"/>
            <a:ext cx="6407944" cy="3341013"/>
          </a:xfrm>
          <a:prstGeom prst="roundRect">
            <a:avLst>
              <a:gd name="adj" fmla="val 4379"/>
            </a:avLst>
          </a:prstGeom>
          <a:solidFill>
            <a:srgbClr val="FFFFFF"/>
          </a:solidFill>
          <a:ln w="30480">
            <a:solidFill>
              <a:srgbClr val="D8D4D4"/>
            </a:solidFill>
            <a:prstDash val="solid"/>
          </a:ln>
        </p:spPr>
        <p:txBody>
          <a:bodyPr/>
          <a:lstStyle/>
          <a:p>
            <a:endParaRPr lang="en-IN"/>
          </a:p>
        </p:txBody>
      </p:sp>
      <p:sp>
        <p:nvSpPr>
          <p:cNvPr id="12" name="Shape 10"/>
          <p:cNvSpPr/>
          <p:nvPr/>
        </p:nvSpPr>
        <p:spPr>
          <a:xfrm>
            <a:off x="763310" y="4185761"/>
            <a:ext cx="121920" cy="3341013"/>
          </a:xfrm>
          <a:prstGeom prst="roundRect">
            <a:avLst>
              <a:gd name="adj" fmla="val 27907"/>
            </a:avLst>
          </a:prstGeom>
          <a:solidFill>
            <a:srgbClr val="1C9770"/>
          </a:solidFill>
          <a:ln/>
        </p:spPr>
        <p:txBody>
          <a:bodyPr/>
          <a:lstStyle/>
          <a:p>
            <a:endParaRPr lang="en-IN"/>
          </a:p>
        </p:txBody>
      </p:sp>
      <p:sp>
        <p:nvSpPr>
          <p:cNvPr id="13" name="Text 11"/>
          <p:cNvSpPr/>
          <p:nvPr/>
        </p:nvSpPr>
        <p:spPr>
          <a:xfrm>
            <a:off x="1142524" y="444305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Problem Solved</a:t>
            </a:r>
            <a:endParaRPr lang="en-US" sz="2200" dirty="0">
              <a:latin typeface="Times New Roman" panose="02020603050405020304" pitchFamily="18" charset="0"/>
              <a:cs typeface="Times New Roman" panose="02020603050405020304" pitchFamily="18" charset="0"/>
            </a:endParaRPr>
          </a:p>
        </p:txBody>
      </p:sp>
      <p:sp>
        <p:nvSpPr>
          <p:cNvPr id="14" name="Text 12"/>
          <p:cNvSpPr/>
          <p:nvPr/>
        </p:nvSpPr>
        <p:spPr>
          <a:xfrm>
            <a:off x="1142524" y="4933474"/>
            <a:ext cx="5801916" cy="725805"/>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Scattered resources across multiple websites</a:t>
            </a:r>
          </a:p>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Lack of personalized study guidance</a:t>
            </a:r>
          </a:p>
        </p:txBody>
      </p:sp>
      <p:sp>
        <p:nvSpPr>
          <p:cNvPr id="15" name="Text 13"/>
          <p:cNvSpPr/>
          <p:nvPr/>
        </p:nvSpPr>
        <p:spPr>
          <a:xfrm>
            <a:off x="1142524" y="5738574"/>
            <a:ext cx="5801916" cy="725805"/>
          </a:xfrm>
          <a:prstGeom prst="rect">
            <a:avLst/>
          </a:prstGeom>
          <a:noFill/>
          <a:ln/>
        </p:spPr>
        <p:txBody>
          <a:bodyPr wrap="square" lIns="0" tIns="0" rIns="0" bIns="0" rtlCol="0" anchor="t"/>
          <a:lstStyle/>
          <a:p>
            <a:pPr marL="285750" indent="-285750">
              <a:lnSpc>
                <a:spcPts val="2850"/>
              </a:lnSpc>
              <a:buSzPct val="100000"/>
              <a:buFont typeface="Arial" panose="020B0604020202020204" pitchFamily="34" charset="0"/>
              <a:buChar char="•"/>
            </a:pPr>
            <a:r>
              <a:rPr lang="en-US" sz="1700" dirty="0">
                <a:latin typeface="Times New Roman" panose="02020603050405020304" pitchFamily="18" charset="0"/>
                <a:ea typeface="Inter Medium" panose="020B0604020202020204" charset="0"/>
                <a:cs typeface="Times New Roman" panose="02020603050405020304" pitchFamily="18" charset="0"/>
              </a:rPr>
              <a:t>Time-consuming search for relevant practice material</a:t>
            </a:r>
          </a:p>
        </p:txBody>
      </p:sp>
      <p:sp>
        <p:nvSpPr>
          <p:cNvPr id="16" name="Shape 14"/>
          <p:cNvSpPr/>
          <p:nvPr/>
        </p:nvSpPr>
        <p:spPr>
          <a:xfrm>
            <a:off x="7428548" y="4185761"/>
            <a:ext cx="6408063" cy="3341013"/>
          </a:xfrm>
          <a:prstGeom prst="roundRect">
            <a:avLst>
              <a:gd name="adj" fmla="val 4379"/>
            </a:avLst>
          </a:prstGeom>
          <a:solidFill>
            <a:srgbClr val="FFFFFF"/>
          </a:solidFill>
          <a:ln w="30480">
            <a:solidFill>
              <a:srgbClr val="D8D4D4"/>
            </a:solidFill>
            <a:prstDash val="solid"/>
          </a:ln>
        </p:spPr>
        <p:txBody>
          <a:bodyPr/>
          <a:lstStyle/>
          <a:p>
            <a:endParaRPr lang="en-IN"/>
          </a:p>
        </p:txBody>
      </p:sp>
      <p:sp>
        <p:nvSpPr>
          <p:cNvPr id="17" name="Shape 15"/>
          <p:cNvSpPr/>
          <p:nvPr/>
        </p:nvSpPr>
        <p:spPr>
          <a:xfrm>
            <a:off x="7398067" y="4185761"/>
            <a:ext cx="121920" cy="3341013"/>
          </a:xfrm>
          <a:prstGeom prst="roundRect">
            <a:avLst>
              <a:gd name="adj" fmla="val 27907"/>
            </a:avLst>
          </a:prstGeom>
          <a:solidFill>
            <a:srgbClr val="1C9770"/>
          </a:solidFill>
          <a:ln/>
        </p:spPr>
        <p:txBody>
          <a:bodyPr/>
          <a:lstStyle/>
          <a:p>
            <a:endParaRPr lang="en-IN"/>
          </a:p>
        </p:txBody>
      </p:sp>
      <p:sp>
        <p:nvSpPr>
          <p:cNvPr id="18" name="Text 16"/>
          <p:cNvSpPr/>
          <p:nvPr/>
        </p:nvSpPr>
        <p:spPr>
          <a:xfrm>
            <a:off x="7777282" y="444305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Impact</a:t>
            </a:r>
            <a:endParaRPr lang="en-US" sz="2200" dirty="0"/>
          </a:p>
        </p:txBody>
      </p:sp>
      <p:sp>
        <p:nvSpPr>
          <p:cNvPr id="19" name="Text 17"/>
          <p:cNvSpPr/>
          <p:nvPr/>
        </p:nvSpPr>
        <p:spPr>
          <a:xfrm>
            <a:off x="7777282" y="4933474"/>
            <a:ext cx="5802035" cy="725805"/>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Boosts efficiency through </a:t>
            </a:r>
            <a:r>
              <a:rPr lang="en-US" sz="1700" b="1" dirty="0">
                <a:latin typeface="Times New Roman" panose="02020603050405020304" pitchFamily="18" charset="0"/>
                <a:ea typeface="Inter Medium" panose="020B0604020202020204" charset="0"/>
                <a:cs typeface="Times New Roman" panose="02020603050405020304" pitchFamily="18" charset="0"/>
              </a:rPr>
              <a:t>AI-based personalized learning paths</a:t>
            </a:r>
            <a:endParaRPr lang="en-US" sz="1700" dirty="0">
              <a:latin typeface="Times New Roman" panose="02020603050405020304" pitchFamily="18" charset="0"/>
              <a:cs typeface="Times New Roman" panose="02020603050405020304" pitchFamily="18" charset="0"/>
            </a:endParaRPr>
          </a:p>
        </p:txBody>
      </p:sp>
      <p:sp>
        <p:nvSpPr>
          <p:cNvPr id="21" name="Text 19"/>
          <p:cNvSpPr/>
          <p:nvPr/>
        </p:nvSpPr>
        <p:spPr>
          <a:xfrm>
            <a:off x="7777281" y="5760263"/>
            <a:ext cx="5802035" cy="725805"/>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Enhances confidence and performance in exams</a:t>
            </a:r>
          </a:p>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Saves students’ time with </a:t>
            </a:r>
            <a:r>
              <a:rPr lang="en-US" sz="1700" b="1" dirty="0">
                <a:latin typeface="Times New Roman" panose="02020603050405020304" pitchFamily="18" charset="0"/>
                <a:ea typeface="Inter Medium" panose="020B0604020202020204" charset="0"/>
                <a:cs typeface="Times New Roman" panose="02020603050405020304" pitchFamily="18" charset="0"/>
              </a:rPr>
              <a:t>all-in-one preparation hub</a:t>
            </a:r>
            <a:endParaRPr lang="en-US" sz="1700" dirty="0">
              <a:latin typeface="Times New Roman" panose="02020603050405020304" pitchFamily="18" charset="0"/>
              <a:ea typeface="Inter Medium" panose="020B0604020202020204"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09374" y="785335"/>
            <a:ext cx="10583585" cy="633413"/>
          </a:xfrm>
          <a:prstGeom prst="rect">
            <a:avLst/>
          </a:prstGeom>
          <a:noFill/>
          <a:ln/>
        </p:spPr>
        <p:txBody>
          <a:bodyPr wrap="none" lIns="0" tIns="0" rIns="0" bIns="0" rtlCol="0" anchor="t"/>
          <a:lstStyle/>
          <a:p>
            <a:pPr marL="0" indent="0" algn="l">
              <a:lnSpc>
                <a:spcPts val="4950"/>
              </a:lnSpc>
              <a:buNone/>
            </a:pPr>
            <a:r>
              <a:rPr lang="en-US" sz="4800" dirty="0">
                <a:solidFill>
                  <a:srgbClr val="030303"/>
                </a:solidFill>
                <a:latin typeface="Times New Roman" panose="02020603050405020304" pitchFamily="18" charset="0"/>
                <a:ea typeface="DM Sans Semi Bold" pitchFamily="34" charset="-122"/>
                <a:cs typeface="Times New Roman" panose="02020603050405020304" pitchFamily="18" charset="0"/>
              </a:rPr>
              <a:t>Project Objectives:</a:t>
            </a:r>
            <a:endParaRPr lang="en-US" sz="4800" dirty="0">
              <a:latin typeface="Times New Roman" panose="02020603050405020304" pitchFamily="18" charset="0"/>
              <a:cs typeface="Times New Roman" panose="02020603050405020304" pitchFamily="18" charset="0"/>
            </a:endParaRPr>
          </a:p>
        </p:txBody>
      </p:sp>
      <p:sp>
        <p:nvSpPr>
          <p:cNvPr id="3" name="Text 1"/>
          <p:cNvSpPr/>
          <p:nvPr/>
        </p:nvSpPr>
        <p:spPr>
          <a:xfrm>
            <a:off x="709374" y="1596033"/>
            <a:ext cx="13211651" cy="324207"/>
          </a:xfrm>
          <a:prstGeom prst="rect">
            <a:avLst/>
          </a:prstGeom>
          <a:noFill/>
          <a:ln/>
        </p:spPr>
        <p:txBody>
          <a:bodyPr wrap="none" lIns="0" tIns="0" rIns="0" bIns="0" rtlCol="0" anchor="t"/>
          <a:lstStyle/>
          <a:p>
            <a:pPr marL="0" indent="0" algn="l">
              <a:lnSpc>
                <a:spcPts val="25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Our development strategy is focused on creating a secure, scalable, and user-friendly platform that addresses key market needs.</a:t>
            </a:r>
            <a:endParaRPr lang="en-US" sz="1700" dirty="0">
              <a:latin typeface="Times New Roman" panose="02020603050405020304" pitchFamily="18" charset="0"/>
              <a:cs typeface="Times New Roman" panose="02020603050405020304" pitchFamily="18" charset="0"/>
            </a:endParaRPr>
          </a:p>
        </p:txBody>
      </p:sp>
      <p:sp>
        <p:nvSpPr>
          <p:cNvPr id="4" name="Text 2"/>
          <p:cNvSpPr/>
          <p:nvPr/>
        </p:nvSpPr>
        <p:spPr>
          <a:xfrm>
            <a:off x="709374" y="2148245"/>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01</a:t>
            </a:r>
            <a:endParaRPr lang="en-US" sz="1550" dirty="0"/>
          </a:p>
        </p:txBody>
      </p:sp>
      <p:sp>
        <p:nvSpPr>
          <p:cNvPr id="5" name="Shape 3"/>
          <p:cNvSpPr/>
          <p:nvPr/>
        </p:nvSpPr>
        <p:spPr>
          <a:xfrm>
            <a:off x="709374" y="2469832"/>
            <a:ext cx="6504503" cy="22860"/>
          </a:xfrm>
          <a:prstGeom prst="rect">
            <a:avLst/>
          </a:prstGeom>
          <a:solidFill>
            <a:srgbClr val="1C9770"/>
          </a:solidFill>
          <a:ln/>
        </p:spPr>
        <p:txBody>
          <a:bodyPr/>
          <a:lstStyle/>
          <a:p>
            <a:endParaRPr lang="en-IN"/>
          </a:p>
        </p:txBody>
      </p:sp>
      <p:sp>
        <p:nvSpPr>
          <p:cNvPr id="6" name="Text 4"/>
          <p:cNvSpPr/>
          <p:nvPr/>
        </p:nvSpPr>
        <p:spPr>
          <a:xfrm>
            <a:off x="709374" y="2616875"/>
            <a:ext cx="3088124"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Centralized Platform</a:t>
            </a:r>
            <a:endParaRPr lang="en-US" sz="2200" dirty="0">
              <a:latin typeface="Times New Roman" panose="02020603050405020304" pitchFamily="18" charset="0"/>
              <a:cs typeface="Times New Roman" panose="02020603050405020304" pitchFamily="18" charset="0"/>
            </a:endParaRPr>
          </a:p>
        </p:txBody>
      </p:sp>
      <p:sp>
        <p:nvSpPr>
          <p:cNvPr id="7" name="Text 5"/>
          <p:cNvSpPr/>
          <p:nvPr/>
        </p:nvSpPr>
        <p:spPr>
          <a:xfrm>
            <a:off x="709374" y="3055144"/>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Provide a single hub for all exam Interview preparation needs.</a:t>
            </a:r>
          </a:p>
        </p:txBody>
      </p:sp>
      <p:sp>
        <p:nvSpPr>
          <p:cNvPr id="8" name="Text 6"/>
          <p:cNvSpPr/>
          <p:nvPr/>
        </p:nvSpPr>
        <p:spPr>
          <a:xfrm>
            <a:off x="7416522" y="2148245"/>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02</a:t>
            </a:r>
            <a:endParaRPr lang="en-US" sz="1550" dirty="0"/>
          </a:p>
        </p:txBody>
      </p:sp>
      <p:sp>
        <p:nvSpPr>
          <p:cNvPr id="9" name="Shape 7"/>
          <p:cNvSpPr/>
          <p:nvPr/>
        </p:nvSpPr>
        <p:spPr>
          <a:xfrm>
            <a:off x="7416522" y="2469832"/>
            <a:ext cx="6504503" cy="22860"/>
          </a:xfrm>
          <a:prstGeom prst="rect">
            <a:avLst/>
          </a:prstGeom>
          <a:solidFill>
            <a:srgbClr val="1C9770"/>
          </a:solidFill>
          <a:ln/>
        </p:spPr>
        <p:txBody>
          <a:bodyPr/>
          <a:lstStyle/>
          <a:p>
            <a:endParaRPr lang="en-IN"/>
          </a:p>
        </p:txBody>
      </p:sp>
      <p:sp>
        <p:nvSpPr>
          <p:cNvPr id="10" name="Text 8"/>
          <p:cNvSpPr/>
          <p:nvPr/>
        </p:nvSpPr>
        <p:spPr>
          <a:xfrm>
            <a:off x="7416522" y="2616875"/>
            <a:ext cx="3200876"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Personalized Learning</a:t>
            </a:r>
            <a:endParaRPr lang="en-US" sz="2200" dirty="0">
              <a:latin typeface="Times New Roman" panose="02020603050405020304" pitchFamily="18" charset="0"/>
              <a:cs typeface="Times New Roman" panose="02020603050405020304" pitchFamily="18" charset="0"/>
            </a:endParaRPr>
          </a:p>
        </p:txBody>
      </p:sp>
      <p:sp>
        <p:nvSpPr>
          <p:cNvPr id="11" name="Text 9"/>
          <p:cNvSpPr/>
          <p:nvPr/>
        </p:nvSpPr>
        <p:spPr>
          <a:xfrm>
            <a:off x="7416522" y="3055144"/>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Offer AI-driven recommendations tailored to each student.</a:t>
            </a:r>
          </a:p>
        </p:txBody>
      </p:sp>
      <p:sp>
        <p:nvSpPr>
          <p:cNvPr id="12" name="Text 10"/>
          <p:cNvSpPr/>
          <p:nvPr/>
        </p:nvSpPr>
        <p:spPr>
          <a:xfrm>
            <a:off x="709374" y="4058126"/>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03</a:t>
            </a:r>
            <a:endParaRPr lang="en-US" sz="1550" dirty="0"/>
          </a:p>
        </p:txBody>
      </p:sp>
      <p:sp>
        <p:nvSpPr>
          <p:cNvPr id="13" name="Shape 11"/>
          <p:cNvSpPr/>
          <p:nvPr/>
        </p:nvSpPr>
        <p:spPr>
          <a:xfrm>
            <a:off x="709374" y="4379714"/>
            <a:ext cx="6504503" cy="22860"/>
          </a:xfrm>
          <a:prstGeom prst="rect">
            <a:avLst/>
          </a:prstGeom>
          <a:solidFill>
            <a:srgbClr val="1C9770"/>
          </a:solidFill>
          <a:ln/>
        </p:spPr>
        <p:txBody>
          <a:bodyPr/>
          <a:lstStyle/>
          <a:p>
            <a:endParaRPr lang="en-IN"/>
          </a:p>
        </p:txBody>
      </p:sp>
      <p:sp>
        <p:nvSpPr>
          <p:cNvPr id="14" name="Text 12"/>
          <p:cNvSpPr/>
          <p:nvPr/>
        </p:nvSpPr>
        <p:spPr>
          <a:xfrm>
            <a:off x="709374" y="4526756"/>
            <a:ext cx="4440555"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Practice &amp; Assessment</a:t>
            </a:r>
            <a:endParaRPr lang="en-US" sz="2200" dirty="0">
              <a:latin typeface="Times New Roman" panose="02020603050405020304" pitchFamily="18" charset="0"/>
              <a:cs typeface="Times New Roman" panose="02020603050405020304" pitchFamily="18" charset="0"/>
            </a:endParaRPr>
          </a:p>
        </p:txBody>
      </p:sp>
      <p:sp>
        <p:nvSpPr>
          <p:cNvPr id="15" name="Text 13"/>
          <p:cNvSpPr/>
          <p:nvPr/>
        </p:nvSpPr>
        <p:spPr>
          <a:xfrm>
            <a:off x="709374" y="4965025"/>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Enable regular quizzes, mock Interviews, and performance analysis.</a:t>
            </a:r>
          </a:p>
        </p:txBody>
      </p:sp>
      <p:sp>
        <p:nvSpPr>
          <p:cNvPr id="16" name="Text 14"/>
          <p:cNvSpPr/>
          <p:nvPr/>
        </p:nvSpPr>
        <p:spPr>
          <a:xfrm>
            <a:off x="7416522" y="4058126"/>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04</a:t>
            </a:r>
            <a:endParaRPr lang="en-US" sz="1550" dirty="0"/>
          </a:p>
        </p:txBody>
      </p:sp>
      <p:sp>
        <p:nvSpPr>
          <p:cNvPr id="17" name="Shape 15"/>
          <p:cNvSpPr/>
          <p:nvPr/>
        </p:nvSpPr>
        <p:spPr>
          <a:xfrm>
            <a:off x="7416522" y="4379714"/>
            <a:ext cx="6504503" cy="22860"/>
          </a:xfrm>
          <a:prstGeom prst="rect">
            <a:avLst/>
          </a:prstGeom>
          <a:solidFill>
            <a:srgbClr val="1C9770"/>
          </a:solidFill>
          <a:ln/>
        </p:spPr>
        <p:txBody>
          <a:bodyPr/>
          <a:lstStyle/>
          <a:p>
            <a:endParaRPr lang="en-IN"/>
          </a:p>
        </p:txBody>
      </p:sp>
      <p:sp>
        <p:nvSpPr>
          <p:cNvPr id="18" name="Text 16"/>
          <p:cNvSpPr/>
          <p:nvPr/>
        </p:nvSpPr>
        <p:spPr>
          <a:xfrm>
            <a:off x="7416522" y="4526756"/>
            <a:ext cx="2880598"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Collaboration</a:t>
            </a:r>
            <a:endParaRPr lang="en-US" sz="2200" dirty="0">
              <a:latin typeface="Times New Roman" panose="02020603050405020304" pitchFamily="18" charset="0"/>
              <a:cs typeface="Times New Roman" panose="02020603050405020304" pitchFamily="18" charset="0"/>
            </a:endParaRPr>
          </a:p>
        </p:txBody>
      </p:sp>
      <p:sp>
        <p:nvSpPr>
          <p:cNvPr id="19" name="Text 17"/>
          <p:cNvSpPr/>
          <p:nvPr/>
        </p:nvSpPr>
        <p:spPr>
          <a:xfrm>
            <a:off x="7416522" y="4965025"/>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Facilitate peer-to-peer learning through discussions and forums.</a:t>
            </a:r>
          </a:p>
        </p:txBody>
      </p:sp>
      <p:sp>
        <p:nvSpPr>
          <p:cNvPr id="20" name="Text 18"/>
          <p:cNvSpPr/>
          <p:nvPr/>
        </p:nvSpPr>
        <p:spPr>
          <a:xfrm>
            <a:off x="709374" y="5968008"/>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05</a:t>
            </a:r>
            <a:endParaRPr lang="en-US" sz="1550" dirty="0"/>
          </a:p>
        </p:txBody>
      </p:sp>
      <p:sp>
        <p:nvSpPr>
          <p:cNvPr id="21" name="Shape 19"/>
          <p:cNvSpPr/>
          <p:nvPr/>
        </p:nvSpPr>
        <p:spPr>
          <a:xfrm>
            <a:off x="709374" y="6289596"/>
            <a:ext cx="6504503" cy="22860"/>
          </a:xfrm>
          <a:prstGeom prst="rect">
            <a:avLst/>
          </a:prstGeom>
          <a:solidFill>
            <a:srgbClr val="1C9770"/>
          </a:solidFill>
          <a:ln/>
        </p:spPr>
        <p:txBody>
          <a:bodyPr/>
          <a:lstStyle/>
          <a:p>
            <a:endParaRPr lang="en-IN"/>
          </a:p>
        </p:txBody>
      </p:sp>
      <p:sp>
        <p:nvSpPr>
          <p:cNvPr id="22" name="Text 20"/>
          <p:cNvSpPr/>
          <p:nvPr/>
        </p:nvSpPr>
        <p:spPr>
          <a:xfrm>
            <a:off x="709374" y="6436638"/>
            <a:ext cx="3551753"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Progress Tracking</a:t>
            </a:r>
            <a:endParaRPr lang="en-US" sz="2200" dirty="0">
              <a:latin typeface="Times New Roman" panose="02020603050405020304" pitchFamily="18" charset="0"/>
              <a:cs typeface="Times New Roman" panose="02020603050405020304" pitchFamily="18" charset="0"/>
            </a:endParaRPr>
          </a:p>
        </p:txBody>
      </p:sp>
      <p:sp>
        <p:nvSpPr>
          <p:cNvPr id="23" name="Text 21"/>
          <p:cNvSpPr/>
          <p:nvPr/>
        </p:nvSpPr>
        <p:spPr>
          <a:xfrm>
            <a:off x="709374" y="6874907"/>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Allow students to monitor their preparation journey effectively.</a:t>
            </a:r>
          </a:p>
        </p:txBody>
      </p:sp>
      <p:sp>
        <p:nvSpPr>
          <p:cNvPr id="24" name="Text 22"/>
          <p:cNvSpPr/>
          <p:nvPr/>
        </p:nvSpPr>
        <p:spPr>
          <a:xfrm>
            <a:off x="7416522" y="5968008"/>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06</a:t>
            </a:r>
            <a:endParaRPr lang="en-US" sz="1550" dirty="0"/>
          </a:p>
        </p:txBody>
      </p:sp>
      <p:sp>
        <p:nvSpPr>
          <p:cNvPr id="25" name="Shape 23"/>
          <p:cNvSpPr/>
          <p:nvPr/>
        </p:nvSpPr>
        <p:spPr>
          <a:xfrm>
            <a:off x="7416522" y="6289596"/>
            <a:ext cx="6504503" cy="22860"/>
          </a:xfrm>
          <a:prstGeom prst="rect">
            <a:avLst/>
          </a:prstGeom>
          <a:solidFill>
            <a:srgbClr val="1C9770"/>
          </a:solidFill>
          <a:ln/>
        </p:spPr>
        <p:txBody>
          <a:bodyPr/>
          <a:lstStyle/>
          <a:p>
            <a:endParaRPr lang="en-IN"/>
          </a:p>
        </p:txBody>
      </p:sp>
      <p:sp>
        <p:nvSpPr>
          <p:cNvPr id="26" name="Text 24"/>
          <p:cNvSpPr/>
          <p:nvPr/>
        </p:nvSpPr>
        <p:spPr>
          <a:xfrm>
            <a:off x="7416522" y="6436638"/>
            <a:ext cx="2533650"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Accessibility</a:t>
            </a:r>
            <a:endParaRPr lang="en-US" sz="2200" dirty="0">
              <a:latin typeface="Times New Roman" panose="02020603050405020304" pitchFamily="18" charset="0"/>
              <a:cs typeface="Times New Roman" panose="02020603050405020304" pitchFamily="18" charset="0"/>
            </a:endParaRPr>
          </a:p>
        </p:txBody>
      </p:sp>
      <p:sp>
        <p:nvSpPr>
          <p:cNvPr id="27" name="Text 25"/>
          <p:cNvSpPr/>
          <p:nvPr/>
        </p:nvSpPr>
        <p:spPr>
          <a:xfrm>
            <a:off x="7416522" y="6874907"/>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Ensure an easy-to-use interface accessible anytime, anywhere.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85" y="781473"/>
            <a:ext cx="11719441" cy="708779"/>
          </a:xfrm>
          <a:prstGeom prst="rect">
            <a:avLst/>
          </a:prstGeom>
          <a:noFill/>
          <a:ln/>
        </p:spPr>
        <p:txBody>
          <a:bodyPr wrap="none" lIns="0" tIns="0" rIns="0" bIns="0" rtlCol="0" anchor="t"/>
          <a:lstStyle/>
          <a:p>
            <a:pPr marL="0" indent="0" algn="l">
              <a:lnSpc>
                <a:spcPts val="5550"/>
              </a:lnSpc>
              <a:buNone/>
            </a:pPr>
            <a:r>
              <a:rPr lang="en-US" sz="4800" dirty="0">
                <a:solidFill>
                  <a:srgbClr val="030303"/>
                </a:solidFill>
                <a:latin typeface="Times New Roman" panose="02020603050405020304" pitchFamily="18" charset="0"/>
                <a:ea typeface="DM Sans Semi Bold" pitchFamily="34" charset="-122"/>
                <a:cs typeface="Times New Roman" panose="02020603050405020304" pitchFamily="18" charset="0"/>
              </a:rPr>
              <a:t>Project</a:t>
            </a:r>
            <a:r>
              <a:rPr lang="en-US" sz="4450" dirty="0">
                <a:solidFill>
                  <a:srgbClr val="030303"/>
                </a:solidFill>
                <a:latin typeface="Times New Roman" panose="02020603050405020304" pitchFamily="18" charset="0"/>
                <a:ea typeface="DM Sans Semi Bold" pitchFamily="34" charset="-122"/>
                <a:cs typeface="Times New Roman" panose="02020603050405020304" pitchFamily="18" charset="0"/>
              </a:rPr>
              <a:t> Scope:</a:t>
            </a:r>
            <a:endParaRPr lang="en-US" sz="4450" dirty="0">
              <a:latin typeface="Times New Roman" panose="02020603050405020304" pitchFamily="18" charset="0"/>
              <a:cs typeface="Times New Roman" panose="02020603050405020304" pitchFamily="18" charset="0"/>
            </a:endParaRPr>
          </a:p>
        </p:txBody>
      </p:sp>
      <p:sp>
        <p:nvSpPr>
          <p:cNvPr id="3" name="Text 1"/>
          <p:cNvSpPr/>
          <p:nvPr/>
        </p:nvSpPr>
        <p:spPr>
          <a:xfrm>
            <a:off x="793790" y="1809604"/>
            <a:ext cx="3402330" cy="425291"/>
          </a:xfrm>
          <a:prstGeom prst="rect">
            <a:avLst/>
          </a:prstGeom>
          <a:noFill/>
          <a:ln/>
        </p:spPr>
        <p:txBody>
          <a:bodyPr wrap="none" lIns="0" tIns="0" rIns="0" bIns="0" rtlCol="0" anchor="t"/>
          <a:lstStyle/>
          <a:p>
            <a:pPr marL="0" indent="0" algn="l">
              <a:lnSpc>
                <a:spcPts val="3300"/>
              </a:lnSpc>
              <a:buNone/>
            </a:pPr>
            <a:r>
              <a:rPr lang="en-US" sz="2200" dirty="0">
                <a:solidFill>
                  <a:srgbClr val="030303"/>
                </a:solidFill>
                <a:latin typeface="Times New Roman" panose="02020603050405020304" pitchFamily="18" charset="0"/>
                <a:ea typeface="DM Sans Semi Bold" pitchFamily="34" charset="-122"/>
                <a:cs typeface="Times New Roman" panose="02020603050405020304" pitchFamily="18" charset="0"/>
              </a:rPr>
              <a:t>Inclusions</a:t>
            </a:r>
            <a:endParaRPr lang="en-US" sz="2200" dirty="0">
              <a:latin typeface="Times New Roman" panose="02020603050405020304" pitchFamily="18" charset="0"/>
              <a:cs typeface="Times New Roman" panose="02020603050405020304" pitchFamily="18" charset="0"/>
            </a:endParaRPr>
          </a:p>
        </p:txBody>
      </p:sp>
      <p:sp>
        <p:nvSpPr>
          <p:cNvPr id="4" name="Text 2"/>
          <p:cNvSpPr/>
          <p:nvPr/>
        </p:nvSpPr>
        <p:spPr>
          <a:xfrm>
            <a:off x="793789" y="2322511"/>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Development of web-based platform for exam preparation</a:t>
            </a:r>
          </a:p>
        </p:txBody>
      </p:sp>
      <p:sp>
        <p:nvSpPr>
          <p:cNvPr id="5" name="Text 3"/>
          <p:cNvSpPr/>
          <p:nvPr/>
        </p:nvSpPr>
        <p:spPr>
          <a:xfrm>
            <a:off x="793786" y="2763882"/>
            <a:ext cx="6244709" cy="442198"/>
          </a:xfrm>
          <a:prstGeom prst="rect">
            <a:avLst/>
          </a:prstGeom>
          <a:noFill/>
          <a:ln/>
        </p:spPr>
        <p:txBody>
          <a:bodyPr wrap="square" lIns="0" tIns="0" rIns="0" bIns="0" rtlCol="0" anchor="t"/>
          <a:lstStyle/>
          <a:p>
            <a:pPr marL="342900" indent="-342900">
              <a:lnSpc>
                <a:spcPts val="2850"/>
              </a:lnSpc>
              <a:buSzPct val="100000"/>
              <a:buChar char="•"/>
            </a:pPr>
            <a:r>
              <a:rPr lang="en-IN" sz="1700" dirty="0">
                <a:latin typeface="Times New Roman" panose="02020603050405020304" pitchFamily="18" charset="0"/>
                <a:cs typeface="Times New Roman" panose="02020603050405020304" pitchFamily="18" charset="0"/>
              </a:rPr>
              <a:t>AI-driven personalized recommendations</a:t>
            </a:r>
            <a:endParaRPr lang="en-US" sz="1700" dirty="0">
              <a:latin typeface="Times New Roman" panose="02020603050405020304" pitchFamily="18" charset="0"/>
              <a:cs typeface="Times New Roman" panose="02020603050405020304" pitchFamily="18" charset="0"/>
            </a:endParaRPr>
          </a:p>
        </p:txBody>
      </p:sp>
      <p:sp>
        <p:nvSpPr>
          <p:cNvPr id="6" name="Text 4"/>
          <p:cNvSpPr/>
          <p:nvPr/>
        </p:nvSpPr>
        <p:spPr>
          <a:xfrm>
            <a:off x="793785" y="3309253"/>
            <a:ext cx="6244709" cy="414482"/>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Practice mock interviews, and progress tracking</a:t>
            </a:r>
          </a:p>
        </p:txBody>
      </p:sp>
      <p:sp>
        <p:nvSpPr>
          <p:cNvPr id="7" name="Text 5"/>
          <p:cNvSpPr/>
          <p:nvPr/>
        </p:nvSpPr>
        <p:spPr>
          <a:xfrm>
            <a:off x="793787" y="3794522"/>
            <a:ext cx="6244709" cy="436722"/>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Discussion like interface for peer-to-peer interaction</a:t>
            </a:r>
          </a:p>
        </p:txBody>
      </p:sp>
      <p:sp>
        <p:nvSpPr>
          <p:cNvPr id="8" name="Text 6"/>
          <p:cNvSpPr/>
          <p:nvPr/>
        </p:nvSpPr>
        <p:spPr>
          <a:xfrm>
            <a:off x="793790" y="4601403"/>
            <a:ext cx="6244709" cy="362903"/>
          </a:xfrm>
          <a:prstGeom prst="rect">
            <a:avLst/>
          </a:prstGeom>
          <a:noFill/>
          <a:ln/>
        </p:spPr>
        <p:txBody>
          <a:bodyPr wrap="none" lIns="0" tIns="0" rIns="0" bIns="0" rtlCol="0" anchor="t"/>
          <a:lstStyle/>
          <a:p>
            <a:pPr>
              <a:lnSpc>
                <a:spcPts val="2850"/>
              </a:lnSpc>
              <a:buSzPct val="100000"/>
            </a:pPr>
            <a:r>
              <a:rPr lang="en-IN" sz="2200" dirty="0">
                <a:latin typeface="Times New Roman" panose="02020603050405020304" pitchFamily="18" charset="0"/>
                <a:cs typeface="Times New Roman" panose="02020603050405020304" pitchFamily="18" charset="0"/>
              </a:rPr>
              <a:t>Key Features &amp; Functionalities</a:t>
            </a:r>
            <a:endParaRPr lang="en-US" sz="2200" dirty="0">
              <a:latin typeface="Times New Roman" panose="02020603050405020304" pitchFamily="18" charset="0"/>
              <a:cs typeface="Times New Roman" panose="02020603050405020304" pitchFamily="18" charset="0"/>
            </a:endParaRPr>
          </a:p>
        </p:txBody>
      </p:sp>
      <p:sp>
        <p:nvSpPr>
          <p:cNvPr id="9" name="Text 7"/>
          <p:cNvSpPr/>
          <p:nvPr/>
        </p:nvSpPr>
        <p:spPr>
          <a:xfrm>
            <a:off x="7599521" y="1809603"/>
            <a:ext cx="3402330" cy="425291"/>
          </a:xfrm>
          <a:prstGeom prst="rect">
            <a:avLst/>
          </a:prstGeom>
          <a:noFill/>
          <a:ln/>
        </p:spPr>
        <p:txBody>
          <a:bodyPr wrap="none" lIns="0" tIns="0" rIns="0" bIns="0" rtlCol="0" anchor="t"/>
          <a:lstStyle/>
          <a:p>
            <a:pPr>
              <a:lnSpc>
                <a:spcPts val="3300"/>
              </a:lnSpc>
            </a:pPr>
            <a:r>
              <a:rPr lang="en-US" sz="2200" dirty="0">
                <a:solidFill>
                  <a:srgbClr val="030303"/>
                </a:solidFill>
                <a:latin typeface="Times New Roman" panose="02020603050405020304" pitchFamily="18" charset="0"/>
                <a:ea typeface="DM Sans Semi Bold" pitchFamily="34" charset="-122"/>
                <a:cs typeface="Times New Roman" panose="02020603050405020304" pitchFamily="18" charset="0"/>
              </a:rPr>
              <a:t>Exclusions</a:t>
            </a:r>
            <a:endParaRPr lang="en-US" sz="2200" dirty="0">
              <a:latin typeface="Times New Roman" panose="02020603050405020304" pitchFamily="18" charset="0"/>
              <a:cs typeface="Times New Roman" panose="02020603050405020304" pitchFamily="18" charset="0"/>
            </a:endParaRPr>
          </a:p>
        </p:txBody>
      </p:sp>
      <p:sp>
        <p:nvSpPr>
          <p:cNvPr id="10" name="Text 8"/>
          <p:cNvSpPr/>
          <p:nvPr/>
        </p:nvSpPr>
        <p:spPr>
          <a:xfrm>
            <a:off x="7511386" y="2322511"/>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dirty="0">
                <a:latin typeface="Times New Roman" panose="02020603050405020304" pitchFamily="18" charset="0"/>
                <a:cs typeface="Times New Roman" panose="02020603050405020304" pitchFamily="18" charset="0"/>
              </a:rPr>
              <a:t>Offline (desktop/mobile app) version in initial phase</a:t>
            </a:r>
            <a:endParaRPr lang="en-US" sz="1700" dirty="0">
              <a:latin typeface="Times New Roman" panose="02020603050405020304" pitchFamily="18" charset="0"/>
              <a:cs typeface="Times New Roman" panose="02020603050405020304" pitchFamily="18" charset="0"/>
            </a:endParaRPr>
          </a:p>
        </p:txBody>
      </p:sp>
      <p:sp>
        <p:nvSpPr>
          <p:cNvPr id="11" name="Text 9"/>
          <p:cNvSpPr/>
          <p:nvPr/>
        </p:nvSpPr>
        <p:spPr>
          <a:xfrm>
            <a:off x="7511385" y="2774374"/>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Integration with third-party paid learning platforms</a:t>
            </a:r>
          </a:p>
        </p:txBody>
      </p:sp>
      <p:sp>
        <p:nvSpPr>
          <p:cNvPr id="12" name="Text 10"/>
          <p:cNvSpPr/>
          <p:nvPr/>
        </p:nvSpPr>
        <p:spPr>
          <a:xfrm>
            <a:off x="7511384" y="3272044"/>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dirty="0">
                <a:latin typeface="Times New Roman" panose="02020603050405020304" pitchFamily="18" charset="0"/>
                <a:cs typeface="Times New Roman" panose="02020603050405020304" pitchFamily="18" charset="0"/>
              </a:rPr>
              <a:t>Advanced proctoring/exam supervision features</a:t>
            </a:r>
            <a:endParaRPr lang="en-US" sz="1700" dirty="0">
              <a:latin typeface="Times New Roman" panose="02020603050405020304" pitchFamily="18" charset="0"/>
              <a:cs typeface="Times New Roman" panose="02020603050405020304" pitchFamily="18" charset="0"/>
            </a:endParaRPr>
          </a:p>
        </p:txBody>
      </p:sp>
      <p:sp>
        <p:nvSpPr>
          <p:cNvPr id="13" name="Text 11"/>
          <p:cNvSpPr/>
          <p:nvPr/>
        </p:nvSpPr>
        <p:spPr>
          <a:xfrm>
            <a:off x="7599521" y="4539015"/>
            <a:ext cx="3402330" cy="425291"/>
          </a:xfrm>
          <a:prstGeom prst="rect">
            <a:avLst/>
          </a:prstGeom>
          <a:noFill/>
          <a:ln/>
        </p:spPr>
        <p:txBody>
          <a:bodyPr wrap="none" lIns="0" tIns="0" rIns="0" bIns="0" rtlCol="0" anchor="t"/>
          <a:lstStyle/>
          <a:p>
            <a:pPr marL="0" indent="0" algn="l">
              <a:lnSpc>
                <a:spcPts val="3300"/>
              </a:lnSpc>
              <a:buNone/>
            </a:pPr>
            <a:r>
              <a:rPr lang="en-US" sz="2200" dirty="0">
                <a:solidFill>
                  <a:srgbClr val="030303"/>
                </a:solidFill>
                <a:latin typeface="Times New Roman" panose="02020603050405020304" pitchFamily="18" charset="0"/>
                <a:ea typeface="DM Sans Semi Bold" pitchFamily="34" charset="-122"/>
                <a:cs typeface="Times New Roman" panose="02020603050405020304" pitchFamily="18" charset="0"/>
              </a:rPr>
              <a:t>Key Modules</a:t>
            </a:r>
            <a:endParaRPr lang="en-US" sz="2200" dirty="0">
              <a:latin typeface="Times New Roman" panose="02020603050405020304" pitchFamily="18" charset="0"/>
              <a:cs typeface="Times New Roman" panose="02020603050405020304" pitchFamily="18" charset="0"/>
            </a:endParaRPr>
          </a:p>
        </p:txBody>
      </p:sp>
      <p:sp>
        <p:nvSpPr>
          <p:cNvPr id="14" name="Text 12"/>
          <p:cNvSpPr/>
          <p:nvPr/>
        </p:nvSpPr>
        <p:spPr>
          <a:xfrm>
            <a:off x="7511386" y="5068114"/>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b="1" dirty="0">
                <a:latin typeface="Times New Roman" panose="02020603050405020304" pitchFamily="18" charset="0"/>
                <a:cs typeface="Times New Roman" panose="02020603050405020304" pitchFamily="18" charset="0"/>
              </a:rPr>
              <a:t>User Module</a:t>
            </a:r>
            <a:r>
              <a:rPr lang="en-IN" sz="1700" dirty="0">
                <a:latin typeface="Times New Roman" panose="02020603050405020304" pitchFamily="18" charset="0"/>
                <a:cs typeface="Times New Roman" panose="02020603050405020304" pitchFamily="18" charset="0"/>
              </a:rPr>
              <a:t> – Student registration, login, profile</a:t>
            </a:r>
            <a:endParaRPr lang="en-US" sz="1700" dirty="0">
              <a:latin typeface="Times New Roman" panose="02020603050405020304" pitchFamily="18" charset="0"/>
              <a:cs typeface="Times New Roman" panose="02020603050405020304" pitchFamily="18" charset="0"/>
            </a:endParaRPr>
          </a:p>
        </p:txBody>
      </p:sp>
      <p:sp>
        <p:nvSpPr>
          <p:cNvPr id="15" name="Text 13"/>
          <p:cNvSpPr/>
          <p:nvPr/>
        </p:nvSpPr>
        <p:spPr>
          <a:xfrm>
            <a:off x="7511383" y="5565784"/>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b="1" dirty="0">
                <a:latin typeface="Times New Roman" panose="02020603050405020304" pitchFamily="18" charset="0"/>
                <a:cs typeface="Times New Roman" panose="02020603050405020304" pitchFamily="18" charset="0"/>
              </a:rPr>
              <a:t>Admin Module</a:t>
            </a:r>
            <a:r>
              <a:rPr lang="en-IN" sz="1700" dirty="0">
                <a:latin typeface="Times New Roman" panose="02020603050405020304" pitchFamily="18" charset="0"/>
                <a:cs typeface="Times New Roman" panose="02020603050405020304" pitchFamily="18" charset="0"/>
              </a:rPr>
              <a:t> – Manage content, monitor users</a:t>
            </a:r>
            <a:endParaRPr lang="en-US" sz="1700" dirty="0">
              <a:latin typeface="Times New Roman" panose="02020603050405020304" pitchFamily="18" charset="0"/>
              <a:cs typeface="Times New Roman" panose="02020603050405020304" pitchFamily="18" charset="0"/>
            </a:endParaRPr>
          </a:p>
        </p:txBody>
      </p:sp>
      <p:sp>
        <p:nvSpPr>
          <p:cNvPr id="16" name="Text 14"/>
          <p:cNvSpPr/>
          <p:nvPr/>
        </p:nvSpPr>
        <p:spPr>
          <a:xfrm>
            <a:off x="7511386" y="6064573"/>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b="1" dirty="0">
                <a:latin typeface="Times New Roman" panose="02020603050405020304" pitchFamily="18" charset="0"/>
                <a:cs typeface="Times New Roman" panose="02020603050405020304" pitchFamily="18" charset="0"/>
              </a:rPr>
              <a:t>Assessment Module</a:t>
            </a:r>
            <a:r>
              <a:rPr lang="en-IN" sz="1700" dirty="0">
                <a:latin typeface="Times New Roman" panose="02020603050405020304" pitchFamily="18" charset="0"/>
                <a:cs typeface="Times New Roman" panose="02020603050405020304" pitchFamily="18" charset="0"/>
              </a:rPr>
              <a:t> – AI driven Mock interviews, reports</a:t>
            </a:r>
            <a:endParaRPr lang="en-US" sz="1700" dirty="0">
              <a:latin typeface="Times New Roman" panose="02020603050405020304" pitchFamily="18" charset="0"/>
              <a:cs typeface="Times New Roman" panose="02020603050405020304" pitchFamily="18" charset="0"/>
            </a:endParaRPr>
          </a:p>
        </p:txBody>
      </p:sp>
      <p:sp>
        <p:nvSpPr>
          <p:cNvPr id="17" name="Text 15"/>
          <p:cNvSpPr/>
          <p:nvPr/>
        </p:nvSpPr>
        <p:spPr>
          <a:xfrm>
            <a:off x="7511386" y="6560153"/>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b="1" dirty="0">
                <a:latin typeface="Times New Roman" panose="02020603050405020304" pitchFamily="18" charset="0"/>
                <a:cs typeface="Times New Roman" panose="02020603050405020304" pitchFamily="18" charset="0"/>
              </a:rPr>
              <a:t>Discussion Module</a:t>
            </a:r>
            <a:r>
              <a:rPr lang="en-IN" sz="1700" dirty="0">
                <a:latin typeface="Times New Roman" panose="02020603050405020304" pitchFamily="18" charset="0"/>
                <a:cs typeface="Times New Roman" panose="02020603050405020304" pitchFamily="18" charset="0"/>
              </a:rPr>
              <a:t> – Peer discussions, Q&amp;A support</a:t>
            </a:r>
            <a:endParaRPr lang="en-US" sz="1700" dirty="0">
              <a:latin typeface="Times New Roman" panose="02020603050405020304" pitchFamily="18" charset="0"/>
              <a:cs typeface="Times New Roman" panose="02020603050405020304" pitchFamily="18" charset="0"/>
            </a:endParaRPr>
          </a:p>
        </p:txBody>
      </p:sp>
      <p:sp>
        <p:nvSpPr>
          <p:cNvPr id="18" name="Text 16"/>
          <p:cNvSpPr/>
          <p:nvPr/>
        </p:nvSpPr>
        <p:spPr>
          <a:xfrm>
            <a:off x="680928" y="5108912"/>
            <a:ext cx="6244709" cy="2032690"/>
          </a:xfrm>
          <a:prstGeom prst="rect">
            <a:avLst/>
          </a:prstGeom>
          <a:noFill/>
          <a:ln/>
        </p:spPr>
        <p:txBody>
          <a:bodyPr wrap="none" lIns="0" tIns="0" rIns="0" bIns="0" rtlCol="0" anchor="t"/>
          <a:lstStyle/>
          <a:p>
            <a:pPr marL="342900" indent="-342900" algn="l">
              <a:lnSpc>
                <a:spcPts val="2850"/>
              </a:lnSpc>
              <a:buSzPct val="100000"/>
              <a:buChar char="•"/>
            </a:pPr>
            <a:endParaRPr lang="en-US" sz="1750" dirty="0"/>
          </a:p>
        </p:txBody>
      </p:sp>
      <p:sp>
        <p:nvSpPr>
          <p:cNvPr id="21" name="TextBox 20"/>
          <p:cNvSpPr txBox="1"/>
          <p:nvPr/>
        </p:nvSpPr>
        <p:spPr>
          <a:xfrm>
            <a:off x="793790" y="5073267"/>
            <a:ext cx="5100234" cy="353943"/>
          </a:xfrm>
          <a:prstGeom prst="rect">
            <a:avLst/>
          </a:prstGeom>
          <a:noFill/>
        </p:spPr>
        <p:txBody>
          <a:bodyPr wrap="square" rtlCol="0">
            <a:spAutoFit/>
          </a:bodyPr>
          <a:lstStyle/>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AI-based question recommendations</a:t>
            </a:r>
          </a:p>
        </p:txBody>
      </p:sp>
      <p:sp>
        <p:nvSpPr>
          <p:cNvPr id="24" name="TextBox 23"/>
          <p:cNvSpPr txBox="1"/>
          <p:nvPr/>
        </p:nvSpPr>
        <p:spPr>
          <a:xfrm>
            <a:off x="793785" y="5571816"/>
            <a:ext cx="5100234" cy="353943"/>
          </a:xfrm>
          <a:prstGeom prst="rect">
            <a:avLst/>
          </a:prstGeom>
          <a:noFill/>
        </p:spPr>
        <p:txBody>
          <a:bodyPr wrap="square" rtlCol="0">
            <a:spAutoFit/>
          </a:bodyPr>
          <a:lstStyle/>
          <a:p>
            <a:pPr marL="285750" indent="-285750">
              <a:buFont typeface="Arial" panose="020B0604020202020204" pitchFamily="34" charset="0"/>
              <a:buChar char="•"/>
            </a:pPr>
            <a:r>
              <a:rPr lang="en-US" altLang="en-US" sz="1700" dirty="0">
                <a:latin typeface="Times New Roman" panose="02020603050405020304" pitchFamily="18" charset="0"/>
                <a:cs typeface="Times New Roman" panose="02020603050405020304" pitchFamily="18" charset="0"/>
              </a:rPr>
              <a:t>Real-time performance analytics</a:t>
            </a:r>
          </a:p>
        </p:txBody>
      </p:sp>
      <p:sp>
        <p:nvSpPr>
          <p:cNvPr id="25" name="TextBox 24"/>
          <p:cNvSpPr txBox="1"/>
          <p:nvPr/>
        </p:nvSpPr>
        <p:spPr>
          <a:xfrm>
            <a:off x="793785" y="6568890"/>
            <a:ext cx="5100234" cy="353943"/>
          </a:xfrm>
          <a:prstGeom prst="rect">
            <a:avLst/>
          </a:prstGeom>
          <a:noFill/>
        </p:spPr>
        <p:txBody>
          <a:bodyPr wrap="square" rtlCol="0">
            <a:spAutoFit/>
          </a:bodyPr>
          <a:lstStyle/>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Simple, responsive user interface</a:t>
            </a:r>
          </a:p>
        </p:txBody>
      </p:sp>
      <p:sp>
        <p:nvSpPr>
          <p:cNvPr id="27" name="TextBox 26"/>
          <p:cNvSpPr txBox="1"/>
          <p:nvPr/>
        </p:nvSpPr>
        <p:spPr>
          <a:xfrm>
            <a:off x="793790" y="6070365"/>
            <a:ext cx="5100234" cy="353943"/>
          </a:xfrm>
          <a:prstGeom prst="rect">
            <a:avLst/>
          </a:prstGeom>
          <a:noFill/>
        </p:spPr>
        <p:txBody>
          <a:bodyPr wrap="square" rtlCol="0">
            <a:spAutoFit/>
          </a:bodyPr>
          <a:lstStyle/>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Secure user authentication</a:t>
            </a: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19579"/>
            <a:ext cx="9122093" cy="708779"/>
          </a:xfrm>
          <a:prstGeom prst="rect">
            <a:avLst/>
          </a:prstGeom>
          <a:noFill/>
          <a:ln/>
        </p:spPr>
        <p:txBody>
          <a:bodyPr wrap="none" lIns="0" tIns="0" rIns="0" bIns="0" rtlCol="0" anchor="t"/>
          <a:lstStyle/>
          <a:p>
            <a:pPr marL="0" indent="0" algn="l">
              <a:lnSpc>
                <a:spcPts val="5550"/>
              </a:lnSpc>
              <a:buNone/>
            </a:pPr>
            <a:r>
              <a:rPr lang="en-US" sz="4800" dirty="0">
                <a:solidFill>
                  <a:srgbClr val="030303"/>
                </a:solidFill>
                <a:latin typeface="Times New Roman" panose="02020603050405020304" pitchFamily="18" charset="0"/>
                <a:ea typeface="DM Sans Semi Bold" pitchFamily="34" charset="-122"/>
                <a:cs typeface="Times New Roman" panose="02020603050405020304" pitchFamily="18" charset="0"/>
              </a:rPr>
              <a:t>Methodology:</a:t>
            </a:r>
            <a:endParaRPr lang="en-US" sz="4800" dirty="0">
              <a:latin typeface="Times New Roman" panose="02020603050405020304" pitchFamily="18" charset="0"/>
              <a:cs typeface="Times New Roman" panose="02020603050405020304" pitchFamily="18" charset="0"/>
            </a:endParaRPr>
          </a:p>
        </p:txBody>
      </p:sp>
      <p:sp>
        <p:nvSpPr>
          <p:cNvPr id="3" name="Shape 1"/>
          <p:cNvSpPr/>
          <p:nvPr/>
        </p:nvSpPr>
        <p:spPr>
          <a:xfrm>
            <a:off x="793790" y="2218074"/>
            <a:ext cx="13042821" cy="5020008"/>
          </a:xfrm>
          <a:prstGeom prst="roundRect">
            <a:avLst>
              <a:gd name="adj" fmla="val 837"/>
            </a:avLst>
          </a:prstGeom>
          <a:solidFill>
            <a:srgbClr val="F2EEEE"/>
          </a:solidFill>
          <a:ln/>
        </p:spPr>
        <p:txBody>
          <a:bodyPr/>
          <a:lstStyle/>
          <a:p>
            <a:endParaRPr lang="en-IN"/>
          </a:p>
        </p:txBody>
      </p:sp>
      <p:sp>
        <p:nvSpPr>
          <p:cNvPr id="4" name="Shape 2"/>
          <p:cNvSpPr/>
          <p:nvPr/>
        </p:nvSpPr>
        <p:spPr>
          <a:xfrm>
            <a:off x="808970" y="2663130"/>
            <a:ext cx="4347567" cy="2395657"/>
          </a:xfrm>
          <a:prstGeom prst="roundRect">
            <a:avLst>
              <a:gd name="adj" fmla="val 1420"/>
            </a:avLst>
          </a:prstGeom>
          <a:solidFill>
            <a:srgbClr val="F2EEEE"/>
          </a:solidFill>
          <a:ln/>
        </p:spPr>
        <p:txBody>
          <a:bodyPr/>
          <a:lstStyle/>
          <a:p>
            <a:endParaRPr lang="en-IN"/>
          </a:p>
        </p:txBody>
      </p:sp>
      <p:sp>
        <p:nvSpPr>
          <p:cNvPr id="5" name="Text 3"/>
          <p:cNvSpPr/>
          <p:nvPr/>
        </p:nvSpPr>
        <p:spPr>
          <a:xfrm>
            <a:off x="1020604" y="289000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Agile Approach</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1020604" y="3380423"/>
            <a:ext cx="3553778" cy="1451610"/>
          </a:xfrm>
          <a:prstGeom prst="rect">
            <a:avLst/>
          </a:prstGeom>
          <a:noFill/>
          <a:ln/>
        </p:spPr>
        <p:txBody>
          <a:bodyPr wrap="square" lIns="0" tIns="0" rIns="0" bIns="0" rtlCol="0" anchor="t"/>
          <a:lstStyle/>
          <a:p>
            <a:pPr marL="0" indent="0" algn="l">
              <a:lnSpc>
                <a:spcPts val="28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Utilizing an Agile methodology with iterative sprints to ensure flexible and responsive development.</a:t>
            </a:r>
            <a:endParaRPr lang="en-US" sz="1700" dirty="0">
              <a:latin typeface="Times New Roman" panose="02020603050405020304" pitchFamily="18" charset="0"/>
              <a:cs typeface="Times New Roman" panose="02020603050405020304" pitchFamily="18" charset="0"/>
            </a:endParaRPr>
          </a:p>
        </p:txBody>
      </p:sp>
      <p:sp>
        <p:nvSpPr>
          <p:cNvPr id="7" name="Shape 5"/>
          <p:cNvSpPr/>
          <p:nvPr/>
        </p:nvSpPr>
        <p:spPr>
          <a:xfrm>
            <a:off x="5141357" y="2663190"/>
            <a:ext cx="4347567" cy="2395657"/>
          </a:xfrm>
          <a:prstGeom prst="rect">
            <a:avLst/>
          </a:prstGeom>
          <a:solidFill>
            <a:srgbClr val="F2EEEE"/>
          </a:solidFill>
          <a:ln/>
        </p:spPr>
        <p:txBody>
          <a:bodyPr/>
          <a:lstStyle/>
          <a:p>
            <a:endParaRPr lang="en-IN"/>
          </a:p>
        </p:txBody>
      </p:sp>
      <p:sp>
        <p:nvSpPr>
          <p:cNvPr id="8" name="Shape 6"/>
          <p:cNvSpPr/>
          <p:nvPr/>
        </p:nvSpPr>
        <p:spPr>
          <a:xfrm>
            <a:off x="5141357" y="2663190"/>
            <a:ext cx="30480" cy="2395657"/>
          </a:xfrm>
          <a:prstGeom prst="roundRect">
            <a:avLst>
              <a:gd name="adj" fmla="val 111628"/>
            </a:avLst>
          </a:prstGeom>
          <a:solidFill>
            <a:srgbClr val="D8D4D4"/>
          </a:solidFill>
          <a:ln/>
        </p:spPr>
        <p:txBody>
          <a:bodyPr/>
          <a:lstStyle/>
          <a:p>
            <a:endParaRPr lang="en-IN"/>
          </a:p>
        </p:txBody>
      </p:sp>
      <p:sp>
        <p:nvSpPr>
          <p:cNvPr id="9" name="Text 7"/>
          <p:cNvSpPr/>
          <p:nvPr/>
        </p:nvSpPr>
        <p:spPr>
          <a:xfrm>
            <a:off x="5708333" y="289000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Frontend</a:t>
            </a:r>
            <a:endParaRPr lang="en-US" sz="2200" dirty="0">
              <a:latin typeface="Times New Roman" panose="02020603050405020304" pitchFamily="18" charset="0"/>
              <a:cs typeface="Times New Roman" panose="02020603050405020304" pitchFamily="18" charset="0"/>
            </a:endParaRPr>
          </a:p>
        </p:txBody>
      </p:sp>
      <p:sp>
        <p:nvSpPr>
          <p:cNvPr id="10" name="Text 8"/>
          <p:cNvSpPr/>
          <p:nvPr/>
        </p:nvSpPr>
        <p:spPr>
          <a:xfrm>
            <a:off x="5708333" y="3380423"/>
            <a:ext cx="3213616" cy="1088708"/>
          </a:xfrm>
          <a:prstGeom prst="rect">
            <a:avLst/>
          </a:prstGeom>
          <a:noFill/>
          <a:ln/>
        </p:spPr>
        <p:txBody>
          <a:bodyPr wrap="square" lIns="0" tIns="0" rIns="0" bIns="0" rtlCol="0" anchor="t"/>
          <a:lstStyle/>
          <a:p>
            <a:pPr marL="0" indent="0" algn="l">
              <a:lnSpc>
                <a:spcPts val="28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Developed with React.js and Tailwind CSS for a dynamic and intuitive user interface.</a:t>
            </a:r>
            <a:endParaRPr lang="en-US" sz="1700" dirty="0">
              <a:latin typeface="Times New Roman" panose="02020603050405020304" pitchFamily="18" charset="0"/>
              <a:cs typeface="Times New Roman" panose="02020603050405020304" pitchFamily="18" charset="0"/>
            </a:endParaRPr>
          </a:p>
        </p:txBody>
      </p:sp>
      <p:sp>
        <p:nvSpPr>
          <p:cNvPr id="11" name="Shape 9"/>
          <p:cNvSpPr/>
          <p:nvPr/>
        </p:nvSpPr>
        <p:spPr>
          <a:xfrm>
            <a:off x="4857869" y="3577471"/>
            <a:ext cx="566976" cy="566976"/>
          </a:xfrm>
          <a:prstGeom prst="roundRect">
            <a:avLst>
              <a:gd name="adj" fmla="val 6001"/>
            </a:avLst>
          </a:prstGeom>
          <a:solidFill>
            <a:srgbClr val="FFFFFF"/>
          </a:solidFill>
          <a:ln w="30480">
            <a:solidFill>
              <a:srgbClr val="D8D4D4"/>
            </a:solidFill>
            <a:prstDash val="solid"/>
          </a:ln>
        </p:spPr>
        <p:txBody>
          <a:bodyPr/>
          <a:lstStyle/>
          <a:p>
            <a:endParaRPr lang="en-IN"/>
          </a:p>
        </p:txBody>
      </p:sp>
      <p:pic>
        <p:nvPicPr>
          <p:cNvPr id="12" name="Image 0" descr="preencoded.png"/>
          <p:cNvPicPr>
            <a:picLocks noChangeAspect="1"/>
          </p:cNvPicPr>
          <p:nvPr/>
        </p:nvPicPr>
        <p:blipFill>
          <a:blip r:embed="rId3"/>
          <a:stretch>
            <a:fillRect/>
          </a:stretch>
        </p:blipFill>
        <p:spPr>
          <a:xfrm>
            <a:off x="4999553" y="3683794"/>
            <a:ext cx="283488" cy="354330"/>
          </a:xfrm>
          <a:prstGeom prst="rect">
            <a:avLst/>
          </a:prstGeom>
        </p:spPr>
      </p:pic>
      <p:sp>
        <p:nvSpPr>
          <p:cNvPr id="13" name="Shape 10"/>
          <p:cNvSpPr/>
          <p:nvPr/>
        </p:nvSpPr>
        <p:spPr>
          <a:xfrm>
            <a:off x="9488924" y="2663190"/>
            <a:ext cx="4347567" cy="2395657"/>
          </a:xfrm>
          <a:prstGeom prst="rect">
            <a:avLst/>
          </a:prstGeom>
          <a:solidFill>
            <a:srgbClr val="F2EEEE"/>
          </a:solidFill>
          <a:ln/>
        </p:spPr>
        <p:txBody>
          <a:bodyPr/>
          <a:lstStyle/>
          <a:p>
            <a:endParaRPr lang="en-IN"/>
          </a:p>
        </p:txBody>
      </p:sp>
      <p:sp>
        <p:nvSpPr>
          <p:cNvPr id="14" name="Shape 11"/>
          <p:cNvSpPr/>
          <p:nvPr/>
        </p:nvSpPr>
        <p:spPr>
          <a:xfrm>
            <a:off x="9488924" y="2663190"/>
            <a:ext cx="30480" cy="2395657"/>
          </a:xfrm>
          <a:prstGeom prst="roundRect">
            <a:avLst>
              <a:gd name="adj" fmla="val 111628"/>
            </a:avLst>
          </a:prstGeom>
          <a:solidFill>
            <a:srgbClr val="D8D4D4"/>
          </a:solidFill>
          <a:ln/>
        </p:spPr>
        <p:txBody>
          <a:bodyPr/>
          <a:lstStyle/>
          <a:p>
            <a:endParaRPr lang="en-IN"/>
          </a:p>
        </p:txBody>
      </p:sp>
      <p:sp>
        <p:nvSpPr>
          <p:cNvPr id="15" name="Text 12"/>
          <p:cNvSpPr/>
          <p:nvPr/>
        </p:nvSpPr>
        <p:spPr>
          <a:xfrm>
            <a:off x="10055900" y="289000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Backend</a:t>
            </a:r>
            <a:endParaRPr lang="en-US" sz="2200" dirty="0"/>
          </a:p>
        </p:txBody>
      </p:sp>
      <p:sp>
        <p:nvSpPr>
          <p:cNvPr id="16" name="Text 13"/>
          <p:cNvSpPr/>
          <p:nvPr/>
        </p:nvSpPr>
        <p:spPr>
          <a:xfrm>
            <a:off x="10055900" y="3380423"/>
            <a:ext cx="3553778" cy="1088708"/>
          </a:xfrm>
          <a:prstGeom prst="rect">
            <a:avLst/>
          </a:prstGeom>
          <a:noFill/>
          <a:ln/>
        </p:spPr>
        <p:txBody>
          <a:bodyPr wrap="square" lIns="0" tIns="0" rIns="0" bIns="0" rtlCol="0" anchor="t"/>
          <a:lstStyle/>
          <a:p>
            <a:pPr marL="0" indent="0" algn="l">
              <a:lnSpc>
                <a:spcPts val="28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Built on Express, Node (JavaScript) with secure REST APIs for robust server-side operations.</a:t>
            </a:r>
            <a:endParaRPr lang="en-US" sz="1700" dirty="0">
              <a:latin typeface="Times New Roman" panose="02020603050405020304" pitchFamily="18" charset="0"/>
              <a:cs typeface="Times New Roman" panose="02020603050405020304" pitchFamily="18" charset="0"/>
            </a:endParaRPr>
          </a:p>
        </p:txBody>
      </p:sp>
      <p:sp>
        <p:nvSpPr>
          <p:cNvPr id="17" name="Shape 14"/>
          <p:cNvSpPr/>
          <p:nvPr/>
        </p:nvSpPr>
        <p:spPr>
          <a:xfrm>
            <a:off x="9205436" y="3577471"/>
            <a:ext cx="566976" cy="566976"/>
          </a:xfrm>
          <a:prstGeom prst="roundRect">
            <a:avLst>
              <a:gd name="adj" fmla="val 6001"/>
            </a:avLst>
          </a:prstGeom>
          <a:solidFill>
            <a:srgbClr val="FFFFFF"/>
          </a:solidFill>
          <a:ln w="30480">
            <a:solidFill>
              <a:srgbClr val="D8D4D4"/>
            </a:solidFill>
            <a:prstDash val="solid"/>
          </a:ln>
        </p:spPr>
        <p:txBody>
          <a:bodyPr/>
          <a:lstStyle/>
          <a:p>
            <a:endParaRPr lang="en-IN"/>
          </a:p>
        </p:txBody>
      </p:sp>
      <p:pic>
        <p:nvPicPr>
          <p:cNvPr id="18" name="Image 1" descr="preencoded.png"/>
          <p:cNvPicPr>
            <a:picLocks noChangeAspect="1"/>
          </p:cNvPicPr>
          <p:nvPr/>
        </p:nvPicPr>
        <p:blipFill>
          <a:blip r:embed="rId4"/>
          <a:stretch>
            <a:fillRect/>
          </a:stretch>
        </p:blipFill>
        <p:spPr>
          <a:xfrm>
            <a:off x="9347121" y="3683794"/>
            <a:ext cx="283488" cy="354330"/>
          </a:xfrm>
          <a:prstGeom prst="rect">
            <a:avLst/>
          </a:prstGeom>
        </p:spPr>
      </p:pic>
      <p:sp>
        <p:nvSpPr>
          <p:cNvPr id="19" name="Shape 15"/>
          <p:cNvSpPr/>
          <p:nvPr/>
        </p:nvSpPr>
        <p:spPr>
          <a:xfrm>
            <a:off x="793790" y="5058847"/>
            <a:ext cx="6521291" cy="1669852"/>
          </a:xfrm>
          <a:prstGeom prst="rect">
            <a:avLst/>
          </a:prstGeom>
          <a:solidFill>
            <a:srgbClr val="F2EEEE"/>
          </a:solidFill>
          <a:ln/>
        </p:spPr>
        <p:txBody>
          <a:bodyPr/>
          <a:lstStyle/>
          <a:p>
            <a:endParaRPr lang="en-IN"/>
          </a:p>
        </p:txBody>
      </p:sp>
      <p:sp>
        <p:nvSpPr>
          <p:cNvPr id="20" name="Shape 16"/>
          <p:cNvSpPr/>
          <p:nvPr/>
        </p:nvSpPr>
        <p:spPr>
          <a:xfrm>
            <a:off x="793790" y="5058847"/>
            <a:ext cx="6521291" cy="30480"/>
          </a:xfrm>
          <a:prstGeom prst="roundRect">
            <a:avLst>
              <a:gd name="adj" fmla="val 111628"/>
            </a:avLst>
          </a:prstGeom>
          <a:solidFill>
            <a:srgbClr val="D8D4D4"/>
          </a:solidFill>
          <a:ln/>
        </p:spPr>
        <p:txBody>
          <a:bodyPr/>
          <a:lstStyle/>
          <a:p>
            <a:endParaRPr lang="en-IN"/>
          </a:p>
        </p:txBody>
      </p:sp>
      <p:sp>
        <p:nvSpPr>
          <p:cNvPr id="21" name="Text 17"/>
          <p:cNvSpPr/>
          <p:nvPr/>
        </p:nvSpPr>
        <p:spPr>
          <a:xfrm>
            <a:off x="1020604" y="528566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Database</a:t>
            </a:r>
            <a:endParaRPr lang="en-US" sz="2200" dirty="0">
              <a:latin typeface="Times New Roman" panose="02020603050405020304" pitchFamily="18" charset="0"/>
              <a:cs typeface="Times New Roman" panose="02020603050405020304" pitchFamily="18" charset="0"/>
            </a:endParaRPr>
          </a:p>
        </p:txBody>
      </p:sp>
      <p:sp>
        <p:nvSpPr>
          <p:cNvPr id="22" name="Text 18"/>
          <p:cNvSpPr/>
          <p:nvPr/>
        </p:nvSpPr>
        <p:spPr>
          <a:xfrm>
            <a:off x="1020604" y="5776079"/>
            <a:ext cx="5727502" cy="362903"/>
          </a:xfrm>
          <a:prstGeom prst="rect">
            <a:avLst/>
          </a:prstGeom>
          <a:noFill/>
          <a:ln/>
        </p:spPr>
        <p:txBody>
          <a:bodyPr wrap="none" lIns="0" tIns="0" rIns="0" bIns="0" rtlCol="0" anchor="t"/>
          <a:lstStyle/>
          <a:p>
            <a:pPr marL="0" indent="0" algn="l">
              <a:lnSpc>
                <a:spcPts val="28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PostgreSQL for reliable and scalable data storage.</a:t>
            </a:r>
            <a:endParaRPr lang="en-US" sz="1700" dirty="0">
              <a:latin typeface="Times New Roman" panose="02020603050405020304" pitchFamily="18" charset="0"/>
              <a:cs typeface="Times New Roman" panose="02020603050405020304" pitchFamily="18" charset="0"/>
            </a:endParaRPr>
          </a:p>
        </p:txBody>
      </p:sp>
      <p:sp>
        <p:nvSpPr>
          <p:cNvPr id="23" name="Shape 19"/>
          <p:cNvSpPr/>
          <p:nvPr/>
        </p:nvSpPr>
        <p:spPr>
          <a:xfrm>
            <a:off x="7315081" y="5058847"/>
            <a:ext cx="6521410" cy="1669852"/>
          </a:xfrm>
          <a:prstGeom prst="rect">
            <a:avLst/>
          </a:prstGeom>
          <a:solidFill>
            <a:srgbClr val="F2EEEE"/>
          </a:solidFill>
          <a:ln/>
        </p:spPr>
        <p:txBody>
          <a:bodyPr/>
          <a:lstStyle/>
          <a:p>
            <a:endParaRPr lang="en-IN"/>
          </a:p>
        </p:txBody>
      </p:sp>
      <p:sp>
        <p:nvSpPr>
          <p:cNvPr id="24" name="Shape 20"/>
          <p:cNvSpPr/>
          <p:nvPr/>
        </p:nvSpPr>
        <p:spPr>
          <a:xfrm>
            <a:off x="7315081" y="5058847"/>
            <a:ext cx="30480" cy="1669852"/>
          </a:xfrm>
          <a:prstGeom prst="roundRect">
            <a:avLst>
              <a:gd name="adj" fmla="val 111628"/>
            </a:avLst>
          </a:prstGeom>
          <a:solidFill>
            <a:srgbClr val="D8D4D4"/>
          </a:solidFill>
          <a:ln/>
        </p:spPr>
        <p:txBody>
          <a:bodyPr/>
          <a:lstStyle/>
          <a:p>
            <a:endParaRPr lang="en-IN"/>
          </a:p>
        </p:txBody>
      </p:sp>
      <p:sp>
        <p:nvSpPr>
          <p:cNvPr id="25" name="Shape 21"/>
          <p:cNvSpPr/>
          <p:nvPr/>
        </p:nvSpPr>
        <p:spPr>
          <a:xfrm>
            <a:off x="7315081" y="5058847"/>
            <a:ext cx="6521410" cy="30480"/>
          </a:xfrm>
          <a:prstGeom prst="roundRect">
            <a:avLst>
              <a:gd name="adj" fmla="val 111628"/>
            </a:avLst>
          </a:prstGeom>
          <a:solidFill>
            <a:srgbClr val="D8D4D4"/>
          </a:solidFill>
          <a:ln/>
        </p:spPr>
        <p:txBody>
          <a:bodyPr/>
          <a:lstStyle/>
          <a:p>
            <a:endParaRPr lang="en-IN"/>
          </a:p>
        </p:txBody>
      </p:sp>
      <p:sp>
        <p:nvSpPr>
          <p:cNvPr id="26" name="Text 22"/>
          <p:cNvSpPr/>
          <p:nvPr/>
        </p:nvSpPr>
        <p:spPr>
          <a:xfrm>
            <a:off x="7882057" y="528566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Security</a:t>
            </a:r>
            <a:endParaRPr lang="en-US" sz="2200" dirty="0">
              <a:latin typeface="Times New Roman" panose="02020603050405020304" pitchFamily="18" charset="0"/>
              <a:cs typeface="Times New Roman" panose="02020603050405020304" pitchFamily="18" charset="0"/>
            </a:endParaRPr>
          </a:p>
        </p:txBody>
      </p:sp>
      <p:sp>
        <p:nvSpPr>
          <p:cNvPr id="27" name="Text 23"/>
          <p:cNvSpPr/>
          <p:nvPr/>
        </p:nvSpPr>
        <p:spPr>
          <a:xfrm>
            <a:off x="7882057" y="5776079"/>
            <a:ext cx="5727621" cy="725805"/>
          </a:xfrm>
          <a:prstGeom prst="rect">
            <a:avLst/>
          </a:prstGeom>
          <a:noFill/>
          <a:ln/>
        </p:spPr>
        <p:txBody>
          <a:bodyPr wrap="square" lIns="0" tIns="0" rIns="0" bIns="0" rtlCol="0" anchor="t"/>
          <a:lstStyle/>
          <a:p>
            <a:pPr marL="0" indent="0" algn="l">
              <a:lnSpc>
                <a:spcPts val="28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JWT authentication and advanced encryption techniques ensure data integrity and user privacy.</a:t>
            </a:r>
            <a:endParaRPr lang="en-US" sz="1700" dirty="0">
              <a:latin typeface="Times New Roman" panose="02020603050405020304" pitchFamily="18" charset="0"/>
              <a:cs typeface="Times New Roman" panose="02020603050405020304" pitchFamily="18" charset="0"/>
            </a:endParaRPr>
          </a:p>
        </p:txBody>
      </p:sp>
      <p:sp>
        <p:nvSpPr>
          <p:cNvPr id="28" name="Shape 24"/>
          <p:cNvSpPr/>
          <p:nvPr/>
        </p:nvSpPr>
        <p:spPr>
          <a:xfrm>
            <a:off x="7031593" y="5610225"/>
            <a:ext cx="566976" cy="566976"/>
          </a:xfrm>
          <a:prstGeom prst="roundRect">
            <a:avLst>
              <a:gd name="adj" fmla="val 6001"/>
            </a:avLst>
          </a:prstGeom>
          <a:solidFill>
            <a:srgbClr val="FFFFFF"/>
          </a:solidFill>
          <a:ln w="30480">
            <a:solidFill>
              <a:srgbClr val="D8D4D4"/>
            </a:solidFill>
            <a:prstDash val="solid"/>
          </a:ln>
        </p:spPr>
        <p:txBody>
          <a:bodyPr/>
          <a:lstStyle/>
          <a:p>
            <a:endParaRPr lang="en-IN"/>
          </a:p>
        </p:txBody>
      </p:sp>
      <p:pic>
        <p:nvPicPr>
          <p:cNvPr id="29" name="Image 2" descr="preencoded.png"/>
          <p:cNvPicPr>
            <a:picLocks noChangeAspect="1"/>
          </p:cNvPicPr>
          <p:nvPr/>
        </p:nvPicPr>
        <p:blipFill>
          <a:blip r:embed="rId5"/>
          <a:stretch>
            <a:fillRect/>
          </a:stretch>
        </p:blipFill>
        <p:spPr>
          <a:xfrm>
            <a:off x="7173278" y="5716548"/>
            <a:ext cx="283488" cy="35433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792049" y="3320527"/>
            <a:ext cx="3456993" cy="3686287"/>
          </a:xfrm>
          <a:prstGeom prst="rect">
            <a:avLst/>
          </a:prstGeom>
        </p:spPr>
        <p:txBody>
          <a:bodyPr vert="horz" lIns="91440" tIns="45720" rIns="91440" bIns="45720" rtlCol="0" anchor="t">
            <a:normAutofit/>
          </a:bodyPr>
          <a:lstStyle/>
          <a:p>
            <a:pPr marL="0" indent="0">
              <a:lnSpc>
                <a:spcPct val="90000"/>
              </a:lnSpc>
              <a:spcBef>
                <a:spcPct val="0"/>
              </a:spcBef>
              <a:spcAft>
                <a:spcPts val="600"/>
              </a:spcAft>
            </a:pPr>
            <a:r>
              <a:rPr lang="en-US" sz="4800" kern="1200" dirty="0">
                <a:solidFill>
                  <a:srgbClr val="FFFFFF"/>
                </a:solidFill>
                <a:latin typeface="+mj-lt"/>
                <a:ea typeface="+mj-ea"/>
                <a:cs typeface="+mj-cs"/>
              </a:rPr>
              <a:t>Project Timeline</a:t>
            </a:r>
          </a:p>
        </p:txBody>
      </p:sp>
      <p:sp>
        <p:nvSpPr>
          <p:cNvPr id="3" name="Text 1"/>
          <p:cNvSpPr/>
          <p:nvPr/>
        </p:nvSpPr>
        <p:spPr>
          <a:xfrm>
            <a:off x="792050" y="968188"/>
            <a:ext cx="3503686" cy="1792941"/>
          </a:xfrm>
          <a:prstGeom prst="rect">
            <a:avLst/>
          </a:prstGeom>
        </p:spPr>
        <p:txBody>
          <a:bodyPr vert="horz" lIns="91440" tIns="45720" rIns="91440" bIns="45720" rtlCol="0" anchor="b">
            <a:normAutofit/>
          </a:bodyPr>
          <a:lstStyle/>
          <a:p>
            <a:pPr>
              <a:lnSpc>
                <a:spcPct val="90000"/>
              </a:lnSpc>
              <a:spcBef>
                <a:spcPts val="1000"/>
              </a:spcBef>
            </a:pPr>
            <a:r>
              <a:rPr lang="en-US" sz="2400" kern="1200" dirty="0">
                <a:solidFill>
                  <a:srgbClr val="FFFFFF"/>
                </a:solidFill>
                <a:latin typeface="+mn-lt"/>
                <a:ea typeface="+mn-ea"/>
                <a:cs typeface="+mn-cs"/>
              </a:rPr>
              <a:t>Our phased approach ensures efficient development and timely delivery of each critical module.</a:t>
            </a:r>
          </a:p>
        </p:txBody>
      </p:sp>
      <p:sp>
        <p:nvSpPr>
          <p:cNvPr id="5" name="Text 2"/>
          <p:cNvSpPr/>
          <p:nvPr/>
        </p:nvSpPr>
        <p:spPr>
          <a:xfrm>
            <a:off x="511612" y="9333786"/>
            <a:ext cx="13607177" cy="233839"/>
          </a:xfrm>
          <a:prstGeom prst="rect">
            <a:avLst/>
          </a:prstGeom>
          <a:noFill/>
          <a:ln/>
        </p:spPr>
        <p:txBody>
          <a:bodyPr wrap="none" lIns="0" tIns="0" rIns="0" bIns="0" rtlCol="0" anchor="t"/>
          <a:lstStyle/>
          <a:p>
            <a:pPr marL="0" indent="0" algn="l">
              <a:lnSpc>
                <a:spcPts val="1800"/>
              </a:lnSpc>
              <a:spcAft>
                <a:spcPts val="600"/>
              </a:spcAft>
              <a:buNone/>
            </a:pPr>
            <a:r>
              <a:rPr lang="en-US" sz="1150">
                <a:solidFill>
                  <a:srgbClr val="464646"/>
                </a:solidFill>
                <a:latin typeface="Inter Medium" pitchFamily="34" charset="0"/>
                <a:ea typeface="Inter Medium" pitchFamily="34" charset="-122"/>
                <a:cs typeface="Inter Medium" pitchFamily="34" charset="-120"/>
              </a:rPr>
              <a:t>This Gantt chart visualizes our 14-week development roadmap, highlighting key milestones and their allocated durations.</a:t>
            </a:r>
            <a:endParaRPr lang="en-US" sz="1150"/>
          </a:p>
        </p:txBody>
      </p:sp>
      <p:sp>
        <p:nvSpPr>
          <p:cNvPr id="7" name="TextBox 6">
            <a:extLst>
              <a:ext uri="{FF2B5EF4-FFF2-40B4-BE49-F238E27FC236}">
                <a16:creationId xmlns:a16="http://schemas.microsoft.com/office/drawing/2014/main" id="{36E6626D-4956-7B9D-7201-81FF0C480896}"/>
              </a:ext>
            </a:extLst>
          </p:cNvPr>
          <p:cNvSpPr txBox="1"/>
          <p:nvPr/>
        </p:nvSpPr>
        <p:spPr>
          <a:xfrm>
            <a:off x="2904748" y="6678395"/>
            <a:ext cx="8820903" cy="923330"/>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This Gantt chart visualizes our 11-week development roadmap, highlighting key milestones and their allocated durations.</a:t>
            </a:r>
          </a:p>
          <a:p>
            <a:endParaRPr lang="en-IN" dirty="0"/>
          </a:p>
        </p:txBody>
      </p:sp>
      <p:sp>
        <p:nvSpPr>
          <p:cNvPr id="6" name="TextBox 5"/>
          <p:cNvSpPr txBox="1"/>
          <p:nvPr/>
        </p:nvSpPr>
        <p:spPr>
          <a:xfrm>
            <a:off x="792050" y="968430"/>
            <a:ext cx="7453583"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Timeline: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536" y="1682065"/>
            <a:ext cx="8865326" cy="4716631"/>
          </a:xfrm>
          <a:prstGeom prst="rect">
            <a:avLst/>
          </a:prstGeom>
          <a:blipFill>
            <a:blip r:embed="rId4"/>
            <a:tile tx="0" ty="0" sx="100000" sy="100000" flip="none" algn="tl"/>
          </a:blipFill>
          <a:ln>
            <a:gradFill>
              <a:gsLst>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1" name="Text 0"/>
          <p:cNvSpPr/>
          <p:nvPr/>
        </p:nvSpPr>
        <p:spPr>
          <a:xfrm>
            <a:off x="793789" y="1299990"/>
            <a:ext cx="5772263" cy="744212"/>
          </a:xfrm>
          <a:prstGeom prst="rect">
            <a:avLst/>
          </a:prstGeom>
          <a:noFill/>
          <a:ln/>
        </p:spPr>
        <p:txBody>
          <a:bodyPr wrap="none" lIns="0" tIns="0" rIns="0" bIns="0" rtlCol="0" anchor="t"/>
          <a:lstStyle/>
          <a:p>
            <a:pPr marL="0" indent="0" algn="l">
              <a:lnSpc>
                <a:spcPts val="3300"/>
              </a:lnSpc>
              <a:buNone/>
            </a:pPr>
            <a:r>
              <a:rPr lang="en-US" sz="4800" dirty="0">
                <a:latin typeface="Times New Roman" panose="02020603050405020304" pitchFamily="18" charset="0"/>
                <a:ea typeface="Roboto Medium" pitchFamily="34" charset="-122"/>
                <a:cs typeface="Times New Roman" panose="02020603050405020304" pitchFamily="18" charset="0"/>
              </a:rPr>
              <a:t>Project Outcome</a:t>
            </a:r>
            <a:endParaRPr lang="en-US" sz="4800" dirty="0">
              <a:latin typeface="Times New Roman" panose="02020603050405020304" pitchFamily="18" charset="0"/>
              <a:cs typeface="Times New Roman" panose="02020603050405020304" pitchFamily="18" charset="0"/>
            </a:endParaRPr>
          </a:p>
        </p:txBody>
      </p:sp>
      <p:sp>
        <p:nvSpPr>
          <p:cNvPr id="22" name="Text 1"/>
          <p:cNvSpPr/>
          <p:nvPr/>
        </p:nvSpPr>
        <p:spPr>
          <a:xfrm>
            <a:off x="793789" y="2338879"/>
            <a:ext cx="2835235" cy="354330"/>
          </a:xfrm>
          <a:prstGeom prst="rect">
            <a:avLst/>
          </a:prstGeom>
          <a:noFill/>
          <a:ln/>
        </p:spPr>
        <p:txBody>
          <a:bodyPr wrap="none" lIns="0" tIns="0" rIns="0" bIns="0" rtlCol="0" anchor="t"/>
          <a:lstStyle/>
          <a:p>
            <a:pPr marL="0" indent="0" algn="l">
              <a:lnSpc>
                <a:spcPts val="2750"/>
              </a:lnSpc>
              <a:buNone/>
            </a:pPr>
            <a:r>
              <a:rPr lang="en-US" sz="2200" dirty="0">
                <a:latin typeface="Times New Roman" panose="02020603050405020304" pitchFamily="18" charset="0"/>
                <a:ea typeface="Roboto Medium" pitchFamily="34" charset="-122"/>
                <a:cs typeface="Times New Roman" panose="02020603050405020304" pitchFamily="18" charset="0"/>
              </a:rPr>
              <a:t>Final Result:</a:t>
            </a:r>
            <a:endParaRPr lang="en-US" sz="2200" dirty="0">
              <a:latin typeface="Times New Roman" panose="02020603050405020304" pitchFamily="18" charset="0"/>
              <a:cs typeface="Times New Roman" panose="02020603050405020304" pitchFamily="18" charset="0"/>
            </a:endParaRPr>
          </a:p>
        </p:txBody>
      </p:sp>
      <p:sp>
        <p:nvSpPr>
          <p:cNvPr id="23" name="Text 2"/>
          <p:cNvSpPr/>
          <p:nvPr/>
        </p:nvSpPr>
        <p:spPr>
          <a:xfrm>
            <a:off x="793789" y="2828142"/>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Successfully developed a working platform that helps students practice effectively.</a:t>
            </a:r>
          </a:p>
        </p:txBody>
      </p:sp>
      <p:sp>
        <p:nvSpPr>
          <p:cNvPr id="24" name="Text 3"/>
          <p:cNvSpPr/>
          <p:nvPr/>
        </p:nvSpPr>
        <p:spPr>
          <a:xfrm>
            <a:off x="793791" y="3688880"/>
            <a:ext cx="5772262" cy="860739"/>
          </a:xfrm>
          <a:prstGeom prst="rect">
            <a:avLst/>
          </a:prstGeom>
          <a:noFill/>
          <a:ln/>
        </p:spPr>
        <p:txBody>
          <a:bodyPr wrap="non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Improved </a:t>
            </a:r>
            <a:r>
              <a:rPr lang="en-US" sz="1700" b="1" dirty="0">
                <a:latin typeface="Times New Roman" panose="02020603050405020304" pitchFamily="18" charset="0"/>
                <a:cs typeface="Times New Roman" panose="02020603050405020304" pitchFamily="18" charset="0"/>
              </a:rPr>
              <a:t>student engagement and performance tracking</a:t>
            </a:r>
            <a:r>
              <a:rPr lang="en-US" sz="1700" dirty="0">
                <a:latin typeface="Times New Roman" panose="02020603050405020304" pitchFamily="18" charset="0"/>
                <a:cs typeface="Times New Roman" panose="02020603050405020304" pitchFamily="18" charset="0"/>
              </a:rPr>
              <a:t> </a:t>
            </a:r>
          </a:p>
          <a:p>
            <a:pPr>
              <a:lnSpc>
                <a:spcPts val="2850"/>
              </a:lnSpc>
              <a:buSzPct val="100000"/>
            </a:pPr>
            <a:r>
              <a:rPr lang="en-US" sz="1700" dirty="0">
                <a:latin typeface="Times New Roman" panose="02020603050405020304" pitchFamily="18" charset="0"/>
                <a:cs typeface="Times New Roman" panose="02020603050405020304" pitchFamily="18" charset="0"/>
              </a:rPr>
              <a:t>      through interactive features.</a:t>
            </a:r>
          </a:p>
        </p:txBody>
      </p:sp>
      <p:sp>
        <p:nvSpPr>
          <p:cNvPr id="25" name="Text 4"/>
          <p:cNvSpPr/>
          <p:nvPr/>
        </p:nvSpPr>
        <p:spPr>
          <a:xfrm>
            <a:off x="793788" y="4684552"/>
            <a:ext cx="5772265" cy="787421"/>
          </a:xfrm>
          <a:prstGeom prst="rect">
            <a:avLst/>
          </a:prstGeom>
          <a:noFill/>
          <a:ln/>
        </p:spPr>
        <p:txBody>
          <a:bodyPr wrap="non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Delivered a solution that is </a:t>
            </a:r>
            <a:r>
              <a:rPr lang="en-US" sz="1700" b="1" dirty="0">
                <a:latin typeface="Times New Roman" panose="02020603050405020304" pitchFamily="18" charset="0"/>
                <a:cs typeface="Times New Roman" panose="02020603050405020304" pitchFamily="18" charset="0"/>
              </a:rPr>
              <a:t>scalable, reliable, and beneficial</a:t>
            </a:r>
          </a:p>
          <a:p>
            <a:pPr>
              <a:lnSpc>
                <a:spcPts val="2850"/>
              </a:lnSpc>
              <a:buSzPct val="100000"/>
            </a:pPr>
            <a:r>
              <a:rPr lang="en-US" sz="1700" dirty="0">
                <a:latin typeface="Times New Roman" panose="02020603050405020304" pitchFamily="18" charset="0"/>
                <a:cs typeface="Times New Roman" panose="02020603050405020304" pitchFamily="18" charset="0"/>
              </a:rPr>
              <a:t>      for exam preparation.</a:t>
            </a:r>
          </a:p>
        </p:txBody>
      </p:sp>
      <p:sp>
        <p:nvSpPr>
          <p:cNvPr id="26" name="Text 5"/>
          <p:cNvSpPr/>
          <p:nvPr/>
        </p:nvSpPr>
        <p:spPr>
          <a:xfrm>
            <a:off x="7676639" y="2338879"/>
            <a:ext cx="2835235" cy="354330"/>
          </a:xfrm>
          <a:prstGeom prst="rect">
            <a:avLst/>
          </a:prstGeom>
          <a:noFill/>
          <a:ln/>
        </p:spPr>
        <p:txBody>
          <a:bodyPr wrap="none" lIns="0" tIns="0" rIns="0" bIns="0" rtlCol="0" anchor="t"/>
          <a:lstStyle/>
          <a:p>
            <a:pPr marL="0" indent="0" algn="l">
              <a:lnSpc>
                <a:spcPts val="2750"/>
              </a:lnSpc>
              <a:buNone/>
            </a:pPr>
            <a:r>
              <a:rPr lang="en-US" sz="2200" dirty="0">
                <a:latin typeface="Times New Roman" panose="02020603050405020304" pitchFamily="18" charset="0"/>
                <a:ea typeface="Roboto Medium" pitchFamily="34" charset="-122"/>
                <a:cs typeface="Times New Roman" panose="02020603050405020304" pitchFamily="18" charset="0"/>
              </a:rPr>
              <a:t>Future Scope:</a:t>
            </a:r>
            <a:endParaRPr lang="en-US" sz="2200" dirty="0">
              <a:latin typeface="Times New Roman" panose="02020603050405020304" pitchFamily="18" charset="0"/>
              <a:cs typeface="Times New Roman" panose="02020603050405020304" pitchFamily="18" charset="0"/>
            </a:endParaRPr>
          </a:p>
        </p:txBody>
      </p:sp>
      <p:sp>
        <p:nvSpPr>
          <p:cNvPr id="27" name="Text 6"/>
          <p:cNvSpPr/>
          <p:nvPr/>
        </p:nvSpPr>
        <p:spPr>
          <a:xfrm>
            <a:off x="7599520" y="2828142"/>
            <a:ext cx="6244709" cy="362903"/>
          </a:xfrm>
          <a:prstGeom prst="rect">
            <a:avLst/>
          </a:prstGeom>
          <a:noFill/>
          <a:ln/>
        </p:spPr>
        <p:txBody>
          <a:bodyPr wrap="none" lIns="0" tIns="0" rIns="0" bIns="0" rtlCol="0" anchor="t"/>
          <a:lstStyle/>
          <a:p>
            <a:pPr marL="285750" indent="-285750" algn="l">
              <a:lnSpc>
                <a:spcPts val="2850"/>
              </a:lnSpc>
              <a:buSzPct val="100000"/>
              <a:buFont typeface="Arial" panose="020B0604020202020204" pitchFamily="34" charset="0"/>
              <a:buChar char="•"/>
            </a:pPr>
            <a:r>
              <a:rPr lang="en-US" sz="1700" dirty="0">
                <a:latin typeface="Times New Roman" panose="02020603050405020304" pitchFamily="18" charset="0"/>
                <a:ea typeface="Roboto" pitchFamily="34" charset="-122"/>
                <a:cs typeface="Times New Roman" panose="02020603050405020304" pitchFamily="18" charset="0"/>
              </a:rPr>
              <a:t>Mobile application development for greater accessibility.</a:t>
            </a:r>
            <a:endParaRPr lang="en-US" sz="1700" dirty="0">
              <a:latin typeface="Times New Roman" panose="02020603050405020304" pitchFamily="18" charset="0"/>
              <a:cs typeface="Times New Roman" panose="02020603050405020304" pitchFamily="18" charset="0"/>
            </a:endParaRPr>
          </a:p>
        </p:txBody>
      </p:sp>
      <p:sp>
        <p:nvSpPr>
          <p:cNvPr id="28" name="Text 7"/>
          <p:cNvSpPr/>
          <p:nvPr/>
        </p:nvSpPr>
        <p:spPr>
          <a:xfrm>
            <a:off x="7599518" y="3191044"/>
            <a:ext cx="6244709" cy="362903"/>
          </a:xfrm>
          <a:prstGeom prst="rect">
            <a:avLst/>
          </a:prstGeom>
          <a:noFill/>
          <a:ln/>
        </p:spPr>
        <p:txBody>
          <a:bodyPr wrap="none" lIns="0" tIns="0" rIns="0" bIns="0" rtlCol="0" anchor="t"/>
          <a:lstStyle/>
          <a:p>
            <a:pPr marL="285750" indent="-285750">
              <a:lnSpc>
                <a:spcPts val="2850"/>
              </a:lnSpc>
              <a:buSzPct val="1000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Integration of adaptive learning and gamification features</a:t>
            </a:r>
          </a:p>
        </p:txBody>
      </p:sp>
      <p:sp>
        <p:nvSpPr>
          <p:cNvPr id="29" name="Text 8"/>
          <p:cNvSpPr/>
          <p:nvPr/>
        </p:nvSpPr>
        <p:spPr>
          <a:xfrm>
            <a:off x="7599517" y="3688880"/>
            <a:ext cx="6244709" cy="362903"/>
          </a:xfrm>
          <a:prstGeom prst="rect">
            <a:avLst/>
          </a:prstGeom>
          <a:noFill/>
          <a:ln/>
        </p:spPr>
        <p:txBody>
          <a:bodyPr wrap="none" lIns="0" tIns="0" rIns="0" bIns="0" rtlCol="0" anchor="t"/>
          <a:lstStyle/>
          <a:p>
            <a:pPr marL="285750" indent="-285750">
              <a:lnSpc>
                <a:spcPts val="2850"/>
              </a:lnSpc>
              <a:buSzPct val="1000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Advanced analytics using AI/ML for deeper performance insights</a:t>
            </a:r>
          </a:p>
        </p:txBody>
      </p:sp>
      <p:sp>
        <p:nvSpPr>
          <p:cNvPr id="2" name="TextBox 1"/>
          <p:cNvSpPr txBox="1"/>
          <p:nvPr/>
        </p:nvSpPr>
        <p:spPr>
          <a:xfrm>
            <a:off x="7511385" y="4119249"/>
            <a:ext cx="6244706" cy="353943"/>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Expansion to cover competitive and professional exams</a:t>
            </a:r>
            <a:endParaRPr lang="en-IN" sz="17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93791" y="5763410"/>
            <a:ext cx="5244028" cy="43088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Conclusion:</a:t>
            </a:r>
          </a:p>
        </p:txBody>
      </p:sp>
      <p:sp>
        <p:nvSpPr>
          <p:cNvPr id="4" name="TextBox 3"/>
          <p:cNvSpPr txBox="1"/>
          <p:nvPr/>
        </p:nvSpPr>
        <p:spPr>
          <a:xfrm>
            <a:off x="1986425" y="6260538"/>
            <a:ext cx="11049919" cy="1138773"/>
          </a:xfrm>
          <a:prstGeom prst="rect">
            <a:avLst/>
          </a:prstGeom>
          <a:noFill/>
        </p:spPr>
        <p:txBody>
          <a:bodyPr wrap="square" rtlCol="0">
            <a:spAutoFit/>
          </a:bodyPr>
          <a:lstStyle/>
          <a:p>
            <a:pPr marL="285750" indent="-285750">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PrepGenie</a:t>
            </a:r>
            <a:r>
              <a:rPr lang="en-US" sz="1700" dirty="0">
                <a:latin typeface="Times New Roman" panose="02020603050405020304" pitchFamily="18" charset="0"/>
                <a:cs typeface="Times New Roman" panose="02020603050405020304" pitchFamily="18" charset="0"/>
              </a:rPr>
              <a:t> stands as an innovative solution to the common challenges faced by students in exam preparation. By combining personalization, regular assessments, and collaborative features, it creates an accessible and impactful learning environment. The project successfully demonstrates how technology can enhance efficiency, engagement, and outcomes in academic preparation.</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75382" y="2412692"/>
            <a:ext cx="3194893"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Thank You</a:t>
            </a:r>
          </a:p>
        </p:txBody>
      </p:sp>
      <p:sp>
        <p:nvSpPr>
          <p:cNvPr id="6" name="TextBox 5"/>
          <p:cNvSpPr txBox="1"/>
          <p:nvPr/>
        </p:nvSpPr>
        <p:spPr>
          <a:xfrm>
            <a:off x="2230915" y="3602516"/>
            <a:ext cx="9683826" cy="1154162"/>
          </a:xfrm>
          <a:prstGeom prst="rect">
            <a:avLst/>
          </a:prstGeom>
          <a:noFill/>
        </p:spPr>
        <p:txBody>
          <a:bodyPr wrap="square" rtlCol="0">
            <a:spAutoFit/>
          </a:bodyPr>
          <a:lstStyle/>
          <a:p>
            <a:pPr algn="ctr"/>
            <a:r>
              <a:rPr lang="en-US" sz="1700" dirty="0">
                <a:latin typeface="Times New Roman" panose="02020603050405020304" pitchFamily="18" charset="0"/>
                <a:cs typeface="Times New Roman" panose="02020603050405020304" pitchFamily="18" charset="0"/>
              </a:rPr>
              <a:t>We sincerely thank our faculty and mentors for their continuous guidance and support throughout this project.</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Your attention and feedback are greatly appreciated.</a:t>
            </a:r>
          </a:p>
          <a:p>
            <a:pPr algn="ctr"/>
            <a:endParaRPr lang="en-US" sz="1700" dirty="0">
              <a:latin typeface="Times New Roman" panose="02020603050405020304" pitchFamily="18" charset="0"/>
              <a:cs typeface="Times New Roman" panose="02020603050405020304" pitchFamily="18" charset="0"/>
            </a:endParaRPr>
          </a:p>
          <a:p>
            <a:pPr algn="ctr"/>
            <a:r>
              <a:rPr lang="en-US" dirty="0"/>
              <a:t>✨ </a:t>
            </a:r>
            <a:r>
              <a:rPr lang="en-US" i="1" dirty="0"/>
              <a:t>Prepared by Team </a:t>
            </a:r>
            <a:r>
              <a:rPr lang="en-US" i="1" dirty="0" err="1"/>
              <a:t>PrepGenie</a:t>
            </a:r>
            <a:endParaRPr lang="en-US" dirty="0"/>
          </a:p>
        </p:txBody>
      </p:sp>
    </p:spTree>
    <p:extLst>
      <p:ext uri="{BB962C8B-B14F-4D97-AF65-F5344CB8AC3E}">
        <p14:creationId xmlns:p14="http://schemas.microsoft.com/office/powerpoint/2010/main" val="14372890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650</Words>
  <Application>Microsoft Office PowerPoint</Application>
  <PresentationFormat>Custom</PresentationFormat>
  <Paragraphs>110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DM Sans Light</vt:lpstr>
      <vt:lpstr>DM Sans Semi Bold</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Ambikeshwar</dc:creator>
  <cp:lastModifiedBy>Ankit Shahi</cp:lastModifiedBy>
  <cp:revision>21</cp:revision>
  <dcterms:created xsi:type="dcterms:W3CDTF">2025-08-16T16:16:03Z</dcterms:created>
  <dcterms:modified xsi:type="dcterms:W3CDTF">2025-08-17T18:48:19Z</dcterms:modified>
</cp:coreProperties>
</file>