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71" r:id="rId7"/>
    <p:sldId id="266" r:id="rId8"/>
    <p:sldId id="267" r:id="rId9"/>
    <p:sldId id="268" r:id="rId10"/>
    <p:sldId id="269" r:id="rId11"/>
    <p:sldId id="270" r:id="rId12"/>
    <p:sldId id="265" r:id="rId13"/>
    <p:sldId id="279" r:id="rId14"/>
    <p:sldId id="282" r:id="rId15"/>
    <p:sldId id="283" r:id="rId16"/>
    <p:sldId id="280" r:id="rId17"/>
    <p:sldId id="289" r:id="rId18"/>
    <p:sldId id="281" r:id="rId19"/>
    <p:sldId id="284" r:id="rId20"/>
    <p:sldId id="285" r:id="rId21"/>
    <p:sldId id="286" r:id="rId22"/>
    <p:sldId id="287" r:id="rId23"/>
    <p:sldId id="288" r:id="rId24"/>
    <p:sldId id="290" r:id="rId25"/>
    <p:sldId id="262" r:id="rId26"/>
    <p:sldId id="263" r:id="rId27"/>
    <p:sldId id="264" r:id="rId28"/>
    <p:sldId id="293" r:id="rId29"/>
    <p:sldId id="294" r:id="rId30"/>
    <p:sldId id="272" r:id="rId31"/>
    <p:sldId id="273" r:id="rId32"/>
    <p:sldId id="295" r:id="rId33"/>
    <p:sldId id="274" r:id="rId34"/>
    <p:sldId id="275" r:id="rId35"/>
    <p:sldId id="276" r:id="rId36"/>
    <p:sldId id="298" r:id="rId37"/>
    <p:sldId id="296" r:id="rId38"/>
    <p:sldId id="297" r:id="rId39"/>
    <p:sldId id="299" r:id="rId40"/>
    <p:sldId id="300" r:id="rId41"/>
    <p:sldId id="278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842" autoAdjust="0"/>
  </p:normalViewPr>
  <p:slideViewPr>
    <p:cSldViewPr>
      <p:cViewPr>
        <p:scale>
          <a:sx n="80" d="100"/>
          <a:sy n="80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5BE9-82CD-4668-8FBE-71CB164FFB82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9100-69F8-438F-A293-4C38E8900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unput</a:t>
            </a:r>
            <a:r>
              <a:rPr lang="en-US" smtClean="0"/>
              <a:t>(c)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grammar:</a:t>
            </a:r>
          </a:p>
          <a:p>
            <a:r>
              <a:rPr lang="en-US" dirty="0" smtClean="0"/>
              <a:t>E-&gt; E+E | E-E | E*E </a:t>
            </a:r>
            <a:r>
              <a:rPr lang="en-US" smtClean="0"/>
              <a:t>| E/E | num |</a:t>
            </a:r>
            <a:r>
              <a:rPr lang="en-US" baseline="0" smtClean="0"/>
              <a:t> 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9100-69F8-438F-A293-4C38E89005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C4E4-0CCC-4D6B-8FF2-5C7F17BD5DD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EB6F-F5CB-42DE-84F0-3EA80069A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Lex</a:t>
            </a:r>
            <a:r>
              <a:rPr lang="en-US" b="1" dirty="0" smtClean="0"/>
              <a:t>/flex </a:t>
            </a:r>
            <a:r>
              <a:rPr lang="en-US" dirty="0" smtClean="0"/>
              <a:t>and </a:t>
            </a:r>
            <a:r>
              <a:rPr lang="en-US" b="1" dirty="0" err="1" smtClean="0"/>
              <a:t>yacc</a:t>
            </a:r>
            <a:r>
              <a:rPr lang="en-US" b="1" dirty="0" smtClean="0"/>
              <a:t>/bison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 pattern doesn’t produce a token for the calling program and doesn’t return, the scanner will just keep going within the same call to </a:t>
            </a:r>
            <a:r>
              <a:rPr lang="en-US" b="1" dirty="0" err="1" smtClean="0"/>
              <a:t>yylex</a:t>
            </a:r>
            <a:r>
              <a:rPr lang="en-US" b="1" dirty="0" smtClean="0"/>
              <a:t>()</a:t>
            </a:r>
            <a:r>
              <a:rPr lang="en-US" dirty="0" smtClean="0"/>
              <a:t>, scanning the next input characters.</a:t>
            </a:r>
          </a:p>
          <a:p>
            <a:endParaRPr lang="en-US" dirty="0" smtClean="0"/>
          </a:p>
          <a:p>
            <a:r>
              <a:rPr lang="en-US" dirty="0" smtClean="0"/>
              <a:t>Each token actually has two parts, the token and the token’s </a:t>
            </a:r>
            <a:r>
              <a:rPr lang="en-US" i="1" dirty="0" smtClean="0"/>
              <a:t>value.</a:t>
            </a:r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b="1" i="1" dirty="0" smtClean="0"/>
              <a:t>token is a small integer</a:t>
            </a:r>
            <a:r>
              <a:rPr lang="en-US" i="1" dirty="0" smtClean="0"/>
              <a:t>. The token numbers are arbitrary, </a:t>
            </a:r>
            <a:r>
              <a:rPr lang="en-US" dirty="0" smtClean="0"/>
              <a:t>except that token zero always means end-of-file.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yacc</a:t>
            </a:r>
            <a:r>
              <a:rPr lang="en-US" dirty="0" smtClean="0"/>
              <a:t>/bison creates a parser, bison assigns the token numbers automatically starting at 258 </a:t>
            </a:r>
            <a:r>
              <a:rPr lang="en-US" sz="2800" dirty="0" smtClean="0"/>
              <a:t>(this avoids collisions with literal character tokens, discussed later) </a:t>
            </a:r>
            <a:r>
              <a:rPr lang="en-US" dirty="0" smtClean="0"/>
              <a:t>and creates a .h with definitions of the tokens numbers.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Flex-Bison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yytext</a:t>
            </a:r>
            <a:r>
              <a:rPr lang="en-US" b="1" dirty="0" smtClean="0"/>
              <a:t> </a:t>
            </a:r>
            <a:r>
              <a:rPr lang="en-US" dirty="0" smtClean="0"/>
              <a:t>:the variable </a:t>
            </a:r>
            <a:r>
              <a:rPr lang="en-US" b="1" dirty="0" err="1" smtClean="0"/>
              <a:t>yytext</a:t>
            </a:r>
            <a:r>
              <a:rPr lang="en-US" b="1" dirty="0" smtClean="0"/>
              <a:t> </a:t>
            </a:r>
            <a:r>
              <a:rPr lang="en-US" dirty="0" smtClean="0"/>
              <a:t>is set to point to the input text that the pattern just matched i.e. current lexeme.</a:t>
            </a:r>
          </a:p>
          <a:p>
            <a:r>
              <a:rPr lang="en-US" b="1" i="1" dirty="0" err="1" smtClean="0"/>
              <a:t>yylval</a:t>
            </a:r>
            <a:r>
              <a:rPr lang="en-US" b="1" i="1" dirty="0" smtClean="0"/>
              <a:t> </a:t>
            </a:r>
            <a:r>
              <a:rPr lang="en-US" i="1" dirty="0" smtClean="0"/>
              <a:t>:  contains attribute value of current token, default value is Integer, but can be changed.</a:t>
            </a:r>
          </a:p>
          <a:p>
            <a:r>
              <a:rPr lang="en-US" b="1" i="1" dirty="0" err="1" smtClean="0"/>
              <a:t>yyleng</a:t>
            </a:r>
            <a:r>
              <a:rPr lang="en-US" i="1" dirty="0" smtClean="0"/>
              <a:t>: length of lexeme found.</a:t>
            </a:r>
          </a:p>
          <a:p>
            <a:r>
              <a:rPr lang="en-US" b="1" i="1" dirty="0" err="1" smtClean="0"/>
              <a:t>yyin</a:t>
            </a:r>
            <a:r>
              <a:rPr lang="en-US" b="1" i="1" dirty="0" smtClean="0"/>
              <a:t>: </a:t>
            </a:r>
            <a:r>
              <a:rPr lang="en-US" i="1" dirty="0" smtClean="0"/>
              <a:t> input stream , default is keyboard</a:t>
            </a:r>
          </a:p>
          <a:p>
            <a:pPr lvl="1">
              <a:buNone/>
            </a:pPr>
            <a:r>
              <a:rPr lang="en-US" b="1" i="1" dirty="0" smtClean="0"/>
              <a:t>			</a:t>
            </a:r>
            <a:r>
              <a:rPr lang="en-US" b="1" dirty="0" smtClean="0"/>
              <a:t>FILE *</a:t>
            </a:r>
            <a:r>
              <a:rPr lang="en-US" b="1" dirty="0" err="1" smtClean="0"/>
              <a:t>yyin</a:t>
            </a:r>
            <a:endParaRPr lang="en-US" b="1" dirty="0" smtClean="0"/>
          </a:p>
          <a:p>
            <a:r>
              <a:rPr lang="en-US" b="1" i="1" dirty="0" err="1" smtClean="0"/>
              <a:t>yyout</a:t>
            </a:r>
            <a:r>
              <a:rPr lang="en-US" b="1" i="1" dirty="0" smtClean="0"/>
              <a:t>: </a:t>
            </a:r>
            <a:r>
              <a:rPr lang="en-US" i="1" dirty="0" smtClean="0"/>
              <a:t>output stream , default is monitor.</a:t>
            </a:r>
          </a:p>
          <a:p>
            <a:pPr>
              <a:buNone/>
            </a:pPr>
            <a:r>
              <a:rPr lang="en-US" b="1" i="1" dirty="0" smtClean="0"/>
              <a:t>			</a:t>
            </a:r>
            <a:r>
              <a:rPr lang="en-US" b="1" dirty="0" smtClean="0"/>
              <a:t>FILE *</a:t>
            </a:r>
            <a:r>
              <a:rPr lang="en-US" b="1" dirty="0" err="1" smtClean="0"/>
              <a:t>yyout</a:t>
            </a:r>
            <a:endParaRPr lang="en-US" b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604838"/>
            <a:ext cx="57435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/Flex examples-</a:t>
            </a:r>
            <a:br>
              <a:rPr lang="en-US" dirty="0" smtClean="0"/>
            </a:br>
            <a:r>
              <a:rPr lang="en-US" sz="3100" dirty="0" smtClean="0"/>
              <a:t>Counting lines/words/characters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%option   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noyywrap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%{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lines=0, words=0, characters=0;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%}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%%</a:t>
            </a:r>
          </a:p>
          <a:p>
            <a:pPr>
              <a:buNone/>
            </a:pPr>
            <a:r>
              <a:rPr lang="en-US" dirty="0" smtClean="0"/>
              <a:t>\n 			{lines++; characters++};</a:t>
            </a:r>
          </a:p>
          <a:p>
            <a:pPr>
              <a:buNone/>
            </a:pPr>
            <a:r>
              <a:rPr lang="en-US" dirty="0" smtClean="0"/>
              <a:t>[^ \t\n]+  	{words++; characters+=</a:t>
            </a:r>
            <a:r>
              <a:rPr lang="en-US" dirty="0" err="1" smtClean="0"/>
              <a:t>yyleng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. 			{characters++;}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%%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t%d</a:t>
            </a:r>
            <a:r>
              <a:rPr lang="en-US" dirty="0" smtClean="0"/>
              <a:t>\</a:t>
            </a:r>
            <a:r>
              <a:rPr lang="en-US" dirty="0" err="1" smtClean="0"/>
              <a:t>d%d</a:t>
            </a:r>
            <a:r>
              <a:rPr lang="en-US" dirty="0" smtClean="0"/>
              <a:t>\n”, characters, words, lines);</a:t>
            </a:r>
          </a:p>
          <a:p>
            <a:pPr>
              <a:buNone/>
            </a:pPr>
            <a:r>
              <a:rPr lang="en-US" dirty="0" smtClean="0"/>
              <a:t>	return(0);</a:t>
            </a:r>
          </a:p>
          <a:p>
            <a:pPr>
              <a:buNone/>
            </a:pPr>
            <a:r>
              <a:rPr lang="en-US" dirty="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/Flex examples-</a:t>
            </a:r>
            <a:br>
              <a:rPr lang="en-US" dirty="0" smtClean="0"/>
            </a:br>
            <a:r>
              <a:rPr lang="en-US" sz="3100" dirty="0" smtClean="0"/>
              <a:t>Adding lines to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%option 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noyywrap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lineno</a:t>
            </a:r>
            <a:r>
              <a:rPr lang="en-US" dirty="0" smtClean="0"/>
              <a:t>=1; 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r>
              <a:rPr lang="en-US" dirty="0" smtClean="0"/>
              <a:t>Line  [^\n]+\n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%%</a:t>
            </a:r>
          </a:p>
          <a:p>
            <a:pPr>
              <a:buNone/>
            </a:pPr>
            <a:r>
              <a:rPr lang="en-US" dirty="0" smtClean="0"/>
              <a:t>{Line}  	{ </a:t>
            </a:r>
            <a:r>
              <a:rPr lang="en-US" dirty="0" err="1" smtClean="0"/>
              <a:t>printf</a:t>
            </a:r>
            <a:r>
              <a:rPr lang="en-US" dirty="0"/>
              <a:t>("%</a:t>
            </a:r>
            <a:r>
              <a:rPr lang="en-US" dirty="0" smtClean="0"/>
              <a:t>d %</a:t>
            </a:r>
            <a:r>
              <a:rPr lang="en-US" dirty="0"/>
              <a:t>s", </a:t>
            </a:r>
            <a:r>
              <a:rPr lang="en-US" dirty="0" err="1" smtClean="0"/>
              <a:t>lineno</a:t>
            </a:r>
            <a:r>
              <a:rPr lang="en-US" dirty="0" smtClean="0"/>
              <a:t>++, </a:t>
            </a:r>
            <a:r>
              <a:rPr lang="en-US" dirty="0" err="1" smtClean="0"/>
              <a:t>yytext</a:t>
            </a:r>
            <a:r>
              <a:rPr lang="en-US" dirty="0" smtClean="0"/>
              <a:t>); 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%%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Name	Regular expression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defined name in  another RE:</a:t>
            </a:r>
          </a:p>
          <a:p>
            <a:pPr>
              <a:buNone/>
            </a:pPr>
            <a:r>
              <a:rPr lang="en-US" dirty="0" smtClean="0"/>
              <a:t>{Name}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err="1" smtClean="0"/>
              <a:t>delim</a:t>
            </a:r>
            <a:r>
              <a:rPr lang="en-US" dirty="0" smtClean="0"/>
              <a:t>	   [  \t\n]</a:t>
            </a:r>
          </a:p>
          <a:p>
            <a:pPr>
              <a:buNone/>
            </a:pPr>
            <a:r>
              <a:rPr lang="en-US" dirty="0" err="1" smtClean="0"/>
              <a:t>ws</a:t>
            </a:r>
            <a:r>
              <a:rPr lang="en-US" dirty="0" smtClean="0"/>
              <a:t>		{</a:t>
            </a:r>
            <a:r>
              <a:rPr lang="en-US" dirty="0" err="1" smtClean="0"/>
              <a:t>delim</a:t>
            </a:r>
            <a:r>
              <a:rPr lang="en-US" dirty="0" smtClean="0"/>
              <a:t>}+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ECHO</a:t>
            </a:r>
          </a:p>
          <a:p>
            <a:pPr>
              <a:buNone/>
            </a:pPr>
            <a:r>
              <a:rPr lang="en-US" dirty="0" smtClean="0"/>
              <a:t>	- the macro ECHO writes the token to the current output </a:t>
            </a:r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600" dirty="0" smtClean="0">
                <a:solidFill>
                  <a:srgbClr val="002060"/>
                </a:solidFill>
              </a:rPr>
              <a:t>The default action in flex for input text that doesn’t match any pattern is to write the text to the output, equivalent to ECHO.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flex, </a:t>
            </a:r>
            <a:r>
              <a:rPr lang="en-US" dirty="0" smtClean="0">
                <a:solidFill>
                  <a:srgbClr val="002060"/>
                </a:solidFill>
              </a:rPr>
              <a:t>%option </a:t>
            </a:r>
            <a:r>
              <a:rPr lang="en-US" dirty="0" err="1" smtClean="0">
                <a:solidFill>
                  <a:srgbClr val="002060"/>
                </a:solidFill>
              </a:rPr>
              <a:t>nodefault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or the command-line flag -s or --</a:t>
            </a:r>
            <a:r>
              <a:rPr lang="en-US" dirty="0" err="1" smtClean="0"/>
              <a:t>nodefault</a:t>
            </a:r>
            <a:r>
              <a:rPr lang="en-US" dirty="0" smtClean="0"/>
              <a:t> makes the default action abort,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conditions/states/rules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Sometimes it is desirable to have several sets of lexical rules to be applied at different times in the input. 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	For example, a compiler preprocessor might distinguish preprocessor statements and analyze them differently from ordinary statements. </a:t>
            </a:r>
          </a:p>
          <a:p>
            <a:pPr>
              <a:buNone/>
            </a:pPr>
            <a:r>
              <a:rPr lang="en-US" dirty="0" smtClean="0"/>
              <a:t>- This requires sensitivity to prior context, and there are several ways of handling such problems.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</a:rPr>
              <a:t>Using </a:t>
            </a:r>
            <a:r>
              <a:rPr lang="en-US" dirty="0" err="1" smtClean="0">
                <a:solidFill>
                  <a:srgbClr val="002060"/>
                </a:solidFill>
              </a:rPr>
              <a:t>ﬂags</a:t>
            </a:r>
            <a:r>
              <a:rPr lang="en-US" dirty="0" smtClean="0"/>
              <a:t>: user’s </a:t>
            </a:r>
            <a:r>
              <a:rPr lang="en-US" dirty="0" err="1" smtClean="0"/>
              <a:t>resoposibilty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</a:rPr>
              <a:t>Using start condition</a:t>
            </a:r>
            <a:r>
              <a:rPr lang="en-US" dirty="0" smtClean="0"/>
              <a:t>: </a:t>
            </a:r>
            <a:r>
              <a:rPr lang="en-US" dirty="0" err="1" smtClean="0"/>
              <a:t>Lex</a:t>
            </a:r>
            <a:r>
              <a:rPr lang="en-US" dirty="0" smtClean="0"/>
              <a:t>/Flex ‘s </a:t>
            </a:r>
            <a:r>
              <a:rPr lang="en-US" dirty="0" err="1" smtClean="0"/>
              <a:t>reponsibility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Consider the following problem: </a:t>
            </a:r>
            <a:r>
              <a:rPr lang="en-US" sz="2600" dirty="0" smtClean="0"/>
              <a:t>copy the input to the output, changing the word </a:t>
            </a:r>
            <a:r>
              <a:rPr lang="en-US" sz="2600" b="1" i="1" dirty="0" smtClean="0"/>
              <a:t>magic</a:t>
            </a:r>
            <a:r>
              <a:rPr lang="en-US" sz="2600" dirty="0" smtClean="0"/>
              <a:t> to </a:t>
            </a:r>
            <a:r>
              <a:rPr lang="en-US" sz="2600" b="1" i="1" dirty="0" smtClean="0"/>
              <a:t>first </a:t>
            </a:r>
            <a:r>
              <a:rPr lang="en-US" sz="2600" dirty="0" smtClean="0"/>
              <a:t>on every line which began with the letter </a:t>
            </a:r>
            <a:r>
              <a:rPr lang="en-US" sz="2600" b="1" i="1" dirty="0" smtClean="0"/>
              <a:t>a</a:t>
            </a:r>
            <a:r>
              <a:rPr lang="en-US" sz="2600" dirty="0" smtClean="0"/>
              <a:t>, changing magic to </a:t>
            </a:r>
            <a:r>
              <a:rPr lang="en-US" sz="2600" b="1" i="1" dirty="0" smtClean="0"/>
              <a:t>second</a:t>
            </a:r>
            <a:r>
              <a:rPr lang="en-US" sz="2600" dirty="0" smtClean="0"/>
              <a:t> on every line which began with the letter </a:t>
            </a:r>
            <a:r>
              <a:rPr lang="en-US" sz="2600" b="1" dirty="0" smtClean="0"/>
              <a:t>b</a:t>
            </a:r>
            <a:r>
              <a:rPr lang="en-US" sz="2600" dirty="0" smtClean="0"/>
              <a:t>, and changing magic to </a:t>
            </a:r>
            <a:r>
              <a:rPr lang="en-US" sz="2600" b="1" i="1" dirty="0" smtClean="0"/>
              <a:t>third</a:t>
            </a:r>
            <a:r>
              <a:rPr lang="en-US" sz="2600" dirty="0" smtClean="0"/>
              <a:t> on every line which began with the letter </a:t>
            </a:r>
            <a:r>
              <a:rPr lang="en-US" sz="2600" b="1" i="1" dirty="0" smtClean="0"/>
              <a:t>c</a:t>
            </a:r>
            <a:r>
              <a:rPr lang="en-US" sz="2600" dirty="0" smtClean="0"/>
              <a:t>. All other words and all other lines are left unchanged.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and Bison are tools for building programs that handle structured input.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were originally </a:t>
            </a:r>
            <a:r>
              <a:rPr lang="en-US" dirty="0"/>
              <a:t>tools for building compilers, but they have proven to be useful in many </a:t>
            </a:r>
            <a:r>
              <a:rPr lang="en-US" dirty="0" smtClean="0"/>
              <a:t>other areas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flag;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%%</a:t>
            </a:r>
          </a:p>
          <a:p>
            <a:pPr>
              <a:buNone/>
            </a:pPr>
            <a:r>
              <a:rPr lang="en-US" dirty="0" smtClean="0"/>
              <a:t>^a	{flag='a'; ECHO;}</a:t>
            </a:r>
          </a:p>
          <a:p>
            <a:pPr>
              <a:buNone/>
            </a:pPr>
            <a:r>
              <a:rPr lang="en-US" dirty="0" smtClean="0"/>
              <a:t>^b	{flag='b'; ECHO;}</a:t>
            </a:r>
          </a:p>
          <a:p>
            <a:pPr>
              <a:buNone/>
            </a:pPr>
            <a:r>
              <a:rPr lang="en-US" dirty="0" smtClean="0"/>
              <a:t>^c	{flag='c'; ECHO;}</a:t>
            </a:r>
          </a:p>
          <a:p>
            <a:pPr>
              <a:buNone/>
            </a:pPr>
            <a:r>
              <a:rPr lang="en-US" dirty="0" smtClean="0"/>
              <a:t>\n	{flag=0; ECHO;}</a:t>
            </a:r>
          </a:p>
          <a:p>
            <a:pPr>
              <a:buNone/>
            </a:pPr>
            <a:r>
              <a:rPr lang="en-US" dirty="0" smtClean="0"/>
              <a:t>magic	{ switch(flag) </a:t>
            </a:r>
          </a:p>
          <a:p>
            <a:pPr>
              <a:buNone/>
            </a:pPr>
            <a:r>
              <a:rPr lang="en-US" dirty="0" smtClean="0"/>
              <a:t>		{ case 'a': </a:t>
            </a:r>
            <a:r>
              <a:rPr lang="en-US" dirty="0" err="1" smtClean="0"/>
              <a:t>printf</a:t>
            </a:r>
            <a:r>
              <a:rPr lang="en-US" dirty="0" smtClean="0"/>
              <a:t>("First"); break;</a:t>
            </a:r>
          </a:p>
          <a:p>
            <a:pPr>
              <a:buNone/>
            </a:pPr>
            <a:r>
              <a:rPr lang="en-US" dirty="0" smtClean="0"/>
              <a:t>		  case 'b': </a:t>
            </a:r>
            <a:r>
              <a:rPr lang="en-US" dirty="0" err="1" smtClean="0"/>
              <a:t>printf</a:t>
            </a:r>
            <a:r>
              <a:rPr lang="en-US" dirty="0" smtClean="0"/>
              <a:t>("Second"); break;</a:t>
            </a:r>
          </a:p>
          <a:p>
            <a:pPr>
              <a:buNone/>
            </a:pPr>
            <a:r>
              <a:rPr lang="en-US" dirty="0" smtClean="0"/>
              <a:t>		  case 'c': </a:t>
            </a:r>
            <a:r>
              <a:rPr lang="en-US" dirty="0" err="1" smtClean="0"/>
              <a:t>printf</a:t>
            </a:r>
            <a:r>
              <a:rPr lang="en-US" dirty="0" smtClean="0"/>
              <a:t>("Third"); break;</a:t>
            </a:r>
          </a:p>
          <a:p>
            <a:pPr>
              <a:buNone/>
            </a:pPr>
            <a:r>
              <a:rPr lang="en-US" dirty="0" smtClean="0"/>
              <a:t>		  default: ECHO; break;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%%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main(){</a:t>
            </a:r>
          </a:p>
          <a:p>
            <a:pPr>
              <a:buNone/>
            </a:pP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handle the same problem with start conditions, each start condition must be introduced to </a:t>
            </a:r>
            <a:r>
              <a:rPr lang="en-US" dirty="0" err="1" smtClean="0"/>
              <a:t>Lex</a:t>
            </a:r>
            <a:r>
              <a:rPr lang="en-US" dirty="0" smtClean="0"/>
              <a:t> in the </a:t>
            </a:r>
            <a:r>
              <a:rPr lang="en-US" dirty="0" err="1" smtClean="0"/>
              <a:t>deﬁnitions</a:t>
            </a:r>
            <a:r>
              <a:rPr lang="en-US" dirty="0" smtClean="0"/>
              <a:t> section with a line reading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	%Start  name1  name2 ...</a:t>
            </a:r>
          </a:p>
          <a:p>
            <a:pPr>
              <a:buNone/>
            </a:pPr>
            <a:r>
              <a:rPr lang="en-US" b="1" dirty="0" smtClean="0"/>
              <a:t>		%x  name1  name2 …</a:t>
            </a:r>
          </a:p>
          <a:p>
            <a:pPr>
              <a:buNone/>
            </a:pPr>
            <a:r>
              <a:rPr lang="en-US" dirty="0" smtClean="0"/>
              <a:t>where the conditions may be named in any order.</a:t>
            </a:r>
          </a:p>
          <a:p>
            <a:pPr>
              <a:buFontTx/>
              <a:buChar char="-"/>
            </a:pPr>
            <a:r>
              <a:rPr lang="en-US" dirty="0" smtClean="0"/>
              <a:t>The word %</a:t>
            </a:r>
            <a:r>
              <a:rPr lang="en-US" b="1" dirty="0" smtClean="0"/>
              <a:t>Start (</a:t>
            </a:r>
            <a:r>
              <a:rPr lang="en-US" dirty="0" smtClean="0"/>
              <a:t>may be abbreviated to %</a:t>
            </a:r>
            <a:r>
              <a:rPr lang="en-US" b="1" dirty="0" smtClean="0"/>
              <a:t>s  or %S</a:t>
            </a:r>
            <a:r>
              <a:rPr lang="en-US" dirty="0" smtClean="0"/>
              <a:t>) create inclusive start conditions and </a:t>
            </a:r>
            <a:r>
              <a:rPr lang="en-US" b="1" dirty="0" smtClean="0"/>
              <a:t>%x </a:t>
            </a:r>
            <a:r>
              <a:rPr lang="en-US" dirty="0" smtClean="0"/>
              <a:t>or</a:t>
            </a:r>
            <a:r>
              <a:rPr lang="en-US" b="1" dirty="0" smtClean="0"/>
              <a:t> %X</a:t>
            </a:r>
            <a:r>
              <a:rPr lang="en-US" dirty="0" smtClean="0"/>
              <a:t> create exclusive start conditions.</a:t>
            </a:r>
          </a:p>
          <a:p>
            <a:pPr>
              <a:buFontTx/>
              <a:buChar char="-"/>
            </a:pPr>
            <a:r>
              <a:rPr lang="en-US" dirty="0" smtClean="0"/>
              <a:t>The conditions may be referenced at the head of a rule with the   &lt; &gt; brackets: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	&lt;name1&gt;</a:t>
            </a:r>
            <a:r>
              <a:rPr lang="en-US" b="1" dirty="0" err="1" smtClean="0"/>
              <a:t>RegularExpression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is a rule which is only recognized when </a:t>
            </a:r>
            <a:r>
              <a:rPr lang="en-US" dirty="0" err="1" smtClean="0"/>
              <a:t>Lex</a:t>
            </a:r>
            <a:r>
              <a:rPr lang="en-US" dirty="0" smtClean="0"/>
              <a:t> is in the start condition </a:t>
            </a:r>
            <a:r>
              <a:rPr lang="en-US" b="1" dirty="0" smtClean="0"/>
              <a:t>name1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-To enter a start condition, execute the action statement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BEGIN name1;</a:t>
            </a:r>
          </a:p>
          <a:p>
            <a:pPr>
              <a:buNone/>
            </a:pPr>
            <a:r>
              <a:rPr lang="en-US" dirty="0" smtClean="0"/>
              <a:t>	which changes the start condition to name1.</a:t>
            </a:r>
          </a:p>
          <a:p>
            <a:pPr>
              <a:buNone/>
            </a:pPr>
            <a:r>
              <a:rPr lang="en-US" dirty="0" smtClean="0"/>
              <a:t>-To resume the normal state,</a:t>
            </a:r>
          </a:p>
          <a:p>
            <a:pPr>
              <a:buNone/>
            </a:pPr>
            <a:r>
              <a:rPr lang="en-US" b="1" dirty="0" smtClean="0"/>
              <a:t>		BEGIN 0;</a:t>
            </a:r>
          </a:p>
          <a:p>
            <a:pPr>
              <a:buNone/>
            </a:pPr>
            <a:r>
              <a:rPr lang="en-US" dirty="0" smtClean="0"/>
              <a:t>	resets the initial condition of the </a:t>
            </a:r>
            <a:r>
              <a:rPr lang="en-US" dirty="0" err="1" smtClean="0"/>
              <a:t>Lex</a:t>
            </a:r>
            <a:r>
              <a:rPr lang="en-US" dirty="0" smtClean="0"/>
              <a:t> automaton interpreter. </a:t>
            </a:r>
          </a:p>
          <a:p>
            <a:pPr>
              <a:buNone/>
            </a:pPr>
            <a:r>
              <a:rPr lang="en-US" dirty="0" smtClean="0"/>
              <a:t>- A rule may be active in several start conditions:</a:t>
            </a:r>
          </a:p>
          <a:p>
            <a:pPr>
              <a:buNone/>
            </a:pPr>
            <a:r>
              <a:rPr lang="en-US" b="1" dirty="0" smtClean="0"/>
              <a:t>		&lt;name1,name2,name3&gt;</a:t>
            </a:r>
            <a:r>
              <a:rPr lang="en-US" b="1" dirty="0" err="1" smtClean="0"/>
              <a:t>RegularExpression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is a legal </a:t>
            </a:r>
            <a:r>
              <a:rPr lang="en-US" dirty="0" err="1" smtClean="0"/>
              <a:t>preﬁx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  When Flex is in one of the </a:t>
            </a:r>
            <a:r>
              <a:rPr lang="en-US" b="1" dirty="0" smtClean="0"/>
              <a:t>inclusive start </a:t>
            </a:r>
            <a:r>
              <a:rPr lang="en-US" b="1" dirty="0" err="1" smtClean="0"/>
              <a:t>conditios</a:t>
            </a:r>
            <a:r>
              <a:rPr lang="en-US" dirty="0" smtClean="0"/>
              <a:t>, rules not beginning with the &lt;&gt; </a:t>
            </a:r>
            <a:r>
              <a:rPr lang="en-US" dirty="0" err="1" smtClean="0"/>
              <a:t>preﬁx</a:t>
            </a:r>
            <a:r>
              <a:rPr lang="en-US" dirty="0" smtClean="0"/>
              <a:t> operator remains always active.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%s AA BB CC</a:t>
            </a:r>
          </a:p>
          <a:p>
            <a:pPr>
              <a:buNone/>
            </a:pPr>
            <a:r>
              <a:rPr lang="en-US" b="1" dirty="0" smtClean="0"/>
              <a:t>%%</a:t>
            </a:r>
          </a:p>
          <a:p>
            <a:pPr>
              <a:buNone/>
            </a:pPr>
            <a:r>
              <a:rPr lang="en-US" dirty="0" smtClean="0"/>
              <a:t>^a		{ECHO; BEGIN AA;}</a:t>
            </a:r>
          </a:p>
          <a:p>
            <a:pPr>
              <a:buNone/>
            </a:pPr>
            <a:r>
              <a:rPr lang="en-US" dirty="0" smtClean="0"/>
              <a:t>^b		{ECHO; BEGIN BB;}</a:t>
            </a:r>
          </a:p>
          <a:p>
            <a:pPr>
              <a:buNone/>
            </a:pPr>
            <a:r>
              <a:rPr lang="en-US" dirty="0" smtClean="0"/>
              <a:t>^c		{ECHO; BEGIN CC;}</a:t>
            </a:r>
          </a:p>
          <a:p>
            <a:pPr>
              <a:buNone/>
            </a:pPr>
            <a:r>
              <a:rPr lang="en-US" dirty="0" smtClean="0"/>
              <a:t>\n		{ECHO; BEGIN 0;}</a:t>
            </a:r>
          </a:p>
          <a:p>
            <a:pPr>
              <a:buNone/>
            </a:pPr>
            <a:r>
              <a:rPr lang="en-US" dirty="0" smtClean="0"/>
              <a:t>&lt;AA&gt;magic	{</a:t>
            </a:r>
            <a:r>
              <a:rPr lang="en-US" dirty="0" err="1" smtClean="0"/>
              <a:t>printf</a:t>
            </a:r>
            <a:r>
              <a:rPr lang="en-US" dirty="0" smtClean="0"/>
              <a:t>("First"); }</a:t>
            </a:r>
          </a:p>
          <a:p>
            <a:pPr>
              <a:buNone/>
            </a:pPr>
            <a:r>
              <a:rPr lang="en-US" dirty="0" smtClean="0"/>
              <a:t>&lt;BB&gt;magic	{</a:t>
            </a:r>
            <a:r>
              <a:rPr lang="en-US" dirty="0" err="1" smtClean="0"/>
              <a:t>printf</a:t>
            </a:r>
            <a:r>
              <a:rPr lang="en-US" dirty="0" smtClean="0"/>
              <a:t>("Second"); }</a:t>
            </a:r>
          </a:p>
          <a:p>
            <a:pPr>
              <a:buNone/>
            </a:pPr>
            <a:r>
              <a:rPr lang="en-US" dirty="0" smtClean="0"/>
              <a:t>&lt;CC&gt;magic	{</a:t>
            </a:r>
            <a:r>
              <a:rPr lang="en-US" dirty="0" err="1" smtClean="0"/>
              <a:t>printf</a:t>
            </a:r>
            <a:r>
              <a:rPr lang="en-US" dirty="0" smtClean="0"/>
              <a:t>("Third"); }		  </a:t>
            </a:r>
          </a:p>
          <a:p>
            <a:pPr>
              <a:buNone/>
            </a:pPr>
            <a:r>
              <a:rPr lang="en-US" b="1" dirty="0" smtClean="0"/>
              <a:t>%%</a:t>
            </a:r>
          </a:p>
          <a:p>
            <a:pPr>
              <a:buNone/>
            </a:pPr>
            <a:r>
              <a:rPr lang="en-US" dirty="0" smtClean="0"/>
              <a:t>main(){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unmatched inputs are copied to output.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%x COMMENT</a:t>
            </a:r>
          </a:p>
          <a:p>
            <a:pPr>
              <a:buNone/>
            </a:pPr>
            <a:r>
              <a:rPr lang="en-US" sz="2400" dirty="0" smtClean="0"/>
              <a:t>%%</a:t>
            </a:r>
          </a:p>
          <a:p>
            <a:pPr>
              <a:buNone/>
            </a:pPr>
            <a:r>
              <a:rPr lang="en-US" sz="2400" dirty="0" smtClean="0"/>
              <a:t>"/*" 		{ BEGIN COMMENT;  /* switch to comment mode */ }</a:t>
            </a:r>
          </a:p>
          <a:p>
            <a:pPr>
              <a:buNone/>
            </a:pPr>
            <a:r>
              <a:rPr lang="en-US" sz="2400" dirty="0" smtClean="0"/>
              <a:t>&lt;COMMENT&gt;.       |</a:t>
            </a:r>
          </a:p>
          <a:p>
            <a:pPr>
              <a:buNone/>
            </a:pPr>
            <a:r>
              <a:rPr lang="en-US" sz="2400" dirty="0" smtClean="0"/>
              <a:t>&lt;COMMENT&gt;\n     ;                  /* throw away comment text */</a:t>
            </a:r>
          </a:p>
          <a:p>
            <a:pPr>
              <a:buNone/>
            </a:pPr>
            <a:r>
              <a:rPr lang="en-US" sz="2400" dirty="0" smtClean="0"/>
              <a:t>&lt;COMMENT&gt;"*/"       { BEGIN INITIAL;  /* return to regular mode */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Bison with Flex </a:t>
            </a:r>
            <a:br>
              <a:rPr lang="en-US" dirty="0" smtClean="0"/>
            </a:br>
            <a:r>
              <a:rPr lang="en-US" sz="3600" dirty="0" smtClean="0"/>
              <a:t>(one possible method)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7060406" cy="456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Yacc</a:t>
            </a:r>
            <a:r>
              <a:rPr lang="en-US" b="1" dirty="0" smtClean="0"/>
              <a:t>/Bison </a:t>
            </a:r>
            <a:r>
              <a:rPr lang="en-US" dirty="0" smtClean="0"/>
              <a:t>reads the grammar descriptions in input </a:t>
            </a:r>
            <a:r>
              <a:rPr lang="en-US" b="1" dirty="0" err="1" smtClean="0"/>
              <a:t>file.y</a:t>
            </a:r>
            <a:r>
              <a:rPr lang="en-US" dirty="0" smtClean="0"/>
              <a:t> and generates a syntax analyzer (parser), that includes function </a:t>
            </a:r>
            <a:r>
              <a:rPr lang="en-US" b="1" dirty="0" err="1" smtClean="0"/>
              <a:t>yyparse</a:t>
            </a:r>
            <a:r>
              <a:rPr lang="en-US" dirty="0" smtClean="0"/>
              <a:t>, in output file </a:t>
            </a:r>
            <a:r>
              <a:rPr lang="en-US" b="1" dirty="0" err="1" smtClean="0"/>
              <a:t>file.tab.c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-d</a:t>
            </a:r>
            <a:r>
              <a:rPr lang="en-US" dirty="0" smtClean="0"/>
              <a:t> option causes </a:t>
            </a:r>
            <a:r>
              <a:rPr lang="en-US" b="1" dirty="0" err="1" smtClean="0"/>
              <a:t>yacc</a:t>
            </a:r>
            <a:r>
              <a:rPr lang="en-US" b="1" dirty="0" smtClean="0"/>
              <a:t>/bison</a:t>
            </a:r>
            <a:r>
              <a:rPr lang="en-US" dirty="0" smtClean="0"/>
              <a:t> to generate definitions for tokens and place them in file </a:t>
            </a:r>
            <a:r>
              <a:rPr lang="en-US" b="1" dirty="0" err="1" smtClean="0"/>
              <a:t>file.tab.h</a:t>
            </a:r>
            <a:r>
              <a:rPr lang="en-US" b="1" dirty="0" smtClean="0"/>
              <a:t> </a:t>
            </a:r>
            <a:r>
              <a:rPr lang="en-US" dirty="0" smtClean="0"/>
              <a:t>if  token are declared in </a:t>
            </a:r>
            <a:r>
              <a:rPr lang="en-US" b="1" dirty="0" err="1" smtClean="0"/>
              <a:t>file.y</a:t>
            </a:r>
            <a:r>
              <a:rPr lang="en-US" dirty="0" smtClean="0"/>
              <a:t> file. </a:t>
            </a:r>
          </a:p>
          <a:p>
            <a:endParaRPr lang="en-US" dirty="0" smtClean="0"/>
          </a:p>
          <a:p>
            <a:r>
              <a:rPr lang="en-US" b="1" dirty="0" err="1" smtClean="0"/>
              <a:t>Lex</a:t>
            </a:r>
            <a:r>
              <a:rPr lang="en-US" b="1" dirty="0" smtClean="0"/>
              <a:t>/flex </a:t>
            </a:r>
            <a:r>
              <a:rPr lang="en-US" dirty="0" smtClean="0"/>
              <a:t>reads the pattern descriptions in input </a:t>
            </a:r>
            <a:r>
              <a:rPr lang="en-US" b="1" dirty="0" err="1" smtClean="0"/>
              <a:t>file.l</a:t>
            </a:r>
            <a:r>
              <a:rPr lang="en-US" dirty="0" smtClean="0"/>
              <a:t>, includes file </a:t>
            </a:r>
            <a:r>
              <a:rPr lang="en-US" b="1" dirty="0" err="1" smtClean="0"/>
              <a:t>file.tab.h</a:t>
            </a:r>
            <a:r>
              <a:rPr lang="en-US" dirty="0" smtClean="0"/>
              <a:t>, and generates a lexical analyzer, function </a:t>
            </a:r>
            <a:r>
              <a:rPr lang="en-US" b="1" dirty="0" err="1" smtClean="0"/>
              <a:t>yylex</a:t>
            </a:r>
            <a:r>
              <a:rPr lang="en-US" dirty="0" smtClean="0"/>
              <a:t>, in output file </a:t>
            </a:r>
            <a:r>
              <a:rPr lang="en-US" b="1" dirty="0" err="1" smtClean="0"/>
              <a:t>lex.yy.c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Finally, the </a:t>
            </a:r>
            <a:r>
              <a:rPr lang="en-US" dirty="0" err="1" smtClean="0"/>
              <a:t>lexer</a:t>
            </a:r>
            <a:r>
              <a:rPr lang="en-US" dirty="0" smtClean="0"/>
              <a:t> and parser are compiled and linked together to create executable file </a:t>
            </a:r>
            <a:r>
              <a:rPr lang="en-US" b="1" dirty="0" err="1" smtClean="0"/>
              <a:t>file.out</a:t>
            </a:r>
            <a:r>
              <a:rPr lang="en-US" b="1" dirty="0" smtClean="0"/>
              <a:t>(or file.exe). </a:t>
            </a:r>
          </a:p>
          <a:p>
            <a:endParaRPr lang="en-US" b="1" dirty="0" smtClean="0"/>
          </a:p>
          <a:p>
            <a:r>
              <a:rPr lang="en-US" dirty="0" smtClean="0"/>
              <a:t>From main function we call </a:t>
            </a:r>
            <a:r>
              <a:rPr lang="en-US" b="1" i="1" dirty="0" err="1" smtClean="0"/>
              <a:t>yyparse</a:t>
            </a:r>
            <a:r>
              <a:rPr lang="en-US" b="1" i="1" dirty="0" smtClean="0"/>
              <a:t> ()</a:t>
            </a:r>
            <a:r>
              <a:rPr lang="en-US" b="1" dirty="0" smtClean="0"/>
              <a:t> </a:t>
            </a:r>
            <a:r>
              <a:rPr lang="en-US" dirty="0" smtClean="0"/>
              <a:t>to run the parser.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Function </a:t>
            </a:r>
            <a:r>
              <a:rPr lang="en-US" b="1" dirty="0" err="1" smtClean="0">
                <a:solidFill>
                  <a:srgbClr val="C00000"/>
                </a:solidFill>
              </a:rPr>
              <a:t>yyparse</a:t>
            </a:r>
            <a:r>
              <a:rPr lang="en-US" b="1" dirty="0" smtClean="0">
                <a:solidFill>
                  <a:srgbClr val="C00000"/>
                </a:solidFill>
              </a:rPr>
              <a:t> ()</a:t>
            </a:r>
            <a:r>
              <a:rPr lang="en-US" dirty="0" smtClean="0">
                <a:solidFill>
                  <a:srgbClr val="C00000"/>
                </a:solidFill>
              </a:rPr>
              <a:t>automatically calls</a:t>
            </a:r>
            <a:r>
              <a:rPr lang="en-US" b="1" i="1" dirty="0" smtClean="0">
                <a:solidFill>
                  <a:srgbClr val="C00000"/>
                </a:solidFill>
              </a:rPr>
              <a:t> </a:t>
            </a:r>
            <a:r>
              <a:rPr lang="en-US" b="1" i="1" dirty="0" err="1" smtClean="0">
                <a:solidFill>
                  <a:srgbClr val="C00000"/>
                </a:solidFill>
              </a:rPr>
              <a:t>yylex</a:t>
            </a:r>
            <a:r>
              <a:rPr lang="en-US" b="1" i="1" dirty="0" smtClean="0">
                <a:solidFill>
                  <a:srgbClr val="C00000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 to obtain next token.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The general format of </a:t>
            </a:r>
            <a:r>
              <a:rPr lang="en-US" sz="2800" dirty="0" smtClean="0">
                <a:solidFill>
                  <a:srgbClr val="0070C0"/>
                </a:solidFill>
              </a:rPr>
              <a:t>bison </a:t>
            </a:r>
            <a:r>
              <a:rPr lang="en-US" sz="2800" dirty="0">
                <a:solidFill>
                  <a:srgbClr val="0070C0"/>
                </a:solidFill>
              </a:rPr>
              <a:t>source </a:t>
            </a:r>
            <a:r>
              <a:rPr lang="en-US" sz="2800" dirty="0" smtClean="0">
                <a:solidFill>
                  <a:srgbClr val="0070C0"/>
                </a:solidFill>
              </a:rPr>
              <a:t>is same as for flex file: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	……..definitions section</a:t>
            </a:r>
            <a:endParaRPr lang="en-US" dirty="0"/>
          </a:p>
          <a:p>
            <a:pPr>
              <a:buNone/>
            </a:pPr>
            <a:r>
              <a:rPr lang="en-US" dirty="0" smtClean="0"/>
              <a:t>	%%</a:t>
            </a:r>
            <a:endParaRPr lang="en-US" dirty="0"/>
          </a:p>
          <a:p>
            <a:pPr>
              <a:buNone/>
            </a:pPr>
            <a:r>
              <a:rPr lang="en-US" dirty="0" smtClean="0"/>
              <a:t>		……..rules section</a:t>
            </a:r>
            <a:endParaRPr lang="en-US" dirty="0"/>
          </a:p>
          <a:p>
            <a:pPr>
              <a:buNone/>
            </a:pPr>
            <a:r>
              <a:rPr lang="en-US" dirty="0" smtClean="0"/>
              <a:t>	%%</a:t>
            </a:r>
            <a:endParaRPr lang="en-US" dirty="0"/>
          </a:p>
          <a:p>
            <a:pPr>
              <a:buNone/>
            </a:pPr>
            <a:r>
              <a:rPr lang="en-US" dirty="0" smtClean="0"/>
              <a:t>		………user subroutines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three things that can go in the definitions section:</a:t>
            </a:r>
          </a:p>
          <a:p>
            <a:endParaRPr lang="en-US" dirty="0" smtClean="0"/>
          </a:p>
          <a:p>
            <a:r>
              <a:rPr lang="en-US" b="1" dirty="0" smtClean="0"/>
              <a:t>C code :</a:t>
            </a:r>
            <a:r>
              <a:rPr lang="en-US" dirty="0" smtClean="0"/>
              <a:t>Any code between %{ and %} is copied to the C file. This is typically used </a:t>
            </a:r>
            <a:r>
              <a:rPr lang="en-US" dirty="0" smtClean="0"/>
              <a:t>for defining </a:t>
            </a:r>
            <a:r>
              <a:rPr lang="en-US" dirty="0" smtClean="0"/>
              <a:t>file variables, and for prototypes of routines that are defined in the code segment.</a:t>
            </a:r>
          </a:p>
          <a:p>
            <a:endParaRPr lang="en-US" dirty="0" smtClean="0"/>
          </a:p>
          <a:p>
            <a:r>
              <a:rPr lang="en-US" b="1" dirty="0" smtClean="0"/>
              <a:t>Token definitions: </a:t>
            </a:r>
            <a:r>
              <a:rPr lang="en-US" dirty="0" smtClean="0"/>
              <a:t>this option used for token declarations(Non-ASCII) .By convention, tokens have uppercase names, although bison doesn’t require it. These token definitions are written to a </a:t>
            </a:r>
            <a:r>
              <a:rPr lang="en-US" dirty="0" err="1" smtClean="0"/>
              <a:t>heaser</a:t>
            </a:r>
            <a:r>
              <a:rPr lang="en-US" dirty="0" smtClean="0"/>
              <a:t> (dot).h </a:t>
            </a:r>
            <a:r>
              <a:rPr lang="en-US" dirty="0" smtClean="0"/>
              <a:t>file when </a:t>
            </a:r>
            <a:r>
              <a:rPr lang="en-US" i="1" dirty="0" err="1" smtClean="0"/>
              <a:t>yacc</a:t>
            </a:r>
            <a:r>
              <a:rPr lang="en-US" i="1" dirty="0" smtClean="0"/>
              <a:t> compiles this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r>
              <a:rPr lang="en-US" b="1" dirty="0" err="1" smtClean="0"/>
              <a:t>Associativity</a:t>
            </a:r>
            <a:r>
              <a:rPr lang="en-US" b="1" dirty="0" smtClean="0"/>
              <a:t> rules :</a:t>
            </a:r>
            <a:r>
              <a:rPr lang="en-US" dirty="0" smtClean="0"/>
              <a:t>These handle </a:t>
            </a:r>
            <a:r>
              <a:rPr lang="en-US" dirty="0" err="1" smtClean="0"/>
              <a:t>associativity</a:t>
            </a:r>
            <a:r>
              <a:rPr lang="en-US" dirty="0" smtClean="0"/>
              <a:t> and priority of operators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%{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#include&lt;</a:t>
            </a:r>
            <a:r>
              <a:rPr lang="en-US" dirty="0" err="1" smtClean="0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  v1;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%}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%token  NUM  ID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%left	  '+'  '-'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%left   '*'  '/</a:t>
            </a:r>
            <a:r>
              <a:rPr lang="en-US" dirty="0" smtClean="0"/>
              <a:t>'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Flex(</a:t>
            </a:r>
            <a:r>
              <a:rPr lang="en-US" dirty="0" err="1" smtClean="0"/>
              <a:t>Lex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flex program basically consists of a list of </a:t>
            </a:r>
            <a:r>
              <a:rPr lang="en-US" b="1" i="1" dirty="0" err="1"/>
              <a:t>regexps</a:t>
            </a:r>
            <a:r>
              <a:rPr lang="en-US" i="1" dirty="0"/>
              <a:t> </a:t>
            </a:r>
            <a:r>
              <a:rPr lang="en-US" dirty="0"/>
              <a:t>with instructions </a:t>
            </a:r>
            <a:r>
              <a:rPr lang="en-US" dirty="0" smtClean="0"/>
              <a:t>about what </a:t>
            </a:r>
            <a:r>
              <a:rPr lang="en-US" dirty="0"/>
              <a:t>to do when the input matches any of them, known as </a:t>
            </a:r>
            <a:r>
              <a:rPr lang="en-US" i="1" dirty="0"/>
              <a:t>actions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A flex-generated </a:t>
            </a:r>
            <a:r>
              <a:rPr lang="en-US" dirty="0" smtClean="0"/>
              <a:t>scanner </a:t>
            </a:r>
            <a:r>
              <a:rPr lang="en-US" dirty="0"/>
              <a:t>reads through its input, matching the input against all of the </a:t>
            </a:r>
            <a:r>
              <a:rPr lang="en-US" i="1" dirty="0" err="1"/>
              <a:t>regexps</a:t>
            </a:r>
            <a:r>
              <a:rPr lang="en-US" dirty="0"/>
              <a:t> and </a:t>
            </a:r>
            <a:r>
              <a:rPr lang="en-US" dirty="0" smtClean="0"/>
              <a:t>doing the </a:t>
            </a:r>
            <a:r>
              <a:rPr lang="en-US" dirty="0"/>
              <a:t>appropriate action on each match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Flex translates all of the </a:t>
            </a:r>
            <a:r>
              <a:rPr lang="en-US" i="1" dirty="0" err="1"/>
              <a:t>regexps</a:t>
            </a:r>
            <a:r>
              <a:rPr lang="en-US" dirty="0"/>
              <a:t> into an </a:t>
            </a:r>
            <a:r>
              <a:rPr lang="en-US" dirty="0" smtClean="0"/>
              <a:t>efficient internal form(DFA) </a:t>
            </a:r>
            <a:r>
              <a:rPr lang="en-US" dirty="0"/>
              <a:t>that lets it match the input against all the patterns simultaneously,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Any symbols not declared as tokens have to appear on the left side of at least one rule in the program to become a non-terminal. </a:t>
            </a:r>
            <a:r>
              <a:rPr lang="en-US" sz="2000" dirty="0" smtClean="0">
                <a:solidFill>
                  <a:srgbClr val="0070C0"/>
                </a:solidFill>
              </a:rPr>
              <a:t>(If a symbol neither is a token nor appears on the left side of a rule, it’s like an unreferenced variable in a C program.)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second section contains the rules (production rule of CFG) in simplified BNF.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Bison uses a single colon(</a:t>
            </a:r>
            <a:r>
              <a:rPr lang="en-US" b="1" dirty="0" smtClean="0"/>
              <a:t>:</a:t>
            </a:r>
            <a:r>
              <a:rPr lang="en-US" dirty="0" smtClean="0"/>
              <a:t>) rather than </a:t>
            </a:r>
            <a:r>
              <a:rPr lang="en-US" b="1" dirty="0" smtClean="0"/>
              <a:t>::=</a:t>
            </a:r>
            <a:r>
              <a:rPr lang="en-US" dirty="0" smtClean="0"/>
              <a:t> or </a:t>
            </a:r>
            <a:r>
              <a:rPr lang="en-US" b="1" dirty="0" smtClean="0"/>
              <a:t>→</a:t>
            </a:r>
            <a:r>
              <a:rPr lang="en-US" dirty="0" smtClean="0"/>
              <a:t>, and since line boundaries are not significant, a semicolon marks the end of a rule. </a:t>
            </a:r>
          </a:p>
          <a:p>
            <a:endParaRPr lang="en-US" dirty="0" smtClean="0"/>
          </a:p>
          <a:p>
            <a:r>
              <a:rPr lang="en-US" dirty="0" smtClean="0"/>
              <a:t>Again, like flex, the C action code goes in braces at the end of each rule.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:  	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'+' 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	{$$= $1 + $3;}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         |  	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'-' 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	{$$= $1 - $3;}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 	     |	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'*' 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	 {$$= $1 * $3;}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	     |	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'/' 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	 {$$= $1 / $3;}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	     | 	'('  </a:t>
            </a:r>
            <a:r>
              <a:rPr lang="en-US" sz="3000" dirty="0" err="1" smtClean="0">
                <a:latin typeface="+mj-lt"/>
              </a:rPr>
              <a:t>expn</a:t>
            </a:r>
            <a:r>
              <a:rPr lang="en-US" sz="3000" dirty="0" smtClean="0">
                <a:latin typeface="+mj-lt"/>
              </a:rPr>
              <a:t>  ')'  	{$$=$2;}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	     | 	NUMBER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	     | 	ID			{$$=</a:t>
            </a:r>
            <a:r>
              <a:rPr lang="en-US" sz="3000" dirty="0" err="1" smtClean="0">
                <a:latin typeface="+mj-lt"/>
              </a:rPr>
              <a:t>SymTable</a:t>
            </a:r>
            <a:r>
              <a:rPr lang="en-US" sz="3000" dirty="0" smtClean="0">
                <a:latin typeface="+mj-lt"/>
              </a:rPr>
              <a:t>[$1];}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	     ;</a:t>
            </a: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 is assumed that each symbol in a bison rule has an associated value </a:t>
            </a:r>
            <a:r>
              <a:rPr lang="en-US" sz="2900" dirty="0" smtClean="0"/>
              <a:t>(of type </a:t>
            </a:r>
            <a:r>
              <a:rPr lang="en-US" sz="2900" b="1" dirty="0" err="1" smtClean="0"/>
              <a:t>int</a:t>
            </a:r>
            <a:r>
              <a:rPr lang="en-US" sz="2900" b="1" dirty="0" smtClean="0"/>
              <a:t> </a:t>
            </a:r>
            <a:r>
              <a:rPr lang="en-US" sz="2900" dirty="0" smtClean="0"/>
              <a:t>until specified otherwise)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associated value of the target symbol (the one to the left of the colon) is called $$ in the action code, and the values on the right are numbered $1, $2, and so forth, up to the number of symbols in the rule.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The values of tokens </a:t>
            </a:r>
            <a:r>
              <a:rPr lang="en-US" dirty="0" smtClean="0"/>
              <a:t>are whatever was in </a:t>
            </a:r>
            <a:r>
              <a:rPr lang="en-US" b="1" dirty="0" err="1" smtClean="0"/>
              <a:t>yylval</a:t>
            </a:r>
            <a:r>
              <a:rPr lang="en-US" dirty="0" smtClean="0"/>
              <a:t> when the scanner returned the token.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the values of other symbols(</a:t>
            </a:r>
            <a:r>
              <a:rPr lang="en-US" dirty="0" err="1" smtClean="0">
                <a:solidFill>
                  <a:schemeClr val="accent1"/>
                </a:solidFill>
              </a:rPr>
              <a:t>NonTerminal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are set in rules in the parser.</a:t>
            </a:r>
          </a:p>
          <a:p>
            <a:endParaRPr lang="en-US" dirty="0" smtClean="0"/>
          </a:p>
          <a:p>
            <a:r>
              <a:rPr lang="en-US" dirty="0" smtClean="0"/>
              <a:t>In the absence of an explicit action on a rule, the parser assigns </a:t>
            </a:r>
            <a:r>
              <a:rPr lang="en-US" b="1" dirty="0" smtClean="0"/>
              <a:t>$1 to $$.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include a header file (</a:t>
            </a:r>
            <a:r>
              <a:rPr lang="en-US" dirty="0" err="1" smtClean="0"/>
              <a:t>file.tab.h</a:t>
            </a:r>
            <a:r>
              <a:rPr lang="en-US" dirty="0" smtClean="0"/>
              <a:t>) in flex program that bison will create for us, which includes definitions of the token numbers as (constant) and a definition of </a:t>
            </a:r>
            <a:r>
              <a:rPr lang="en-US" b="1" dirty="0" err="1" smtClean="0"/>
              <a:t>yylval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Whenever bison reduces a rule, it executes user code(actions) associated with the rule.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a grammar is ambiguous, bison reports </a:t>
            </a:r>
            <a:r>
              <a:rPr lang="en-US" i="1" dirty="0" smtClean="0"/>
              <a:t>conflicts, places where </a:t>
            </a:r>
            <a:r>
              <a:rPr lang="en-US" dirty="0" smtClean="0"/>
              <a:t>there are two different possible parses for a given bit of input. </a:t>
            </a:r>
          </a:p>
          <a:p>
            <a:endParaRPr lang="en-US" dirty="0" smtClean="0"/>
          </a:p>
          <a:p>
            <a:r>
              <a:rPr lang="en-US" dirty="0" smtClean="0"/>
              <a:t>It creates a parser anyway, picking one option in each conflict, but that choice means the language it’s parsing isn’t necessarily the one you tried to specify. </a:t>
            </a:r>
          </a:p>
          <a:p>
            <a:endParaRPr lang="en-US" dirty="0" smtClean="0"/>
          </a:p>
          <a:p>
            <a:r>
              <a:rPr lang="en-US" dirty="0" smtClean="0"/>
              <a:t>Bison’s usual parsing algorithm can look ahead one token to decide what rules match the input.</a:t>
            </a:r>
          </a:p>
          <a:p>
            <a:endParaRPr lang="en-US" dirty="0" smtClean="0"/>
          </a:p>
          <a:p>
            <a:r>
              <a:rPr lang="en-US" dirty="0" smtClean="0"/>
              <a:t>Some grammars aren’t ambiguous but have places that require more than one token of </a:t>
            </a:r>
            <a:r>
              <a:rPr lang="en-US" dirty="0" err="1" smtClean="0"/>
              <a:t>lookahead</a:t>
            </a:r>
            <a:r>
              <a:rPr lang="en-US" dirty="0" smtClean="0"/>
              <a:t> to decide what rules will match. These also cause conflicts, although it is usually possible to rewrite the grammar so that one token </a:t>
            </a:r>
            <a:r>
              <a:rPr lang="en-US" dirty="0" err="1" smtClean="0"/>
              <a:t>lookahead</a:t>
            </a:r>
            <a:r>
              <a:rPr lang="en-US" dirty="0" smtClean="0"/>
              <a:t> is enough.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expr</a:t>
            </a:r>
            <a:r>
              <a:rPr lang="en-US" i="1" dirty="0" smtClean="0"/>
              <a:t> →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+ term  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 print(‘+’) }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i="1" dirty="0" err="1" smtClean="0"/>
              <a:t>expr</a:t>
            </a:r>
            <a:r>
              <a:rPr lang="en-US" i="1" dirty="0" smtClean="0"/>
              <a:t> →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- term 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	  { print(‘-’)  }</a:t>
            </a:r>
          </a:p>
          <a:p>
            <a:r>
              <a:rPr lang="en-US" i="1" dirty="0" err="1" smtClean="0"/>
              <a:t>expr</a:t>
            </a:r>
            <a:r>
              <a:rPr lang="en-US" i="1" dirty="0" smtClean="0"/>
              <a:t> → term</a:t>
            </a:r>
          </a:p>
          <a:p>
            <a:r>
              <a:rPr lang="en-US" i="1" dirty="0" smtClean="0"/>
              <a:t>term → term * factor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 	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 print(‘*’) }</a:t>
            </a:r>
          </a:p>
          <a:p>
            <a:r>
              <a:rPr lang="en-US" i="1" dirty="0" smtClean="0"/>
              <a:t>term → term / factor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	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 print(‘/’) }</a:t>
            </a:r>
            <a:endParaRPr lang="en-US" i="1" dirty="0" smtClean="0"/>
          </a:p>
          <a:p>
            <a:r>
              <a:rPr lang="en-US" i="1" dirty="0" smtClean="0"/>
              <a:t>factor →  (</a:t>
            </a:r>
            <a:r>
              <a:rPr lang="en-US" i="1" dirty="0" err="1" smtClean="0"/>
              <a:t>expr</a:t>
            </a:r>
            <a:r>
              <a:rPr lang="en-US" i="1" dirty="0" smtClean="0"/>
              <a:t>) </a:t>
            </a:r>
          </a:p>
          <a:p>
            <a:r>
              <a:rPr lang="en-US" i="1" dirty="0" smtClean="0"/>
              <a:t>factor →  NUM 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 print(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NUM.value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}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(</a:t>
            </a:r>
            <a:r>
              <a:rPr lang="en-US" dirty="0" err="1" smtClean="0"/>
              <a:t>file.y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%{</a:t>
            </a:r>
          </a:p>
          <a:p>
            <a:r>
              <a:rPr lang="en-US" dirty="0" smtClean="0"/>
              <a:t>	#</a:t>
            </a:r>
            <a:r>
              <a:rPr lang="en-US" dirty="0" err="1" smtClean="0"/>
              <a:t>include"lex.yy.c</a:t>
            </a:r>
            <a:r>
              <a:rPr lang="en-US" dirty="0" smtClean="0"/>
              <a:t>"</a:t>
            </a:r>
          </a:p>
          <a:p>
            <a:r>
              <a:rPr lang="en-US" dirty="0" smtClean="0"/>
              <a:t>	void </a:t>
            </a:r>
            <a:r>
              <a:rPr lang="en-US" dirty="0" err="1" smtClean="0"/>
              <a:t>yyerror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%token   NUM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e : e '+' t 	{ </a:t>
            </a:r>
            <a:r>
              <a:rPr lang="en-US" dirty="0" err="1" smtClean="0"/>
              <a:t>printf</a:t>
            </a:r>
            <a:r>
              <a:rPr lang="en-US" dirty="0" smtClean="0"/>
              <a:t>("+ ");}</a:t>
            </a:r>
          </a:p>
          <a:p>
            <a:r>
              <a:rPr lang="en-US" dirty="0" smtClean="0"/>
              <a:t>  | e '-' t 	{ </a:t>
            </a:r>
            <a:r>
              <a:rPr lang="en-US" dirty="0" err="1" smtClean="0"/>
              <a:t>printf</a:t>
            </a:r>
            <a:r>
              <a:rPr lang="en-US" dirty="0" smtClean="0"/>
              <a:t>("- ");}</a:t>
            </a:r>
          </a:p>
          <a:p>
            <a:r>
              <a:rPr lang="en-US" dirty="0" smtClean="0"/>
              <a:t>  | t</a:t>
            </a:r>
          </a:p>
          <a:p>
            <a:r>
              <a:rPr lang="en-US" dirty="0" smtClean="0"/>
              <a:t>  ;</a:t>
            </a:r>
          </a:p>
          <a:p>
            <a:r>
              <a:rPr lang="en-US" dirty="0" smtClean="0"/>
              <a:t>t : t '*' f 	{ </a:t>
            </a:r>
            <a:r>
              <a:rPr lang="en-US" dirty="0" err="1" smtClean="0"/>
              <a:t>printf</a:t>
            </a:r>
            <a:r>
              <a:rPr lang="en-US" dirty="0" smtClean="0"/>
              <a:t>("* ");}</a:t>
            </a:r>
          </a:p>
          <a:p>
            <a:r>
              <a:rPr lang="en-US" dirty="0" smtClean="0"/>
              <a:t>  | t '/' f	{ </a:t>
            </a:r>
            <a:r>
              <a:rPr lang="en-US" dirty="0" err="1" smtClean="0"/>
              <a:t>printf</a:t>
            </a:r>
            <a:r>
              <a:rPr lang="en-US" dirty="0" smtClean="0"/>
              <a:t>("/ ");}</a:t>
            </a:r>
          </a:p>
          <a:p>
            <a:r>
              <a:rPr lang="en-US" dirty="0" smtClean="0"/>
              <a:t>  | f</a:t>
            </a:r>
          </a:p>
          <a:p>
            <a:r>
              <a:rPr lang="en-US" dirty="0" smtClean="0"/>
              <a:t>  ;</a:t>
            </a:r>
          </a:p>
          <a:p>
            <a:r>
              <a:rPr lang="en-US" dirty="0" smtClean="0"/>
              <a:t>f : '(' e ')' </a:t>
            </a:r>
          </a:p>
          <a:p>
            <a:r>
              <a:rPr lang="en-US" dirty="0" smtClean="0"/>
              <a:t>| NUM		{ </a:t>
            </a:r>
            <a:r>
              <a:rPr lang="en-US" dirty="0" err="1" smtClean="0"/>
              <a:t>printf</a:t>
            </a:r>
            <a:r>
              <a:rPr lang="en-US" dirty="0" smtClean="0"/>
              <a:t>("%d ",$1);}</a:t>
            </a:r>
          </a:p>
          <a:p>
            <a:r>
              <a:rPr lang="en-US" dirty="0" smtClean="0"/>
              <a:t>  ;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yyparse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yyerror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(</a:t>
            </a:r>
            <a:r>
              <a:rPr lang="en-US" dirty="0" err="1" smtClean="0"/>
              <a:t>file.l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</a:t>
            </a:r>
            <a:r>
              <a:rPr lang="en-US" dirty="0" err="1" smtClean="0"/>
              <a:t>include“file.tab.h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%}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[0-9]+		{ </a:t>
            </a:r>
            <a:r>
              <a:rPr lang="en-US" dirty="0" err="1" smtClean="0"/>
              <a:t>yylval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   return NUM;}  </a:t>
            </a:r>
          </a:p>
          <a:p>
            <a:r>
              <a:rPr lang="en-US" dirty="0" smtClean="0"/>
              <a:t>"+"	{ return '+'; }</a:t>
            </a:r>
          </a:p>
          <a:p>
            <a:r>
              <a:rPr lang="en-US" dirty="0" smtClean="0"/>
              <a:t>"-"	{ return '-'; }</a:t>
            </a:r>
          </a:p>
          <a:p>
            <a:r>
              <a:rPr lang="en-US" dirty="0" smtClean="0"/>
              <a:t>"*"	{ return '*'; }</a:t>
            </a:r>
          </a:p>
          <a:p>
            <a:r>
              <a:rPr lang="en-US" dirty="0" smtClean="0"/>
              <a:t>"/"	{ return '/'; }</a:t>
            </a:r>
          </a:p>
          <a:p>
            <a:r>
              <a:rPr lang="en-US" dirty="0" smtClean="0"/>
              <a:t>"("	{ return '('; }</a:t>
            </a:r>
          </a:p>
          <a:p>
            <a:r>
              <a:rPr lang="en-US" dirty="0" smtClean="0"/>
              <a:t>")"	{ return ')'; }</a:t>
            </a:r>
          </a:p>
          <a:p>
            <a:r>
              <a:rPr lang="en-US" dirty="0" smtClean="0"/>
              <a:t>"$"	{ return 0;     /*end of input characters */  }</a:t>
            </a:r>
          </a:p>
          <a:p>
            <a:r>
              <a:rPr lang="en-US" dirty="0" smtClean="0"/>
              <a:t>[ \t]	{ }</a:t>
            </a:r>
          </a:p>
          <a:p>
            <a:r>
              <a:rPr lang="en-US" dirty="0" smtClean="0"/>
              <a:t>\n	{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Simple Calculator(</a:t>
            </a:r>
            <a:r>
              <a:rPr lang="en-US" dirty="0" err="1" smtClean="0"/>
              <a:t>file.y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%{</a:t>
            </a:r>
          </a:p>
          <a:p>
            <a:pPr>
              <a:buNone/>
            </a:pPr>
            <a:r>
              <a:rPr lang="en-US" sz="1100" dirty="0" smtClean="0"/>
              <a:t>	#include &lt;</a:t>
            </a:r>
            <a:r>
              <a:rPr lang="en-US" sz="1100" dirty="0" err="1" smtClean="0"/>
              <a:t>stdio.h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	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*);</a:t>
            </a:r>
          </a:p>
          <a:p>
            <a:pPr>
              <a:buNone/>
            </a:pPr>
            <a:r>
              <a:rPr lang="en-US" sz="1100" dirty="0" smtClean="0"/>
              <a:t>%}</a:t>
            </a:r>
          </a:p>
          <a:p>
            <a:pPr>
              <a:buNone/>
            </a:pPr>
            <a:r>
              <a:rPr lang="en-US" sz="1100" dirty="0" smtClean="0"/>
              <a:t>%token NUM</a:t>
            </a:r>
          </a:p>
          <a:p>
            <a:pPr>
              <a:buNone/>
            </a:pPr>
            <a:r>
              <a:rPr lang="en-US" sz="1100" dirty="0" smtClean="0"/>
              <a:t>%left '+' '-'</a:t>
            </a:r>
          </a:p>
          <a:p>
            <a:pPr>
              <a:buNone/>
            </a:pPr>
            <a:r>
              <a:rPr lang="en-US" sz="1100" dirty="0" smtClean="0"/>
              <a:t>%left '*' '/‘</a:t>
            </a:r>
          </a:p>
          <a:p>
            <a:pPr>
              <a:buNone/>
            </a:pPr>
            <a:r>
              <a:rPr lang="en-US" sz="1100" dirty="0" smtClean="0"/>
              <a:t>%%</a:t>
            </a:r>
          </a:p>
          <a:p>
            <a:pPr>
              <a:buNone/>
            </a:pPr>
            <a:r>
              <a:rPr lang="en-US" sz="1100" dirty="0" smtClean="0"/>
              <a:t>List: 	List  E  '\n'          {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("=%d\n",$2);}</a:t>
            </a:r>
          </a:p>
          <a:p>
            <a:pPr>
              <a:buNone/>
            </a:pPr>
            <a:r>
              <a:rPr lang="en-US" sz="1100" dirty="0" smtClean="0"/>
              <a:t>	|		</a:t>
            </a:r>
            <a:r>
              <a:rPr lang="en-US" sz="1050" dirty="0" smtClean="0">
                <a:solidFill>
                  <a:srgbClr val="00B0F0"/>
                </a:solidFill>
              </a:rPr>
              <a:t>// List -&gt;  epsilon</a:t>
            </a:r>
            <a:endParaRPr lang="en-US" sz="11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100" dirty="0" smtClean="0"/>
              <a:t>	;</a:t>
            </a:r>
          </a:p>
          <a:p>
            <a:pPr>
              <a:buNone/>
            </a:pPr>
            <a:r>
              <a:rPr lang="en-US" sz="1100" dirty="0" smtClean="0"/>
              <a:t>E:        NUM</a:t>
            </a:r>
          </a:p>
          <a:p>
            <a:pPr>
              <a:buNone/>
            </a:pPr>
            <a:r>
              <a:rPr lang="en-US" sz="1100" dirty="0" smtClean="0"/>
              <a:t>	|E '+' E 	{$$=$1+$3;}  </a:t>
            </a:r>
          </a:p>
          <a:p>
            <a:pPr>
              <a:buNone/>
            </a:pPr>
            <a:r>
              <a:rPr lang="en-US" sz="1100" dirty="0" smtClean="0"/>
              <a:t>	|E '-' E 	{$$=$1-$3;} </a:t>
            </a:r>
          </a:p>
          <a:p>
            <a:pPr>
              <a:buNone/>
            </a:pPr>
            <a:r>
              <a:rPr lang="en-US" sz="1100" dirty="0" smtClean="0"/>
              <a:t>	|E '*' E 	{$$=$1*$3;} </a:t>
            </a:r>
          </a:p>
          <a:p>
            <a:pPr>
              <a:buNone/>
            </a:pPr>
            <a:r>
              <a:rPr lang="en-US" sz="1100" dirty="0" smtClean="0"/>
              <a:t>	|E '/' E 	{$$=$1/$3;} </a:t>
            </a:r>
          </a:p>
          <a:p>
            <a:pPr>
              <a:buNone/>
            </a:pPr>
            <a:r>
              <a:rPr lang="en-US" sz="1100" dirty="0" smtClean="0"/>
              <a:t>	|'(' E ')' 	{$$=$2;} </a:t>
            </a:r>
          </a:p>
          <a:p>
            <a:pPr>
              <a:buNone/>
            </a:pPr>
            <a:r>
              <a:rPr lang="en-US" sz="1100" dirty="0" smtClean="0"/>
              <a:t>	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%%</a:t>
            </a:r>
          </a:p>
          <a:p>
            <a:pPr>
              <a:buNone/>
            </a:pPr>
            <a:r>
              <a:rPr lang="en-US" sz="1100" dirty="0" smtClean="0"/>
              <a:t>main()</a:t>
            </a:r>
          </a:p>
          <a:p>
            <a:pPr>
              <a:buNone/>
            </a:pPr>
            <a:r>
              <a:rPr lang="en-US" sz="1100" dirty="0" smtClean="0"/>
              <a:t>{ 	</a:t>
            </a:r>
            <a:r>
              <a:rPr lang="en-US" sz="1100" dirty="0" err="1" smtClean="0"/>
              <a:t>yyparse</a:t>
            </a:r>
            <a:r>
              <a:rPr lang="en-US" sz="1100" dirty="0" smtClean="0"/>
              <a:t>();    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*s)</a:t>
            </a:r>
          </a:p>
          <a:p>
            <a:pPr>
              <a:buNone/>
            </a:pPr>
            <a:r>
              <a:rPr lang="en-US" sz="1100" dirty="0" smtClean="0"/>
              <a:t>{  }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format of </a:t>
            </a:r>
            <a:r>
              <a:rPr lang="en-US" dirty="0" smtClean="0"/>
              <a:t>flex </a:t>
            </a:r>
            <a:r>
              <a:rPr lang="en-US" dirty="0"/>
              <a:t>source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……..definitions section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%%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……..rules section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%%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………user subroutines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Calculator(</a:t>
            </a:r>
            <a:r>
              <a:rPr lang="en-US" dirty="0" err="1" smtClean="0"/>
              <a:t>file.l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%{</a:t>
            </a:r>
          </a:p>
          <a:p>
            <a:pPr>
              <a:buNone/>
            </a:pPr>
            <a:r>
              <a:rPr lang="en-US" dirty="0" smtClean="0"/>
              <a:t>	#include "calci2.tab.h"</a:t>
            </a:r>
          </a:p>
          <a:p>
            <a:pPr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"+“		 { return </a:t>
            </a:r>
            <a:r>
              <a:rPr lang="en-US" dirty="0" err="1" smtClean="0"/>
              <a:t>yytext</a:t>
            </a:r>
            <a:r>
              <a:rPr lang="en-US" dirty="0" smtClean="0"/>
              <a:t>[0]; }</a:t>
            </a:r>
          </a:p>
          <a:p>
            <a:pPr>
              <a:buNone/>
            </a:pPr>
            <a:r>
              <a:rPr lang="en-US" dirty="0" smtClean="0"/>
              <a:t>"-"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"*"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"/"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"("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")"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[0-9]+ 	{ </a:t>
            </a:r>
            <a:r>
              <a:rPr lang="en-US" dirty="0" err="1" smtClean="0"/>
              <a:t>yylval</a:t>
            </a:r>
            <a:r>
              <a:rPr lang="en-US" dirty="0" smtClean="0"/>
              <a:t> = 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 return NUM; }</a:t>
            </a:r>
          </a:p>
          <a:p>
            <a:pPr>
              <a:buNone/>
            </a:pPr>
            <a:r>
              <a:rPr lang="en-US" dirty="0" smtClean="0"/>
              <a:t>\n 		{ return </a:t>
            </a:r>
            <a:r>
              <a:rPr lang="en-US" dirty="0" err="1" smtClean="0"/>
              <a:t>yytext</a:t>
            </a:r>
            <a:r>
              <a:rPr lang="en-US" dirty="0" smtClean="0"/>
              <a:t>[0];}</a:t>
            </a:r>
          </a:p>
          <a:p>
            <a:pPr>
              <a:buNone/>
            </a:pPr>
            <a:r>
              <a:rPr lang="en-US" dirty="0" smtClean="0"/>
              <a:t>[ \t] 		{ /* ignore whitespace */ }</a:t>
            </a:r>
          </a:p>
          <a:p>
            <a:pPr>
              <a:buNone/>
            </a:pPr>
            <a:r>
              <a:rPr lang="en-US" dirty="0" smtClean="0"/>
              <a:t>. 		{ </a:t>
            </a:r>
            <a:r>
              <a:rPr lang="en-US" dirty="0" err="1" smtClean="0"/>
              <a:t>printf</a:t>
            </a:r>
            <a:r>
              <a:rPr lang="en-US" dirty="0" smtClean="0"/>
              <a:t>("Mystery character %c\n", *</a:t>
            </a:r>
            <a:r>
              <a:rPr lang="en-US" dirty="0" err="1" smtClean="0"/>
              <a:t>yytext</a:t>
            </a:r>
            <a:r>
              <a:rPr lang="en-US" dirty="0" smtClean="0"/>
              <a:t>);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File.y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%{</a:t>
            </a:r>
          </a:p>
          <a:p>
            <a:r>
              <a:rPr lang="en-US" dirty="0" smtClean="0"/>
              <a:t># 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%union {……….   d;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       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/* declare tokens */</a:t>
            </a:r>
          </a:p>
          <a:p>
            <a:r>
              <a:rPr lang="en-US" dirty="0" smtClean="0"/>
              <a:t>%token &lt;d&gt; NUMBER</a:t>
            </a:r>
          </a:p>
          <a:p>
            <a:r>
              <a:rPr lang="en-US" dirty="0" smtClean="0"/>
              <a:t>%right  '='</a:t>
            </a:r>
          </a:p>
          <a:p>
            <a:r>
              <a:rPr lang="en-US" dirty="0" smtClean="0"/>
              <a:t>%left   '+‘   '-'</a:t>
            </a:r>
          </a:p>
          <a:p>
            <a:r>
              <a:rPr lang="en-US" dirty="0" smtClean="0"/>
              <a:t>%left   '*‘   '/'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nonassoc</a:t>
            </a:r>
            <a:r>
              <a:rPr lang="en-US" dirty="0" smtClean="0"/>
              <a:t>   '|‘   UMINUS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/* type setting for value of </a:t>
            </a:r>
            <a:r>
              <a:rPr lang="en-US" dirty="0" err="1" smtClean="0"/>
              <a:t>Nonterminals</a:t>
            </a:r>
            <a:r>
              <a:rPr lang="en-US" dirty="0" smtClean="0"/>
              <a:t>*/</a:t>
            </a:r>
          </a:p>
          <a:p>
            <a:r>
              <a:rPr lang="en-US" dirty="0" smtClean="0"/>
              <a:t>%type &lt;a&gt; exp stmt list </a:t>
            </a:r>
            <a:r>
              <a:rPr lang="en-US" dirty="0" err="1" smtClean="0"/>
              <a:t>explist</a:t>
            </a:r>
            <a:endParaRPr lang="en-US" dirty="0" smtClean="0"/>
          </a:p>
          <a:p>
            <a:r>
              <a:rPr lang="en-US" dirty="0" smtClean="0"/>
              <a:t>%type &lt;</a:t>
            </a:r>
            <a:r>
              <a:rPr lang="en-US" dirty="0" err="1" smtClean="0"/>
              <a:t>sl</a:t>
            </a:r>
            <a:r>
              <a:rPr lang="en-US" dirty="0" smtClean="0"/>
              <a:t>&gt; </a:t>
            </a:r>
            <a:r>
              <a:rPr lang="en-US" dirty="0" err="1" smtClean="0"/>
              <a:t>symlist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/* set Start symbol */</a:t>
            </a:r>
          </a:p>
          <a:p>
            <a:r>
              <a:rPr lang="en-US" dirty="0" smtClean="0"/>
              <a:t>%start  </a:t>
            </a:r>
            <a:r>
              <a:rPr lang="en-US" dirty="0" err="1" smtClean="0"/>
              <a:t>calclist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E→E+T | T</a:t>
            </a:r>
            <a:br>
              <a:rPr lang="en-US" dirty="0" smtClean="0"/>
            </a:br>
            <a:r>
              <a:rPr lang="en-US" dirty="0" smtClean="0"/>
              <a:t>T →T*F | F</a:t>
            </a:r>
            <a:br>
              <a:rPr lang="en-US" dirty="0" smtClean="0"/>
            </a:br>
            <a:r>
              <a:rPr lang="en-US" dirty="0" smtClean="0"/>
              <a:t>F →(E) | </a:t>
            </a:r>
            <a:r>
              <a:rPr lang="en-US" b="1" dirty="0" smtClean="0"/>
              <a:t>id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%{</a:t>
            </a:r>
          </a:p>
          <a:p>
            <a:r>
              <a:rPr lang="en-US" sz="1100" dirty="0" smtClean="0"/>
              <a:t> 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*s);</a:t>
            </a:r>
          </a:p>
          <a:p>
            <a:r>
              <a:rPr lang="en-US" sz="1100" dirty="0" smtClean="0"/>
              <a:t>%}</a:t>
            </a:r>
          </a:p>
          <a:p>
            <a:r>
              <a:rPr lang="en-US" sz="1100" dirty="0" smtClean="0"/>
              <a:t>%token NUM</a:t>
            </a:r>
          </a:p>
          <a:p>
            <a:r>
              <a:rPr lang="en-US" sz="1100" dirty="0" smtClean="0"/>
              <a:t>%%</a:t>
            </a:r>
          </a:p>
          <a:p>
            <a:r>
              <a:rPr lang="en-US" sz="1100" dirty="0" smtClean="0"/>
              <a:t>E: E '+' T</a:t>
            </a:r>
          </a:p>
          <a:p>
            <a:r>
              <a:rPr lang="en-US" sz="1100" dirty="0" smtClean="0"/>
              <a:t>  | T</a:t>
            </a:r>
          </a:p>
          <a:p>
            <a:r>
              <a:rPr lang="en-US" sz="1100" dirty="0" smtClean="0"/>
              <a:t>  ;</a:t>
            </a:r>
          </a:p>
          <a:p>
            <a:r>
              <a:rPr lang="en-US" sz="1100" dirty="0" smtClean="0"/>
              <a:t>T: T '*' F</a:t>
            </a:r>
          </a:p>
          <a:p>
            <a:r>
              <a:rPr lang="en-US" sz="1100" dirty="0" smtClean="0"/>
              <a:t>  | F</a:t>
            </a:r>
          </a:p>
          <a:p>
            <a:r>
              <a:rPr lang="en-US" sz="1100" dirty="0" smtClean="0"/>
              <a:t>  ;</a:t>
            </a:r>
          </a:p>
          <a:p>
            <a:r>
              <a:rPr lang="en-US" sz="1100" dirty="0" smtClean="0"/>
              <a:t>F: '(' E ')'</a:t>
            </a:r>
          </a:p>
          <a:p>
            <a:r>
              <a:rPr lang="en-US" sz="1100" dirty="0" smtClean="0"/>
              <a:t> | NUM</a:t>
            </a:r>
          </a:p>
          <a:p>
            <a:r>
              <a:rPr lang="en-US" sz="1100" dirty="0" smtClean="0"/>
              <a:t>  ;</a:t>
            </a:r>
          </a:p>
          <a:p>
            <a:endParaRPr lang="en-US" sz="1100" dirty="0" smtClean="0"/>
          </a:p>
          <a:p>
            <a:r>
              <a:rPr lang="en-US" sz="1100" dirty="0" smtClean="0"/>
              <a:t>%%</a:t>
            </a:r>
          </a:p>
          <a:p>
            <a:r>
              <a:rPr lang="en-US" sz="1100" dirty="0" smtClean="0"/>
              <a:t>main()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if(!</a:t>
            </a:r>
            <a:r>
              <a:rPr lang="en-US" sz="1100" dirty="0" err="1" smtClean="0"/>
              <a:t>yyparse</a:t>
            </a:r>
            <a:r>
              <a:rPr lang="en-US" sz="1100" dirty="0" smtClean="0"/>
              <a:t>())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("\n Parsing successful");</a:t>
            </a:r>
          </a:p>
          <a:p>
            <a:r>
              <a:rPr lang="en-US" sz="1100" dirty="0" smtClean="0"/>
              <a:t>else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("\n </a:t>
            </a:r>
            <a:r>
              <a:rPr lang="en-US" sz="1100" dirty="0" err="1" smtClean="0"/>
              <a:t>Unsuccess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}</a:t>
            </a:r>
          </a:p>
          <a:p>
            <a:r>
              <a:rPr lang="en-US" sz="1100" dirty="0" smtClean="0"/>
              <a:t>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*s)</a:t>
            </a:r>
          </a:p>
          <a:p>
            <a:r>
              <a:rPr lang="en-US" sz="1100" dirty="0" smtClean="0"/>
              <a:t>{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("\</a:t>
            </a:r>
            <a:r>
              <a:rPr lang="en-US" sz="1100" dirty="0" err="1" smtClean="0"/>
              <a:t>n%s</a:t>
            </a:r>
            <a:r>
              <a:rPr lang="en-US" sz="1100" dirty="0" smtClean="0"/>
              <a:t>\</a:t>
            </a:r>
            <a:r>
              <a:rPr lang="en-US" sz="1100" dirty="0" err="1" smtClean="0"/>
              <a:t>n",s</a:t>
            </a:r>
            <a:r>
              <a:rPr lang="en-US" sz="1100" dirty="0" smtClean="0"/>
              <a:t>);}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%{</a:t>
            </a:r>
          </a:p>
          <a:p>
            <a:r>
              <a:rPr lang="en-US" dirty="0" smtClean="0"/>
              <a:t> void </a:t>
            </a:r>
            <a:r>
              <a:rPr lang="en-US" dirty="0" err="1" smtClean="0"/>
              <a:t>yyerror</a:t>
            </a:r>
            <a:r>
              <a:rPr lang="en-US" dirty="0" smtClean="0"/>
              <a:t>(char *s);</a:t>
            </a:r>
          </a:p>
          <a:p>
            <a:r>
              <a:rPr lang="en-US" dirty="0" smtClean="0"/>
              <a:t>%}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N:L '.' L   ;</a:t>
            </a:r>
          </a:p>
          <a:p>
            <a:r>
              <a:rPr lang="en-US" dirty="0" smtClean="0"/>
              <a:t>L:L B</a:t>
            </a:r>
          </a:p>
          <a:p>
            <a:r>
              <a:rPr lang="en-US" dirty="0" smtClean="0"/>
              <a:t>  |B   ;</a:t>
            </a:r>
          </a:p>
          <a:p>
            <a:r>
              <a:rPr lang="en-US" dirty="0" smtClean="0"/>
              <a:t>B:'0'</a:t>
            </a:r>
          </a:p>
          <a:p>
            <a:r>
              <a:rPr lang="en-US" dirty="0" smtClean="0"/>
              <a:t>  |'1'   ;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yyparse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yyerror</a:t>
            </a:r>
            <a:r>
              <a:rPr lang="en-US" dirty="0" smtClean="0"/>
              <a:t>(char *s)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n%s</a:t>
            </a:r>
            <a:r>
              <a:rPr lang="en-US" dirty="0" smtClean="0"/>
              <a:t>\</a:t>
            </a:r>
            <a:r>
              <a:rPr lang="en-US" dirty="0" err="1" smtClean="0"/>
              <a:t>n",s</a:t>
            </a:r>
            <a:r>
              <a:rPr lang="en-US" dirty="0" smtClean="0"/>
              <a:t>);}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Flex </a:t>
            </a:r>
            <a:r>
              <a:rPr lang="en-US" dirty="0"/>
              <a:t>program consists of three sections, separated by </a:t>
            </a:r>
            <a:r>
              <a:rPr lang="en-US" b="1" dirty="0"/>
              <a:t>%%</a:t>
            </a:r>
            <a:r>
              <a:rPr lang="en-US" dirty="0"/>
              <a:t> lines.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section </a:t>
            </a:r>
            <a:r>
              <a:rPr lang="en-US" dirty="0" smtClean="0"/>
              <a:t>contains declarations </a:t>
            </a:r>
            <a:r>
              <a:rPr lang="en-US" dirty="0"/>
              <a:t>and option settings.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section is a list of </a:t>
            </a:r>
            <a:r>
              <a:rPr lang="en-US" dirty="0" smtClean="0"/>
              <a:t>patterns (</a:t>
            </a:r>
            <a:r>
              <a:rPr lang="en-US" b="1" i="1" dirty="0" err="1" smtClean="0"/>
              <a:t>regexps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dirty="0" smtClean="0"/>
              <a:t>actions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third section is C code that is copied to the generated scanner, usually </a:t>
            </a:r>
            <a:r>
              <a:rPr lang="en-US" dirty="0" smtClean="0"/>
              <a:t>small routines </a:t>
            </a:r>
            <a:r>
              <a:rPr lang="en-US" dirty="0"/>
              <a:t>related to the code in the actions.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declaration section, code inside of </a:t>
            </a:r>
            <a:r>
              <a:rPr lang="en-US" b="1" dirty="0"/>
              <a:t>%{</a:t>
            </a:r>
            <a:r>
              <a:rPr lang="en-US" dirty="0"/>
              <a:t> and </a:t>
            </a:r>
            <a:r>
              <a:rPr lang="en-US" b="1" dirty="0"/>
              <a:t>%}</a:t>
            </a:r>
            <a:r>
              <a:rPr lang="en-US" dirty="0"/>
              <a:t> is copied through verbatim near </a:t>
            </a:r>
            <a:r>
              <a:rPr lang="en-US" dirty="0" smtClean="0"/>
              <a:t>the beginning </a:t>
            </a:r>
            <a:r>
              <a:rPr lang="en-US" dirty="0"/>
              <a:t>of the generated C source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the second section, each pattern is at the beginning of a line, followed by the C </a:t>
            </a:r>
            <a:r>
              <a:rPr lang="en-US" dirty="0" smtClean="0"/>
              <a:t>code to </a:t>
            </a:r>
            <a:r>
              <a:rPr lang="en-US" dirty="0"/>
              <a:t>execute when the pattern matches.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 code can be one statement or possibly </a:t>
            </a:r>
            <a:r>
              <a:rPr lang="en-US" dirty="0" smtClean="0"/>
              <a:t>a multiline </a:t>
            </a:r>
            <a:r>
              <a:rPr lang="en-US" dirty="0"/>
              <a:t>block in braces, { }.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pattern </a:t>
            </a:r>
            <a:r>
              <a:rPr lang="en-US" b="1" i="1" dirty="0"/>
              <a:t>must start at the beginning of the </a:t>
            </a:r>
            <a:r>
              <a:rPr lang="en-US" b="1" i="1" dirty="0" smtClean="0"/>
              <a:t>line</a:t>
            </a:r>
            <a:r>
              <a:rPr lang="en-US" i="1" dirty="0" smtClean="0"/>
              <a:t>, </a:t>
            </a:r>
            <a:r>
              <a:rPr lang="en-US" dirty="0" smtClean="0"/>
              <a:t>since </a:t>
            </a:r>
            <a:r>
              <a:rPr lang="en-US" dirty="0"/>
              <a:t>flex considers any line that starts with whitespace to be code to be copied </a:t>
            </a:r>
            <a:r>
              <a:rPr lang="en-US" dirty="0" smtClean="0"/>
              <a:t>into the </a:t>
            </a:r>
            <a:r>
              <a:rPr lang="en-US" dirty="0"/>
              <a:t>generated C program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yylex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, the name that flex gives to the scanner routine. </a:t>
            </a:r>
          </a:p>
          <a:p>
            <a:endParaRPr lang="en-US" dirty="0" smtClean="0"/>
          </a:p>
          <a:p>
            <a:r>
              <a:rPr lang="en-US" dirty="0" smtClean="0"/>
              <a:t>In the absence of any other arrangements, the scanner reads from the standard input.</a:t>
            </a:r>
          </a:p>
          <a:p>
            <a:endParaRPr lang="en-US" dirty="0" smtClean="0"/>
          </a:p>
          <a:p>
            <a:r>
              <a:rPr lang="en-US" dirty="0" smtClean="0"/>
              <a:t>Commands to create the scanner</a:t>
            </a:r>
          </a:p>
          <a:p>
            <a:pPr>
              <a:buNone/>
            </a:pPr>
            <a:r>
              <a:rPr lang="en-US" dirty="0" smtClean="0"/>
              <a:t>		$ </a:t>
            </a:r>
            <a:r>
              <a:rPr lang="en-US" b="1" dirty="0" smtClean="0"/>
              <a:t>flex </a:t>
            </a:r>
            <a:r>
              <a:rPr lang="en-US" dirty="0" err="1" smtClean="0"/>
              <a:t>file.l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$ </a:t>
            </a:r>
            <a:r>
              <a:rPr lang="en-US" b="1" dirty="0" smtClean="0"/>
              <a:t>cc </a:t>
            </a:r>
            <a:r>
              <a:rPr lang="en-US" dirty="0" err="1" smtClean="0"/>
              <a:t>lex.yy.c</a:t>
            </a:r>
            <a:r>
              <a:rPr lang="en-US" dirty="0" smtClean="0"/>
              <a:t>  -</a:t>
            </a:r>
            <a:r>
              <a:rPr lang="en-US" dirty="0" err="1" smtClean="0"/>
              <a:t>lfl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$ </a:t>
            </a:r>
            <a:r>
              <a:rPr lang="en-US" b="1" dirty="0" smtClean="0"/>
              <a:t>./</a:t>
            </a:r>
            <a:r>
              <a:rPr lang="en-US" b="1" dirty="0" err="1" smtClean="0"/>
              <a:t>a.out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–breaking in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the pattern that matches longer lexeme.</a:t>
            </a:r>
          </a:p>
          <a:p>
            <a:endParaRPr lang="en-US" dirty="0" smtClean="0"/>
          </a:p>
          <a:p>
            <a:r>
              <a:rPr lang="en-US" dirty="0" smtClean="0"/>
              <a:t>and if two patterns match the same lexeme, it prefers the pattern that appears first in the flex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Scanner as </a:t>
            </a:r>
            <a:r>
              <a:rPr lang="en-US" dirty="0" err="1" smtClean="0"/>
              <a:t>Coroutine</a:t>
            </a:r>
            <a:r>
              <a:rPr lang="en-US" dirty="0" smtClean="0"/>
              <a:t> (</a:t>
            </a:r>
            <a:r>
              <a:rPr lang="en-US" b="1" dirty="0" err="1" smtClean="0"/>
              <a:t>yylex</a:t>
            </a:r>
            <a:r>
              <a:rPr lang="en-US" b="1" dirty="0" smtClean="0"/>
              <a:t>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a program (like parser)needs a token, it calls </a:t>
            </a:r>
            <a:r>
              <a:rPr lang="en-US" b="1" dirty="0" err="1" smtClean="0"/>
              <a:t>yylex</a:t>
            </a:r>
            <a:r>
              <a:rPr lang="en-US" b="1" dirty="0" smtClean="0"/>
              <a:t>()</a:t>
            </a:r>
            <a:r>
              <a:rPr lang="en-US" dirty="0" smtClean="0"/>
              <a:t>, which reads input stream and returns the token. When it needs another token, it calls </a:t>
            </a:r>
            <a:r>
              <a:rPr lang="en-US" b="1" dirty="0" err="1" smtClean="0"/>
              <a:t>yylex</a:t>
            </a:r>
            <a:r>
              <a:rPr lang="en-US" b="1" dirty="0" smtClean="0"/>
              <a:t>()</a:t>
            </a:r>
            <a:r>
              <a:rPr lang="en-US" dirty="0" smtClean="0"/>
              <a:t> again.</a:t>
            </a:r>
          </a:p>
          <a:p>
            <a:endParaRPr lang="en-US" dirty="0" smtClean="0"/>
          </a:p>
          <a:p>
            <a:r>
              <a:rPr lang="en-US" dirty="0" smtClean="0"/>
              <a:t>The scanner acts as a co-routine; that is, </a:t>
            </a:r>
            <a:r>
              <a:rPr lang="en-US" dirty="0" smtClean="0">
                <a:solidFill>
                  <a:schemeClr val="tx2"/>
                </a:solidFill>
              </a:rPr>
              <a:t>each time it returns, it remembers where it was, and on the next call it picks up where it left off.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1563</Words>
  <Application>Microsoft Office PowerPoint</Application>
  <PresentationFormat>On-screen Show (4:3)</PresentationFormat>
  <Paragraphs>446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Lex/flex and yacc/bison</vt:lpstr>
      <vt:lpstr>PowerPoint Presentation</vt:lpstr>
      <vt:lpstr>Flex(Lex)</vt:lpstr>
      <vt:lpstr>PowerPoint Presentation</vt:lpstr>
      <vt:lpstr>PowerPoint Presentation</vt:lpstr>
      <vt:lpstr>PowerPoint Presentation</vt:lpstr>
      <vt:lpstr>PowerPoint Presentation</vt:lpstr>
      <vt:lpstr>Tie –breaking in Flex</vt:lpstr>
      <vt:lpstr>The Scanner as Coroutine (yylex())</vt:lpstr>
      <vt:lpstr>PowerPoint Presentation</vt:lpstr>
      <vt:lpstr>PowerPoint Presentation</vt:lpstr>
      <vt:lpstr>Flex-Bison Environment Variables</vt:lpstr>
      <vt:lpstr>PowerPoint Presentation</vt:lpstr>
      <vt:lpstr>Lex/Flex examples- Counting lines/words/characters</vt:lpstr>
      <vt:lpstr>Lex/Flex examples- Adding lines to source code</vt:lpstr>
      <vt:lpstr>Regular definitions</vt:lpstr>
      <vt:lpstr>PowerPoint Presentation</vt:lpstr>
      <vt:lpstr>Start conditions/states/rules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Bison with Flex  (one possible method)</vt:lpstr>
      <vt:lpstr>PowerPoint Presentation</vt:lpstr>
      <vt:lpstr>PowerPoint Presentation</vt:lpstr>
      <vt:lpstr>Definitions section</vt:lpstr>
      <vt:lpstr>Definitions section</vt:lpstr>
      <vt:lpstr>PowerPoint Presentation</vt:lpstr>
      <vt:lpstr>Rules section</vt:lpstr>
      <vt:lpstr>Rules section</vt:lpstr>
      <vt:lpstr>PowerPoint Presentation</vt:lpstr>
      <vt:lpstr>PowerPoint Presentation</vt:lpstr>
      <vt:lpstr>PowerPoint Presentation</vt:lpstr>
      <vt:lpstr>Infix to Postfix</vt:lpstr>
      <vt:lpstr>Infix to Postfix (file.y)</vt:lpstr>
      <vt:lpstr>Infix to Postfix (file.l)</vt:lpstr>
      <vt:lpstr>Simple Calculator(file.y)</vt:lpstr>
      <vt:lpstr>Simple Calculator(file.l)</vt:lpstr>
      <vt:lpstr>File.y</vt:lpstr>
      <vt:lpstr>E→E+T | T T →T*F | F F →(E) | id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Hewlett-Packard Company</cp:lastModifiedBy>
  <cp:revision>131</cp:revision>
  <dcterms:created xsi:type="dcterms:W3CDTF">2014-02-06T13:05:26Z</dcterms:created>
  <dcterms:modified xsi:type="dcterms:W3CDTF">2019-04-01T07:15:51Z</dcterms:modified>
</cp:coreProperties>
</file>