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316" r:id="rId2"/>
    <p:sldId id="301" r:id="rId3"/>
    <p:sldId id="313" r:id="rId4"/>
    <p:sldId id="302" r:id="rId5"/>
    <p:sldId id="303" r:id="rId6"/>
    <p:sldId id="304" r:id="rId7"/>
    <p:sldId id="305" r:id="rId8"/>
    <p:sldId id="306" r:id="rId9"/>
    <p:sldId id="307" r:id="rId10"/>
    <p:sldId id="315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401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59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98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668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4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61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198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869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339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368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824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57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309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800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08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266A-3FC3-45F9-888F-ADD26A0FC24B}" type="datetimeFigureOut">
              <a:rPr lang="en-ID" smtClean="0"/>
              <a:t>21/11/2024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471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Title</a:t>
            </a:r>
            <a:r>
              <a:rPr lang="en-US" sz="3100" dirty="0"/>
              <a:t>: </a:t>
            </a:r>
            <a:r>
              <a:rPr lang="en-US" sz="3100" b="1" dirty="0"/>
              <a:t>Sentiment Analysis of Amazon Alexa Reviews</a:t>
            </a:r>
            <a:br>
              <a:rPr lang="en-US" sz="3100" dirty="0"/>
            </a:br>
            <a:r>
              <a:rPr lang="en-US" sz="3100" b="1" dirty="0"/>
              <a:t>Subtitle</a:t>
            </a:r>
            <a:r>
              <a:rPr lang="en-US" sz="3100" dirty="0"/>
              <a:t>: </a:t>
            </a:r>
            <a:r>
              <a:rPr lang="en-US" sz="3100" b="1" dirty="0"/>
              <a:t>Using Machine Learning for Customer Feedback Insights</a:t>
            </a:r>
            <a:br>
              <a:rPr lang="en-US" sz="3100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86DF6F-89E3-4C8F-A4FC-9807D58E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7500" lnSpcReduction="20000"/>
          </a:bodyPr>
          <a:lstStyle/>
          <a:p>
            <a:pPr marL="0" indent="0" algn="r">
              <a:buNone/>
            </a:pPr>
            <a:br>
              <a:rPr lang="en-US" sz="2800" b="1" dirty="0">
                <a:solidFill>
                  <a:srgbClr val="002060"/>
                </a:solidFill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US" sz="4000" dirty="0"/>
              <a:t>Submitted by:-</a:t>
            </a:r>
            <a:br>
              <a:rPr lang="en-US" sz="4000" dirty="0"/>
            </a:br>
            <a:r>
              <a:rPr lang="en-US" sz="4000" b="1" dirty="0"/>
              <a:t> (E23CSEU2163)Rudra Sharma </a:t>
            </a:r>
            <a:br>
              <a:rPr lang="en-US" sz="4000" b="1" dirty="0"/>
            </a:br>
            <a:r>
              <a:rPr lang="en-US" sz="4000" b="1" dirty="0"/>
              <a:t>(E23CSEU2171) </a:t>
            </a:r>
            <a:r>
              <a:rPr lang="en-US" sz="4000" b="1" dirty="0" err="1"/>
              <a:t>Devansh</a:t>
            </a:r>
            <a:r>
              <a:rPr lang="en-US" sz="4000" b="1" dirty="0"/>
              <a:t> </a:t>
            </a:r>
            <a:r>
              <a:rPr lang="en-US" sz="4000" b="1" dirty="0" err="1"/>
              <a:t>Chouksey</a:t>
            </a:r>
            <a:endParaRPr lang="en-US" sz="4000" b="1" dirty="0"/>
          </a:p>
          <a:p>
            <a:pPr marL="0" indent="0" algn="r">
              <a:buNone/>
            </a:pPr>
            <a:r>
              <a:rPr lang="en-US" sz="4000" b="1" dirty="0"/>
              <a:t>(E23CSEU2084)Rohit Ojha  </a:t>
            </a:r>
            <a:br>
              <a:rPr lang="en-US" sz="4000" b="1" dirty="0"/>
            </a:br>
            <a:br>
              <a:rPr lang="en-US" sz="4000" b="1" dirty="0"/>
            </a:br>
            <a:br>
              <a:rPr lang="en-US" sz="20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endParaRPr lang="en-ID" sz="28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close-up of a logo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62" y="3715727"/>
            <a:ext cx="3916045" cy="166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5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619"/>
            <a:ext cx="8915400" cy="514615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outperformed Naive Bayes.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Demonstrates ML's potential to analyze unstructured data.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actionable insights for improving customer satisfaction.</a:t>
            </a:r>
          </a:p>
          <a:p>
            <a:pPr marL="0" indent="0">
              <a:buNone/>
            </a:pPr>
            <a:r>
              <a:rPr lang="en-IN" sz="2400" b="1" dirty="0"/>
              <a:t>Logistic Regression:</a:t>
            </a:r>
            <a:r>
              <a:rPr lang="en-US" sz="2400" dirty="0"/>
              <a:t> </a:t>
            </a:r>
            <a:r>
              <a:rPr lang="en-IN" sz="2400" b="1" dirty="0"/>
              <a:t>Accuracy:</a:t>
            </a:r>
            <a:r>
              <a:rPr lang="en-IN" sz="2400" dirty="0"/>
              <a:t> 88.50%</a:t>
            </a:r>
            <a:endParaRPr lang="en-US" sz="2400" dirty="0"/>
          </a:p>
          <a:p>
            <a:pPr lvl="0"/>
            <a:r>
              <a:rPr lang="en-IN" sz="2400" dirty="0"/>
              <a:t>The confusion matrix showed a strong ability to correctly classify both positive and negative sentiments.</a:t>
            </a:r>
            <a:endParaRPr lang="en-US" sz="2400" dirty="0"/>
          </a:p>
          <a:p>
            <a:pPr lvl="0"/>
            <a:r>
              <a:rPr lang="en-IN" sz="2400" dirty="0"/>
              <a:t>The model performed particularly well on precision and recall for positive sentiments, making it a reliable choice for customer satisfaction analysis.</a:t>
            </a:r>
          </a:p>
          <a:p>
            <a:pPr marL="0" indent="0">
              <a:buNone/>
            </a:pPr>
            <a:r>
              <a:rPr lang="en-IN" sz="2400" b="1" dirty="0"/>
              <a:t>Multinomial Naive </a:t>
            </a:r>
            <a:r>
              <a:rPr lang="en-IN" sz="2400" b="1" dirty="0" err="1"/>
              <a:t>Bayes:Accuracy</a:t>
            </a:r>
            <a:r>
              <a:rPr lang="en-IN" sz="2400" b="1" dirty="0"/>
              <a:t>:</a:t>
            </a:r>
            <a:r>
              <a:rPr lang="en-IN" sz="2400" dirty="0"/>
              <a:t> 86.00%</a:t>
            </a:r>
            <a:endParaRPr lang="en-US" sz="2400" dirty="0"/>
          </a:p>
          <a:p>
            <a:pPr lvl="0"/>
            <a:r>
              <a:rPr lang="en-IN" sz="2400" dirty="0"/>
              <a:t>While slightly less accurate than Logistic Regression, the model was computationally faster.</a:t>
            </a:r>
            <a:endParaRPr lang="en-US" sz="2400" dirty="0"/>
          </a:p>
          <a:p>
            <a:pPr lvl="0"/>
            <a:r>
              <a:rPr lang="en-IN" sz="2400" dirty="0"/>
              <a:t>It achieved moderate precision and recall, but occasionally misclassified negative reviews as positive.</a:t>
            </a:r>
            <a:endParaRPr lang="en-US" sz="2400" dirty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Analysis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92925" y="1222763"/>
            <a:ext cx="7708666" cy="32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2400" dirty="0"/>
          </a:p>
          <a:p>
            <a:pPr lvl="0"/>
            <a:r>
              <a:rPr lang="en-IN" sz="2400" b="1" dirty="0"/>
              <a:t>Word Cloud for Positive Reviews:</a:t>
            </a:r>
            <a:r>
              <a:rPr lang="en-IN" sz="2400" dirty="0"/>
              <a:t> Highlighted words like "love," "great," and "easy," reflecting common positive sentiments.</a:t>
            </a:r>
            <a:endParaRPr lang="en-US" sz="2400" dirty="0"/>
          </a:p>
          <a:p>
            <a:pPr lvl="0"/>
            <a:r>
              <a:rPr lang="en-IN" sz="2400" b="1" dirty="0"/>
              <a:t>Word Cloud for Negative Reviews:</a:t>
            </a:r>
            <a:r>
              <a:rPr lang="en-IN" sz="2400" dirty="0"/>
              <a:t> Showed terms like "problem," "return," and "issue," indicating frequent complaints.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4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0" y="1741544"/>
            <a:ext cx="9218612" cy="33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Highlights the importance of sentiment analysis in e-commerce.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Machine Learning models improve feedback analysis efficiency.</a:t>
            </a:r>
          </a:p>
          <a:p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performed better overall.</a:t>
            </a:r>
          </a:p>
          <a:p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significantly improved performance.</a:t>
            </a:r>
          </a:p>
          <a:p>
            <a:pPr marL="0" indent="0"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dirty="0"/>
              <a:t>Offers tools to enhance product quality and user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97245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60" y="379561"/>
            <a:ext cx="8911687" cy="1280890"/>
          </a:xfrm>
        </p:spPr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33412" y="1271855"/>
            <a:ext cx="10158095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b="1" dirty="0"/>
              <a:t>Advanced Models:</a:t>
            </a:r>
            <a:endParaRPr lang="en-US" dirty="0"/>
          </a:p>
          <a:p>
            <a:pPr lvl="0"/>
            <a:r>
              <a:rPr lang="en-IN" dirty="0"/>
              <a:t>Implementing deep learning models like LSTMs or BERT could improve performance, especially for nuanced or context-dependent sentiments.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Multilingual Sentiment Analysis:</a:t>
            </a:r>
            <a:endParaRPr lang="en-US" dirty="0"/>
          </a:p>
          <a:p>
            <a:pPr lvl="0"/>
            <a:r>
              <a:rPr lang="en-IN" dirty="0"/>
              <a:t>Extending the analysis to include reviews in multiple languages would enhance the model's applicability globally.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Time-Series Analysis:</a:t>
            </a:r>
            <a:endParaRPr lang="en-US" dirty="0"/>
          </a:p>
          <a:p>
            <a:pPr lvl="0"/>
            <a:r>
              <a:rPr lang="en-IN" dirty="0" err="1"/>
              <a:t>Analyzing</a:t>
            </a:r>
            <a:r>
              <a:rPr lang="en-IN" dirty="0"/>
              <a:t> sentiment trends over time could help identify changes in customer satisfaction and the impact of new features or updates.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Aspect-Based Sentiment Analysis:</a:t>
            </a:r>
            <a:endParaRPr lang="en-US" dirty="0"/>
          </a:p>
          <a:p>
            <a:pPr lvl="0"/>
            <a:r>
              <a:rPr lang="en-IN" dirty="0"/>
              <a:t>Instead of overall sentiment, focusing on specific aspects (e.g., "sound quality," "design") could provide more detailed insights.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Integration with Business Tools:</a:t>
            </a:r>
            <a:endParaRPr lang="en-US" dirty="0"/>
          </a:p>
          <a:p>
            <a:pPr lvl="0"/>
            <a:r>
              <a:rPr lang="en-IN" dirty="0"/>
              <a:t>Developing a real-time dashboard for sentiment analysis would allow businesses to monitor customer feedback continuously.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6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42" y="2633331"/>
            <a:ext cx="800081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11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73646" y="1611866"/>
            <a:ext cx="950226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Sentiment Analysis?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 depends heavily on customer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review analysis is impractical for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sentiment classification into positive and negative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Goals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sentiment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machine learning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5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262" y="1905000"/>
            <a:ext cx="9249350" cy="37776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Analyzing Amazon Alexa reviews to extract customer feedback.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Automates classification into positive and negative sentiments.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Combines Natural Language Processing (NLP) and Machine Learning (ML)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9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1760255"/>
            <a:ext cx="905055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Models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Bayes, Logistic Regression, SVM.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Bag-of-Words, TF-IDF, word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(Word2Vec,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GloVe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Techniques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with RNN, LSTM, BERT.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Approach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simplicity, interpretability, and computational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4332"/>
            <a:ext cx="8911687" cy="1280890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1326245"/>
            <a:ext cx="8581894" cy="431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Contains reviews, ratings, and associated feedback.</a:t>
            </a:r>
          </a:p>
          <a:p>
            <a:r>
              <a:rPr lang="en-US" sz="2400" dirty="0"/>
              <a:t>Used for analyzing customer sentiment and trends.</a:t>
            </a:r>
          </a:p>
          <a:p>
            <a:r>
              <a:rPr lang="en-US" sz="2400" dirty="0"/>
              <a:t>Data is preprocessed for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Amazon Alexa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 (1-5).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(Positive/Negative).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Reviews (Textual Content).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2115918"/>
            <a:ext cx="8286243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Data cleaning: Removing noise and inconsistencies.</a:t>
            </a:r>
          </a:p>
          <a:p>
            <a:r>
              <a:rPr lang="en-US" sz="2400" dirty="0" err="1"/>
              <a:t>Stopword</a:t>
            </a:r>
            <a:r>
              <a:rPr lang="en-US" sz="2400" dirty="0"/>
              <a:t> removal: Focusing on meaningful words.</a:t>
            </a:r>
          </a:p>
          <a:p>
            <a:r>
              <a:rPr lang="en-US" sz="2400" dirty="0"/>
              <a:t>Stemming: Reducing words to their root forms.</a:t>
            </a:r>
          </a:p>
          <a:p>
            <a:r>
              <a:rPr lang="en-US" sz="2400" dirty="0"/>
              <a:t>Feature extraction using </a:t>
            </a:r>
            <a:r>
              <a:rPr lang="en-US" sz="2400" dirty="0" err="1"/>
              <a:t>CountVectorizer</a:t>
            </a:r>
            <a:r>
              <a:rPr 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Prepare clean text for feature extraction. </a:t>
            </a:r>
          </a:p>
        </p:txBody>
      </p:sp>
    </p:spTree>
    <p:extLst>
      <p:ext uri="{BB962C8B-B14F-4D97-AF65-F5344CB8AC3E}">
        <p14:creationId xmlns:p14="http://schemas.microsoft.com/office/powerpoint/2010/main" val="349304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Method</a:t>
            </a:r>
            <a:r>
              <a:rPr lang="en-US" sz="2400" dirty="0"/>
              <a:t>: </a:t>
            </a:r>
            <a:r>
              <a:rPr lang="en-US" sz="2400" dirty="0" err="1"/>
              <a:t>CountVectorizer</a:t>
            </a:r>
            <a:endParaRPr lang="en-US" sz="2400" dirty="0"/>
          </a:p>
          <a:p>
            <a:pPr lvl="1"/>
            <a:r>
              <a:rPr lang="en-US" sz="2400" dirty="0"/>
              <a:t>Bag-of-Words representation.</a:t>
            </a:r>
          </a:p>
          <a:p>
            <a:pPr lvl="1"/>
            <a:r>
              <a:rPr lang="en-US" sz="2400" dirty="0"/>
              <a:t>Frequency of words as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0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Development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75881" y="1383687"/>
            <a:ext cx="9128731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0"/>
            <a:r>
              <a:rPr lang="en-IN" sz="2000" dirty="0"/>
              <a:t>Two machine learning models were implemented:</a:t>
            </a:r>
            <a:endParaRPr lang="en-US" sz="2000" dirty="0"/>
          </a:p>
          <a:p>
            <a:pPr lvl="1"/>
            <a:r>
              <a:rPr lang="en-IN" sz="2000" b="1" dirty="0"/>
              <a:t>Logistic Regression:</a:t>
            </a:r>
            <a:r>
              <a:rPr lang="en-IN" sz="2000" dirty="0"/>
              <a:t> Known for its ability to handle binary classification problems with high interpretability.</a:t>
            </a:r>
            <a:endParaRPr lang="en-US" sz="2000" dirty="0"/>
          </a:p>
          <a:p>
            <a:pPr lvl="1"/>
            <a:r>
              <a:rPr lang="en-IN" sz="2000" b="1" dirty="0"/>
              <a:t>Multinomial Naive Bayes:</a:t>
            </a:r>
            <a:r>
              <a:rPr lang="en-IN" sz="2000" dirty="0"/>
              <a:t> A probabilistic model that works well with discrete features like word counts.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Training, 20%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Precision, Recall, F1-Score,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0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Hardware/Software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4372"/>
            <a:ext cx="8915400" cy="415685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Hardware Requirements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8GB RAM, Multi-core CPU, Optional GPU.</a:t>
            </a:r>
          </a:p>
          <a:p>
            <a:r>
              <a:rPr lang="en-US" sz="2400" b="1" dirty="0"/>
              <a:t>Software Stack</a:t>
            </a:r>
            <a:r>
              <a:rPr lang="en-US" sz="2400" dirty="0"/>
              <a:t>:</a:t>
            </a:r>
          </a:p>
          <a:p>
            <a:pPr lvl="0"/>
            <a:r>
              <a:rPr lang="en-IN" b="1" dirty="0"/>
              <a:t>Libraries:</a:t>
            </a:r>
            <a:endParaRPr lang="en-US" sz="1200" dirty="0"/>
          </a:p>
          <a:p>
            <a:pPr lvl="1"/>
            <a:r>
              <a:rPr lang="en-IN" sz="2000" dirty="0"/>
              <a:t>pandas and </a:t>
            </a:r>
            <a:r>
              <a:rPr lang="en-IN" sz="2000" dirty="0" err="1"/>
              <a:t>numpy</a:t>
            </a:r>
            <a:r>
              <a:rPr lang="en-IN" sz="2000" dirty="0"/>
              <a:t> for data manipulation.</a:t>
            </a:r>
            <a:endParaRPr lang="en-US" sz="2000" dirty="0"/>
          </a:p>
          <a:p>
            <a:pPr lvl="1"/>
            <a:r>
              <a:rPr lang="en-IN" sz="2000" dirty="0" err="1"/>
              <a:t>matplotlib</a:t>
            </a:r>
            <a:r>
              <a:rPr lang="en-IN" sz="2000" dirty="0"/>
              <a:t> and </a:t>
            </a:r>
            <a:r>
              <a:rPr lang="en-IN" sz="2000" dirty="0" err="1"/>
              <a:t>seaborn</a:t>
            </a:r>
            <a:r>
              <a:rPr lang="en-IN" sz="2000" dirty="0"/>
              <a:t> for data visualization.</a:t>
            </a:r>
            <a:endParaRPr lang="en-US" sz="2000" dirty="0"/>
          </a:p>
          <a:p>
            <a:pPr lvl="1"/>
            <a:r>
              <a:rPr lang="en-IN" sz="2000" dirty="0" err="1"/>
              <a:t>nltk</a:t>
            </a:r>
            <a:r>
              <a:rPr lang="en-IN" sz="2000" dirty="0"/>
              <a:t> for text </a:t>
            </a:r>
            <a:r>
              <a:rPr lang="en-IN" sz="2000" dirty="0" err="1"/>
              <a:t>preprocessing</a:t>
            </a:r>
            <a:r>
              <a:rPr lang="en-IN" sz="2000" dirty="0"/>
              <a:t>.</a:t>
            </a:r>
            <a:endParaRPr lang="en-US" sz="2000" dirty="0"/>
          </a:p>
          <a:p>
            <a:pPr lvl="1"/>
            <a:r>
              <a:rPr lang="en-IN" sz="2000" dirty="0" err="1"/>
              <a:t>scikit</a:t>
            </a:r>
            <a:r>
              <a:rPr lang="en-IN" sz="2000" dirty="0"/>
              <a:t>-learn for machine learning implementation.</a:t>
            </a:r>
            <a:endParaRPr lang="en-US" sz="2000" dirty="0"/>
          </a:p>
          <a:p>
            <a:pPr lvl="1"/>
            <a:r>
              <a:rPr lang="en-IN" sz="2000" dirty="0" err="1"/>
              <a:t>wordcloud</a:t>
            </a:r>
            <a:r>
              <a:rPr lang="en-IN" sz="2000" dirty="0"/>
              <a:t> for generating visual representations of frequent words.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4820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2258</TotalTime>
  <Words>740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Century Gothic</vt:lpstr>
      <vt:lpstr>Wingdings 3</vt:lpstr>
      <vt:lpstr>Wisp</vt:lpstr>
      <vt:lpstr>Title: Sentiment Analysis of Amazon Alexa Reviews Subtitle: Using Machine Learning for Customer Feedback Insights  </vt:lpstr>
      <vt:lpstr>Introduction</vt:lpstr>
      <vt:lpstr>Introduction(Contd…)</vt:lpstr>
      <vt:lpstr>Related Work</vt:lpstr>
      <vt:lpstr>Dataset Overview</vt:lpstr>
      <vt:lpstr>Data Preprocessing</vt:lpstr>
      <vt:lpstr>Feature Extraction</vt:lpstr>
      <vt:lpstr>Model Development</vt:lpstr>
      <vt:lpstr>Hardware/Software</vt:lpstr>
      <vt:lpstr>Results and Insights</vt:lpstr>
      <vt:lpstr>Visual Analysis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Bhawna verma</dc:creator>
  <cp:lastModifiedBy>Rudra Sharma</cp:lastModifiedBy>
  <cp:revision>99</cp:revision>
  <dcterms:created xsi:type="dcterms:W3CDTF">2020-11-24T10:03:54Z</dcterms:created>
  <dcterms:modified xsi:type="dcterms:W3CDTF">2024-11-21T18:13:48Z</dcterms:modified>
</cp:coreProperties>
</file>