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3" r:id="rId18"/>
    <p:sldId id="274"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704349-239C-4571-923A-8367FF04ED4D}">
          <p14:sldIdLst>
            <p14:sldId id="256"/>
            <p14:sldId id="257"/>
            <p14:sldId id="258"/>
            <p14:sldId id="259"/>
            <p14:sldId id="260"/>
            <p14:sldId id="261"/>
            <p14:sldId id="262"/>
            <p14:sldId id="263"/>
            <p14:sldId id="264"/>
            <p14:sldId id="265"/>
            <p14:sldId id="266"/>
            <p14:sldId id="268"/>
            <p14:sldId id="267"/>
            <p14:sldId id="269"/>
            <p14:sldId id="270"/>
            <p14:sldId id="272"/>
            <p14:sldId id="273"/>
            <p14:sldId id="274"/>
            <p14:sldId id="271"/>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nsh Nema" initials="DN" lastIdx="1" clrIdx="0">
    <p:extLst>
      <p:ext uri="{19B8F6BF-5375-455C-9EA6-DF929625EA0E}">
        <p15:presenceInfo xmlns:p15="http://schemas.microsoft.com/office/powerpoint/2012/main" userId="e96a3a4c880ad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1" d="100"/>
          <a:sy n="81" d="100"/>
        </p:scale>
        <p:origin x="74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422902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70DCA-1760-46A2-BC2F-E9A0C71D3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26212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211460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323986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1531460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670DCA-1760-46A2-BC2F-E9A0C71D3688}"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167471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670DCA-1760-46A2-BC2F-E9A0C71D3688}" type="datetimeFigureOut">
              <a:rPr lang="en-US" smtClean="0"/>
              <a:t>8/16/2024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655063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33775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412905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316103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70DCA-1760-46A2-BC2F-E9A0C71D3688}"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242534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70DCA-1760-46A2-BC2F-E9A0C71D3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158436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70DCA-1760-46A2-BC2F-E9A0C71D3688}"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258521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70DCA-1760-46A2-BC2F-E9A0C71D3688}"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383437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70DCA-1760-46A2-BC2F-E9A0C71D3688}"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394798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70DCA-1760-46A2-BC2F-E9A0C71D3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124238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70DCA-1760-46A2-BC2F-E9A0C71D3688}"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2F8777-5331-458C-8940-C7D0CCD28C9E}" type="slidenum">
              <a:rPr lang="en-US" smtClean="0"/>
              <a:t>‹#›</a:t>
            </a:fld>
            <a:endParaRPr lang="en-US"/>
          </a:p>
        </p:txBody>
      </p:sp>
    </p:spTree>
    <p:extLst>
      <p:ext uri="{BB962C8B-B14F-4D97-AF65-F5344CB8AC3E}">
        <p14:creationId xmlns:p14="http://schemas.microsoft.com/office/powerpoint/2010/main" val="87694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670DCA-1760-46A2-BC2F-E9A0C71D3688}" type="datetimeFigureOut">
              <a:rPr lang="en-US" smtClean="0"/>
              <a:t>8/16/2024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2F8777-5331-458C-8940-C7D0CCD28C9E}" type="slidenum">
              <a:rPr lang="en-US" smtClean="0"/>
              <a:t>‹#›</a:t>
            </a:fld>
            <a:endParaRPr lang="en-US"/>
          </a:p>
        </p:txBody>
      </p:sp>
    </p:spTree>
    <p:extLst>
      <p:ext uri="{BB962C8B-B14F-4D97-AF65-F5344CB8AC3E}">
        <p14:creationId xmlns:p14="http://schemas.microsoft.com/office/powerpoint/2010/main" val="41577519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5D06-3661-4892-81BD-78BE6D6DC234}"/>
              </a:ext>
            </a:extLst>
          </p:cNvPr>
          <p:cNvSpPr>
            <a:spLocks noGrp="1"/>
          </p:cNvSpPr>
          <p:nvPr>
            <p:ph type="ctrTitle"/>
          </p:nvPr>
        </p:nvSpPr>
        <p:spPr/>
        <p:txBody>
          <a:bodyPr/>
          <a:lstStyle/>
          <a:p>
            <a:r>
              <a:rPr lang="en-US" sz="7200" dirty="0"/>
              <a:t>Threat Probe</a:t>
            </a:r>
            <a:r>
              <a:rPr lang="en-US" dirty="0"/>
              <a:t>	</a:t>
            </a:r>
          </a:p>
        </p:txBody>
      </p:sp>
      <p:sp>
        <p:nvSpPr>
          <p:cNvPr id="3" name="Subtitle 2">
            <a:extLst>
              <a:ext uri="{FF2B5EF4-FFF2-40B4-BE49-F238E27FC236}">
                <a16:creationId xmlns:a16="http://schemas.microsoft.com/office/drawing/2014/main" id="{FC1B514C-EA80-416D-809B-AE35429955F8}"/>
              </a:ext>
            </a:extLst>
          </p:cNvPr>
          <p:cNvSpPr>
            <a:spLocks noGrp="1"/>
          </p:cNvSpPr>
          <p:nvPr>
            <p:ph type="subTitle" idx="1"/>
          </p:nvPr>
        </p:nvSpPr>
        <p:spPr/>
        <p:txBody>
          <a:bodyPr>
            <a:normAutofit lnSpcReduction="10000"/>
          </a:bodyPr>
          <a:lstStyle/>
          <a:p>
            <a:r>
              <a:rPr lang="en-US" dirty="0"/>
              <a:t>To identify vulnerabilities, assess the effectiveness of security controls, and Generate Report on how an attacker might exploit weaknesses </a:t>
            </a:r>
          </a:p>
        </p:txBody>
      </p:sp>
    </p:spTree>
    <p:extLst>
      <p:ext uri="{BB962C8B-B14F-4D97-AF65-F5344CB8AC3E}">
        <p14:creationId xmlns:p14="http://schemas.microsoft.com/office/powerpoint/2010/main" val="389437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C87C-C8C3-DD60-CF7C-DFD8548D0A3E}"/>
              </a:ext>
            </a:extLst>
          </p:cNvPr>
          <p:cNvSpPr>
            <a:spLocks noGrp="1"/>
          </p:cNvSpPr>
          <p:nvPr>
            <p:ph type="title" idx="4294967295"/>
          </p:nvPr>
        </p:nvSpPr>
        <p:spPr>
          <a:xfrm>
            <a:off x="0" y="973138"/>
            <a:ext cx="8761413" cy="708025"/>
          </a:xfrm>
        </p:spPr>
        <p:txBody>
          <a:bodyPr/>
          <a:lstStyle/>
          <a:p>
            <a:r>
              <a:rPr lang="en-IN" dirty="0"/>
              <a:t>Sc</a:t>
            </a:r>
          </a:p>
        </p:txBody>
      </p:sp>
      <p:sp>
        <p:nvSpPr>
          <p:cNvPr id="3" name="TextBox 2">
            <a:extLst>
              <a:ext uri="{FF2B5EF4-FFF2-40B4-BE49-F238E27FC236}">
                <a16:creationId xmlns:a16="http://schemas.microsoft.com/office/drawing/2014/main" id="{10DCDEA3-7296-CFD1-4E87-93436E59F9F0}"/>
              </a:ext>
            </a:extLst>
          </p:cNvPr>
          <p:cNvSpPr txBox="1"/>
          <p:nvPr/>
        </p:nvSpPr>
        <p:spPr>
          <a:xfrm>
            <a:off x="2619080" y="1681163"/>
            <a:ext cx="6953840" cy="2554545"/>
          </a:xfrm>
          <a:prstGeom prst="rect">
            <a:avLst/>
          </a:prstGeom>
          <a:noFill/>
        </p:spPr>
        <p:txBody>
          <a:bodyPr wrap="square" rtlCol="0">
            <a:spAutoFit/>
          </a:bodyPr>
          <a:lstStyle/>
          <a:p>
            <a:r>
              <a:rPr lang="en-IN" sz="8000" b="1" dirty="0">
                <a:solidFill>
                  <a:schemeClr val="accent6">
                    <a:lumMod val="75000"/>
                  </a:schemeClr>
                </a:solidFill>
              </a:rPr>
              <a:t>Screenshots &amp; Outputs </a:t>
            </a:r>
          </a:p>
        </p:txBody>
      </p:sp>
    </p:spTree>
    <p:extLst>
      <p:ext uri="{BB962C8B-B14F-4D97-AF65-F5344CB8AC3E}">
        <p14:creationId xmlns:p14="http://schemas.microsoft.com/office/powerpoint/2010/main" val="234765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AEF95-09DC-0207-B372-8D518A065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81"/>
            <a:ext cx="12201912" cy="6683603"/>
          </a:xfrm>
          <a:prstGeom prst="rect">
            <a:avLst/>
          </a:prstGeom>
        </p:spPr>
      </p:pic>
    </p:spTree>
    <p:extLst>
      <p:ext uri="{BB962C8B-B14F-4D97-AF65-F5344CB8AC3E}">
        <p14:creationId xmlns:p14="http://schemas.microsoft.com/office/powerpoint/2010/main" val="319586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AEAD8-22BC-EF07-BFF8-E52056550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1820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58F02-38F8-C454-FD7D-FCEDBB336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2451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D95A4-F38A-C657-4010-259E92F11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6569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601-5447-B158-7CBE-20D3118488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E696BA-44E2-B5EB-D910-3A88EE187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3618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51C6-5736-E641-3B47-E7811AD370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94B39B-A7F1-4F33-B2AC-30DD7833D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7" y="12699"/>
            <a:ext cx="12100293" cy="6806415"/>
          </a:xfrm>
        </p:spPr>
      </p:pic>
    </p:spTree>
    <p:extLst>
      <p:ext uri="{BB962C8B-B14F-4D97-AF65-F5344CB8AC3E}">
        <p14:creationId xmlns:p14="http://schemas.microsoft.com/office/powerpoint/2010/main" val="277630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215D-0329-D21C-C344-AF991AC544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7707A5-6744-92AC-E64E-F7EC7C8D5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9" y="12700"/>
            <a:ext cx="12169422" cy="6845300"/>
          </a:xfrm>
        </p:spPr>
      </p:pic>
    </p:spTree>
    <p:extLst>
      <p:ext uri="{BB962C8B-B14F-4D97-AF65-F5344CB8AC3E}">
        <p14:creationId xmlns:p14="http://schemas.microsoft.com/office/powerpoint/2010/main" val="344505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C45B-1487-1D94-52D7-2FFFB7F7017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838FC3-7F31-2FA4-A452-B5886D1F3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8" y="12700"/>
            <a:ext cx="12169422" cy="6845300"/>
          </a:xfrm>
        </p:spPr>
      </p:pic>
    </p:spTree>
    <p:extLst>
      <p:ext uri="{BB962C8B-B14F-4D97-AF65-F5344CB8AC3E}">
        <p14:creationId xmlns:p14="http://schemas.microsoft.com/office/powerpoint/2010/main" val="8618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1B4F-C0AC-A67D-2004-09049041FD6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BEEDF7-4913-80B4-F915-4A908092F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8000"/>
          </a:xfrm>
        </p:spPr>
      </p:pic>
    </p:spTree>
    <p:extLst>
      <p:ext uri="{BB962C8B-B14F-4D97-AF65-F5344CB8AC3E}">
        <p14:creationId xmlns:p14="http://schemas.microsoft.com/office/powerpoint/2010/main" val="61493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CCF2-F889-4EAC-8BA6-276C0A516723}"/>
              </a:ext>
            </a:extLst>
          </p:cNvPr>
          <p:cNvSpPr>
            <a:spLocks noGrp="1"/>
          </p:cNvSpPr>
          <p:nvPr>
            <p:ph type="title"/>
          </p:nvPr>
        </p:nvSpPr>
        <p:spPr/>
        <p:txBody>
          <a:bodyPr/>
          <a:lstStyle/>
          <a:p>
            <a:r>
              <a:rPr lang="en-US" dirty="0"/>
              <a:t>Contents : 	</a:t>
            </a:r>
          </a:p>
        </p:txBody>
      </p:sp>
      <p:sp>
        <p:nvSpPr>
          <p:cNvPr id="3" name="Content Placeholder 2">
            <a:extLst>
              <a:ext uri="{FF2B5EF4-FFF2-40B4-BE49-F238E27FC236}">
                <a16:creationId xmlns:a16="http://schemas.microsoft.com/office/drawing/2014/main" id="{A6A342B2-B7C6-43A6-92FD-C4427C449E63}"/>
              </a:ext>
            </a:extLst>
          </p:cNvPr>
          <p:cNvSpPr>
            <a:spLocks noGrp="1"/>
          </p:cNvSpPr>
          <p:nvPr>
            <p:ph idx="1"/>
          </p:nvPr>
        </p:nvSpPr>
        <p:spPr/>
        <p:txBody>
          <a:bodyPr/>
          <a:lstStyle/>
          <a:p>
            <a:r>
              <a:rPr lang="en-US" dirty="0"/>
              <a:t>What is Threat Probe</a:t>
            </a:r>
          </a:p>
          <a:p>
            <a:r>
              <a:rPr lang="en-US" dirty="0"/>
              <a:t>Work Flow in brief </a:t>
            </a:r>
          </a:p>
          <a:p>
            <a:r>
              <a:rPr lang="en-US" dirty="0"/>
              <a:t>Overview of Workflow </a:t>
            </a:r>
          </a:p>
          <a:p>
            <a:r>
              <a:rPr lang="en-US" dirty="0"/>
              <a:t>Output</a:t>
            </a:r>
          </a:p>
          <a:p>
            <a:endParaRPr lang="en-US" dirty="0"/>
          </a:p>
          <a:p>
            <a:endParaRPr lang="en-US" dirty="0"/>
          </a:p>
          <a:p>
            <a:endParaRPr lang="en-US" dirty="0"/>
          </a:p>
        </p:txBody>
      </p:sp>
    </p:spTree>
    <p:extLst>
      <p:ext uri="{BB962C8B-B14F-4D97-AF65-F5344CB8AC3E}">
        <p14:creationId xmlns:p14="http://schemas.microsoft.com/office/powerpoint/2010/main" val="1372845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9991-C3C6-69BE-BCBA-FCFD0A6BFC5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4E8B4B-B6E8-EC4D-E007-3E0488EE5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90" y="0"/>
            <a:ext cx="12286489" cy="9567536"/>
          </a:xfrm>
        </p:spPr>
      </p:pic>
    </p:spTree>
    <p:extLst>
      <p:ext uri="{BB962C8B-B14F-4D97-AF65-F5344CB8AC3E}">
        <p14:creationId xmlns:p14="http://schemas.microsoft.com/office/powerpoint/2010/main" val="87557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133C-0BB9-4A35-9B67-09376CFC99E3}"/>
              </a:ext>
            </a:extLst>
          </p:cNvPr>
          <p:cNvSpPr>
            <a:spLocks noGrp="1"/>
          </p:cNvSpPr>
          <p:nvPr>
            <p:ph type="title"/>
          </p:nvPr>
        </p:nvSpPr>
        <p:spPr/>
        <p:txBody>
          <a:bodyPr/>
          <a:lstStyle/>
          <a:p>
            <a:r>
              <a:rPr lang="en-US" dirty="0"/>
              <a:t>What is Threat Probe </a:t>
            </a:r>
          </a:p>
        </p:txBody>
      </p:sp>
      <p:sp>
        <p:nvSpPr>
          <p:cNvPr id="3" name="Content Placeholder 2">
            <a:extLst>
              <a:ext uri="{FF2B5EF4-FFF2-40B4-BE49-F238E27FC236}">
                <a16:creationId xmlns:a16="http://schemas.microsoft.com/office/drawing/2014/main" id="{9CE7B804-48D9-46C9-8F1D-417AE0ED54FF}"/>
              </a:ext>
            </a:extLst>
          </p:cNvPr>
          <p:cNvSpPr>
            <a:spLocks noGrp="1"/>
          </p:cNvSpPr>
          <p:nvPr>
            <p:ph idx="1"/>
          </p:nvPr>
        </p:nvSpPr>
        <p:spPr>
          <a:xfrm>
            <a:off x="1154954" y="2603500"/>
            <a:ext cx="9789711" cy="3698826"/>
          </a:xfrm>
        </p:spPr>
        <p:txBody>
          <a:bodyPr/>
          <a:lstStyle/>
          <a:p>
            <a:pPr marL="0" indent="0">
              <a:buNone/>
            </a:pPr>
            <a:r>
              <a:rPr lang="en-US" sz="2800" dirty="0">
                <a:solidFill>
                  <a:srgbClr val="7030A0"/>
                </a:solidFill>
                <a:latin typeface="Times New Roman" panose="02020603050405020304" pitchFamily="18" charset="0"/>
                <a:cs typeface="Times New Roman" panose="02020603050405020304" pitchFamily="18" charset="0"/>
              </a:rPr>
              <a:t>Threat Probe is a </a:t>
            </a:r>
            <a:r>
              <a:rPr lang="en-US" sz="2800" dirty="0" err="1">
                <a:solidFill>
                  <a:srgbClr val="7030A0"/>
                </a:solidFill>
                <a:latin typeface="Times New Roman" panose="02020603050405020304" pitchFamily="18" charset="0"/>
                <a:cs typeface="Times New Roman" panose="02020603050405020304" pitchFamily="18" charset="0"/>
              </a:rPr>
              <a:t>DevSecOps</a:t>
            </a:r>
            <a:r>
              <a:rPr lang="en-US" sz="2800" dirty="0">
                <a:solidFill>
                  <a:srgbClr val="7030A0"/>
                </a:solidFill>
                <a:latin typeface="Times New Roman" panose="02020603050405020304" pitchFamily="18" charset="0"/>
                <a:cs typeface="Times New Roman" panose="02020603050405020304" pitchFamily="18" charset="0"/>
              </a:rPr>
              <a:t> pipeline that </a:t>
            </a:r>
            <a:r>
              <a:rPr lang="en-US" sz="2800" dirty="0" err="1">
                <a:solidFill>
                  <a:srgbClr val="7030A0"/>
                </a:solidFill>
                <a:latin typeface="Times New Roman" panose="02020603050405020304" pitchFamily="18" charset="0"/>
                <a:cs typeface="Times New Roman" panose="02020603050405020304" pitchFamily="18" charset="0"/>
              </a:rPr>
              <a:t>provide’s</a:t>
            </a:r>
            <a:r>
              <a:rPr lang="en-US" sz="2800" dirty="0">
                <a:solidFill>
                  <a:srgbClr val="7030A0"/>
                </a:solidFill>
                <a:latin typeface="Times New Roman" panose="02020603050405020304" pitchFamily="18" charset="0"/>
                <a:cs typeface="Times New Roman" panose="02020603050405020304" pitchFamily="18" charset="0"/>
              </a:rPr>
              <a:t> complete security of the web application. This process  automates the testing for security vulnerabilities under categories like Secret Scanning, Software Composition Analysis (SCA), SAST, DAST and issue reporting on – Defect Dojo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000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1B2E-B00C-44D5-B1E4-6D4B4C6DA53D}"/>
              </a:ext>
            </a:extLst>
          </p:cNvPr>
          <p:cNvSpPr>
            <a:spLocks noGrp="1"/>
          </p:cNvSpPr>
          <p:nvPr>
            <p:ph type="title"/>
          </p:nvPr>
        </p:nvSpPr>
        <p:spPr/>
        <p:txBody>
          <a:bodyPr/>
          <a:lstStyle/>
          <a:p>
            <a:r>
              <a:rPr lang="en-US" dirty="0"/>
              <a:t>Workflow</a:t>
            </a:r>
          </a:p>
        </p:txBody>
      </p:sp>
      <p:sp>
        <p:nvSpPr>
          <p:cNvPr id="8" name="AutoShape 3">
            <a:extLst>
              <a:ext uri="{FF2B5EF4-FFF2-40B4-BE49-F238E27FC236}">
                <a16:creationId xmlns:a16="http://schemas.microsoft.com/office/drawing/2014/main" id="{0C0A21B8-5049-4A5E-8818-7E6C4DFEC8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a:extLst>
              <a:ext uri="{FF2B5EF4-FFF2-40B4-BE49-F238E27FC236}">
                <a16:creationId xmlns:a16="http://schemas.microsoft.com/office/drawing/2014/main" id="{DDD75AB6-FCE2-44BE-A4E5-2887213AD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569860"/>
            <a:ext cx="552474" cy="76276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71C496D0-6134-BBE8-50FC-034F2BC3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2" y="3276601"/>
            <a:ext cx="11690256" cy="219355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Github icon PNG and SVG Vector Free Download">
            <a:extLst>
              <a:ext uri="{FF2B5EF4-FFF2-40B4-BE49-F238E27FC236}">
                <a16:creationId xmlns:a16="http://schemas.microsoft.com/office/drawing/2014/main" id="{1DDBB46B-99E8-4A37-9BB2-D3334B53F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10" y="3255735"/>
            <a:ext cx="647153" cy="5338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onarQube&quot; Icon - Download for free – Iconduck">
            <a:extLst>
              <a:ext uri="{FF2B5EF4-FFF2-40B4-BE49-F238E27FC236}">
                <a16:creationId xmlns:a16="http://schemas.microsoft.com/office/drawing/2014/main" id="{DA627720-1ACD-47BF-B29C-D68AB683F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9178" y="3522655"/>
            <a:ext cx="1249682" cy="22256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ublic Bug Bounty: Zap - Bugcrowd">
            <a:extLst>
              <a:ext uri="{FF2B5EF4-FFF2-40B4-BE49-F238E27FC236}">
                <a16:creationId xmlns:a16="http://schemas.microsoft.com/office/drawing/2014/main" id="{88EAF868-EC1C-4BA5-A3F2-030112370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201" y="3342395"/>
            <a:ext cx="478008" cy="4780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WASP Developer Guide | DefectDojo | OWASP Foundation">
            <a:extLst>
              <a:ext uri="{FF2B5EF4-FFF2-40B4-BE49-F238E27FC236}">
                <a16:creationId xmlns:a16="http://schemas.microsoft.com/office/drawing/2014/main" id="{B8121EED-8372-41B8-BB0F-BC407394D1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2067" y="3456175"/>
            <a:ext cx="1519311" cy="2504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ssword authentication icon outline style Vector Image">
            <a:extLst>
              <a:ext uri="{FF2B5EF4-FFF2-40B4-BE49-F238E27FC236}">
                <a16:creationId xmlns:a16="http://schemas.microsoft.com/office/drawing/2014/main" id="{BBC255EB-D4AA-8202-B0E4-B7F4FB0BDF3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3058" r="-4" b="22337"/>
          <a:stretch/>
        </p:blipFill>
        <p:spPr bwMode="auto">
          <a:xfrm>
            <a:off x="2531943" y="3414793"/>
            <a:ext cx="647153" cy="451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What to Look for in a Software Composition Analysis Tool - FOSSA">
            <a:extLst>
              <a:ext uri="{FF2B5EF4-FFF2-40B4-BE49-F238E27FC236}">
                <a16:creationId xmlns:a16="http://schemas.microsoft.com/office/drawing/2014/main" id="{9490A058-83B3-F90A-290F-35C85149EE4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483" t="5628" r="6402" b="12780"/>
          <a:stretch/>
        </p:blipFill>
        <p:spPr bwMode="auto">
          <a:xfrm>
            <a:off x="4240545" y="3581399"/>
            <a:ext cx="587461" cy="28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7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5B4D-229A-45C7-A800-C9BDA7025BD6}"/>
              </a:ext>
            </a:extLst>
          </p:cNvPr>
          <p:cNvSpPr>
            <a:spLocks noGrp="1"/>
          </p:cNvSpPr>
          <p:nvPr>
            <p:ph type="title"/>
          </p:nvPr>
        </p:nvSpPr>
        <p:spPr/>
        <p:txBody>
          <a:bodyPr/>
          <a:lstStyle/>
          <a:p>
            <a:r>
              <a:rPr lang="en-US" dirty="0"/>
              <a:t>Workflow in brief</a:t>
            </a:r>
          </a:p>
        </p:txBody>
      </p:sp>
      <p:sp>
        <p:nvSpPr>
          <p:cNvPr id="3" name="Content Placeholder 2">
            <a:extLst>
              <a:ext uri="{FF2B5EF4-FFF2-40B4-BE49-F238E27FC236}">
                <a16:creationId xmlns:a16="http://schemas.microsoft.com/office/drawing/2014/main" id="{A9D53CA7-8AE4-4960-8FF8-4B871074F186}"/>
              </a:ext>
            </a:extLst>
          </p:cNvPr>
          <p:cNvSpPr>
            <a:spLocks noGrp="1"/>
          </p:cNvSpPr>
          <p:nvPr>
            <p:ph idx="1"/>
          </p:nvPr>
        </p:nvSpPr>
        <p:spPr/>
        <p:txBody>
          <a:bodyPr/>
          <a:lstStyle/>
          <a:p>
            <a:r>
              <a:rPr lang="en-US" dirty="0"/>
              <a:t>5 Instances created are : Jenkins, SAST, DAST, Application Server, Defect Dojo.</a:t>
            </a:r>
          </a:p>
          <a:p>
            <a:r>
              <a:rPr lang="en-US" dirty="0"/>
              <a:t> Jenkins helps developers work faster and more efficiently by automating repetitive tasks involved in building, testing, and deploying software.</a:t>
            </a:r>
          </a:p>
          <a:p>
            <a:r>
              <a:rPr lang="en-US" dirty="0"/>
              <a:t>In Jenkins we have added plugins like Git, Maven , </a:t>
            </a:r>
            <a:r>
              <a:rPr lang="en-US" dirty="0" err="1"/>
              <a:t>Sonarqube</a:t>
            </a:r>
            <a:r>
              <a:rPr lang="en-US" dirty="0"/>
              <a:t>, dependency checker, docker, Zap Proxy (</a:t>
            </a:r>
            <a:r>
              <a:rPr lang="en-US" dirty="0" err="1"/>
              <a:t>Owasp</a:t>
            </a:r>
            <a:r>
              <a:rPr lang="en-US" dirty="0"/>
              <a:t> Zap) and tools like </a:t>
            </a:r>
            <a:r>
              <a:rPr lang="en-US" dirty="0" err="1"/>
              <a:t>trufflehog</a:t>
            </a:r>
            <a:r>
              <a:rPr lang="en-US" dirty="0"/>
              <a:t> </a:t>
            </a:r>
            <a:r>
              <a:rPr lang="en-US" dirty="0" err="1"/>
              <a:t>etc</a:t>
            </a:r>
            <a:endParaRPr lang="en-US" dirty="0"/>
          </a:p>
          <a:p>
            <a:r>
              <a:rPr lang="en-US" dirty="0"/>
              <a:t>SAST helps developers identify and fix security vulnerabilities in their code before the software is even run, making it a crucial part of secure software development practices.</a:t>
            </a:r>
          </a:p>
        </p:txBody>
      </p:sp>
    </p:spTree>
    <p:extLst>
      <p:ext uri="{BB962C8B-B14F-4D97-AF65-F5344CB8AC3E}">
        <p14:creationId xmlns:p14="http://schemas.microsoft.com/office/powerpoint/2010/main" val="28187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F926-5899-4ADE-8DE3-8922E84DC327}"/>
              </a:ext>
            </a:extLst>
          </p:cNvPr>
          <p:cNvSpPr>
            <a:spLocks noGrp="1"/>
          </p:cNvSpPr>
          <p:nvPr>
            <p:ph type="title"/>
          </p:nvPr>
        </p:nvSpPr>
        <p:spPr/>
        <p:txBody>
          <a:bodyPr/>
          <a:lstStyle/>
          <a:p>
            <a:r>
              <a:rPr lang="en-US" dirty="0"/>
              <a:t>Workflow </a:t>
            </a:r>
            <a:r>
              <a:rPr lang="en-US"/>
              <a:t>in brief</a:t>
            </a:r>
            <a:endParaRPr lang="en-US" dirty="0"/>
          </a:p>
        </p:txBody>
      </p:sp>
      <p:sp>
        <p:nvSpPr>
          <p:cNvPr id="3" name="Content Placeholder 2">
            <a:extLst>
              <a:ext uri="{FF2B5EF4-FFF2-40B4-BE49-F238E27FC236}">
                <a16:creationId xmlns:a16="http://schemas.microsoft.com/office/drawing/2014/main" id="{4ABBC393-89B2-4FC2-B354-611E6382C751}"/>
              </a:ext>
            </a:extLst>
          </p:cNvPr>
          <p:cNvSpPr>
            <a:spLocks noGrp="1"/>
          </p:cNvSpPr>
          <p:nvPr>
            <p:ph idx="1"/>
          </p:nvPr>
        </p:nvSpPr>
        <p:spPr/>
        <p:txBody>
          <a:bodyPr/>
          <a:lstStyle/>
          <a:p>
            <a:r>
              <a:rPr lang="en-US" dirty="0"/>
              <a:t>DAST helps identify security issues by testing an application in its running state, focusing on vulnerabilities that appear during execution.</a:t>
            </a:r>
          </a:p>
          <a:p>
            <a:r>
              <a:rPr lang="en-US" dirty="0"/>
              <a:t>Application Server helps hosting a website. In our project we have used Apache server to host the website</a:t>
            </a:r>
          </a:p>
          <a:p>
            <a:r>
              <a:rPr lang="en-US" dirty="0"/>
              <a:t>Defect Dojo is designed to simplify the process of handling vulnerabilities discovered during security testing and integrate security findings into a comprehensive security program.</a:t>
            </a:r>
          </a:p>
          <a:p>
            <a:pPr marL="0" indent="0">
              <a:buNone/>
            </a:pPr>
            <a:endParaRPr lang="en-US" dirty="0"/>
          </a:p>
        </p:txBody>
      </p:sp>
    </p:spTree>
    <p:extLst>
      <p:ext uri="{BB962C8B-B14F-4D97-AF65-F5344CB8AC3E}">
        <p14:creationId xmlns:p14="http://schemas.microsoft.com/office/powerpoint/2010/main" val="234502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C796-7A23-4F09-B191-6EBCE00D8E99}"/>
              </a:ext>
            </a:extLst>
          </p:cNvPr>
          <p:cNvSpPr>
            <a:spLocks noGrp="1"/>
          </p:cNvSpPr>
          <p:nvPr>
            <p:ph type="title"/>
          </p:nvPr>
        </p:nvSpPr>
        <p:spPr/>
        <p:txBody>
          <a:bodyPr/>
          <a:lstStyle/>
          <a:p>
            <a:r>
              <a:rPr lang="en-US" dirty="0"/>
              <a:t>Overview of work flow</a:t>
            </a:r>
          </a:p>
        </p:txBody>
      </p:sp>
      <p:graphicFrame>
        <p:nvGraphicFramePr>
          <p:cNvPr id="8" name="Table 8">
            <a:extLst>
              <a:ext uri="{FF2B5EF4-FFF2-40B4-BE49-F238E27FC236}">
                <a16:creationId xmlns:a16="http://schemas.microsoft.com/office/drawing/2014/main" id="{30DE856D-3DB7-427F-A06F-3EFD55E055A6}"/>
              </a:ext>
            </a:extLst>
          </p:cNvPr>
          <p:cNvGraphicFramePr>
            <a:graphicFrameLocks noGrp="1"/>
          </p:cNvGraphicFramePr>
          <p:nvPr>
            <p:ph idx="1"/>
            <p:extLst>
              <p:ext uri="{D42A27DB-BD31-4B8C-83A1-F6EECF244321}">
                <p14:modId xmlns:p14="http://schemas.microsoft.com/office/powerpoint/2010/main" val="1296203818"/>
              </p:ext>
            </p:extLst>
          </p:nvPr>
        </p:nvGraphicFramePr>
        <p:xfrm>
          <a:off x="770006" y="2351708"/>
          <a:ext cx="11090688" cy="4327387"/>
        </p:xfrm>
        <a:graphic>
          <a:graphicData uri="http://schemas.openxmlformats.org/drawingml/2006/table">
            <a:tbl>
              <a:tblPr firstRow="1" bandRow="1">
                <a:tableStyleId>{5C22544A-7EE6-4342-B048-85BDC9FD1C3A}</a:tableStyleId>
              </a:tblPr>
              <a:tblGrid>
                <a:gridCol w="3696896">
                  <a:extLst>
                    <a:ext uri="{9D8B030D-6E8A-4147-A177-3AD203B41FA5}">
                      <a16:colId xmlns:a16="http://schemas.microsoft.com/office/drawing/2014/main" val="3944045629"/>
                    </a:ext>
                  </a:extLst>
                </a:gridCol>
                <a:gridCol w="3696896">
                  <a:extLst>
                    <a:ext uri="{9D8B030D-6E8A-4147-A177-3AD203B41FA5}">
                      <a16:colId xmlns:a16="http://schemas.microsoft.com/office/drawing/2014/main" val="3798909036"/>
                    </a:ext>
                  </a:extLst>
                </a:gridCol>
                <a:gridCol w="3696896">
                  <a:extLst>
                    <a:ext uri="{9D8B030D-6E8A-4147-A177-3AD203B41FA5}">
                      <a16:colId xmlns:a16="http://schemas.microsoft.com/office/drawing/2014/main" val="693678925"/>
                    </a:ext>
                  </a:extLst>
                </a:gridCol>
              </a:tblGrid>
              <a:tr h="833939">
                <a:tc>
                  <a:txBody>
                    <a:bodyPr/>
                    <a:lstStyle/>
                    <a:p>
                      <a:pPr algn="ctr"/>
                      <a:r>
                        <a:rPr lang="en-US" dirty="0"/>
                        <a:t>Stage Name </a:t>
                      </a:r>
                    </a:p>
                  </a:txBody>
                  <a:tcPr/>
                </a:tc>
                <a:tc>
                  <a:txBody>
                    <a:bodyPr/>
                    <a:lstStyle/>
                    <a:p>
                      <a:pPr algn="ctr"/>
                      <a:r>
                        <a:rPr lang="en-US" dirty="0"/>
                        <a:t>Tools used</a:t>
                      </a:r>
                    </a:p>
                  </a:txBody>
                  <a:tcPr/>
                </a:tc>
                <a:tc>
                  <a:txBody>
                    <a:bodyPr/>
                    <a:lstStyle/>
                    <a:p>
                      <a:pPr algn="ctr"/>
                      <a:r>
                        <a:rPr lang="en-US" dirty="0"/>
                        <a:t>Findings</a:t>
                      </a:r>
                    </a:p>
                  </a:txBody>
                  <a:tcPr/>
                </a:tc>
                <a:extLst>
                  <a:ext uri="{0D108BD9-81ED-4DB2-BD59-A6C34878D82A}">
                    <a16:rowId xmlns:a16="http://schemas.microsoft.com/office/drawing/2014/main" val="1972592992"/>
                  </a:ext>
                </a:extLst>
              </a:tr>
              <a:tr h="2074235">
                <a:tc>
                  <a:txBody>
                    <a:bodyPr/>
                    <a:lstStyle/>
                    <a:p>
                      <a:r>
                        <a:rPr lang="en-US" dirty="0">
                          <a:latin typeface="Times New Roman" panose="02020603050405020304" pitchFamily="18" charset="0"/>
                          <a:cs typeface="Times New Roman" panose="02020603050405020304" pitchFamily="18" charset="0"/>
                        </a:rPr>
                        <a:t>Check Secret </a:t>
                      </a:r>
                    </a:p>
                  </a:txBody>
                  <a:tcPr/>
                </a:tc>
                <a:tc>
                  <a:txBody>
                    <a:bodyPr/>
                    <a:lstStyle/>
                    <a:p>
                      <a:r>
                        <a:rPr lang="en-US" dirty="0" err="1">
                          <a:latin typeface="Times New Roman" panose="02020603050405020304" pitchFamily="18" charset="0"/>
                          <a:cs typeface="Times New Roman" panose="02020603050405020304" pitchFamily="18" charset="0"/>
                        </a:rPr>
                        <a:t>TruffleHog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used to detect and manage sensitive information, such as passwords, API keys, tokens, or other secrets, that may accidentally be exposed in source code, configuration files, or logs.</a:t>
                      </a:r>
                    </a:p>
                  </a:txBody>
                  <a:tcPr/>
                </a:tc>
                <a:extLst>
                  <a:ext uri="{0D108BD9-81ED-4DB2-BD59-A6C34878D82A}">
                    <a16:rowId xmlns:a16="http://schemas.microsoft.com/office/drawing/2014/main" val="4100859512"/>
                  </a:ext>
                </a:extLst>
              </a:tr>
              <a:tr h="1419213">
                <a:tc>
                  <a:txBody>
                    <a:bodyPr/>
                    <a:lstStyle/>
                    <a:p>
                      <a:r>
                        <a:rPr lang="en-US" dirty="0">
                          <a:latin typeface="Times New Roman" panose="02020603050405020304" pitchFamily="18" charset="0"/>
                          <a:cs typeface="Times New Roman" panose="02020603050405020304" pitchFamily="18" charset="0"/>
                        </a:rPr>
                        <a:t>Software Composition Analysis (SCA)</a:t>
                      </a:r>
                    </a:p>
                  </a:txBody>
                  <a:tcPr/>
                </a:tc>
                <a:tc>
                  <a:txBody>
                    <a:bodyPr/>
                    <a:lstStyle/>
                    <a:p>
                      <a:r>
                        <a:rPr lang="en-US" dirty="0">
                          <a:latin typeface="Times New Roman" panose="02020603050405020304" pitchFamily="18" charset="0"/>
                          <a:cs typeface="Times New Roman" panose="02020603050405020304" pitchFamily="18" charset="0"/>
                        </a:rPr>
                        <a:t>Dependency Checker</a:t>
                      </a:r>
                    </a:p>
                  </a:txBody>
                  <a:tcPr/>
                </a:tc>
                <a:tc>
                  <a:txBody>
                    <a:bodyPr/>
                    <a:lstStyle/>
                    <a:p>
                      <a:r>
                        <a:rPr lang="en-US" dirty="0">
                          <a:latin typeface="Times New Roman" panose="02020603050405020304" pitchFamily="18" charset="0"/>
                          <a:cs typeface="Times New Roman" panose="02020603050405020304" pitchFamily="18" charset="0"/>
                        </a:rPr>
                        <a:t>essential for managing the risks associated with using open-source and third-party components in software development.</a:t>
                      </a:r>
                    </a:p>
                  </a:txBody>
                  <a:tcPr/>
                </a:tc>
                <a:extLst>
                  <a:ext uri="{0D108BD9-81ED-4DB2-BD59-A6C34878D82A}">
                    <a16:rowId xmlns:a16="http://schemas.microsoft.com/office/drawing/2014/main" val="96885046"/>
                  </a:ext>
                </a:extLst>
              </a:tr>
            </a:tbl>
          </a:graphicData>
        </a:graphic>
      </p:graphicFrame>
    </p:spTree>
    <p:extLst>
      <p:ext uri="{BB962C8B-B14F-4D97-AF65-F5344CB8AC3E}">
        <p14:creationId xmlns:p14="http://schemas.microsoft.com/office/powerpoint/2010/main" val="113800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5880-7A1A-40AB-9B96-8FD35A286374}"/>
              </a:ext>
            </a:extLst>
          </p:cNvPr>
          <p:cNvSpPr>
            <a:spLocks noGrp="1"/>
          </p:cNvSpPr>
          <p:nvPr>
            <p:ph type="title"/>
          </p:nvPr>
        </p:nvSpPr>
        <p:spPr/>
        <p:txBody>
          <a:bodyPr/>
          <a:lstStyle/>
          <a:p>
            <a:r>
              <a:rPr lang="en-US" dirty="0"/>
              <a:t>Overview of work flow</a:t>
            </a:r>
          </a:p>
        </p:txBody>
      </p:sp>
      <p:graphicFrame>
        <p:nvGraphicFramePr>
          <p:cNvPr id="4" name="Table 4">
            <a:extLst>
              <a:ext uri="{FF2B5EF4-FFF2-40B4-BE49-F238E27FC236}">
                <a16:creationId xmlns:a16="http://schemas.microsoft.com/office/drawing/2014/main" id="{8CD76FFE-D5D3-451B-B01B-215331E5F72B}"/>
              </a:ext>
            </a:extLst>
          </p:cNvPr>
          <p:cNvGraphicFramePr>
            <a:graphicFrameLocks noGrp="1"/>
          </p:cNvGraphicFramePr>
          <p:nvPr>
            <p:ph idx="1"/>
            <p:extLst>
              <p:ext uri="{D42A27DB-BD31-4B8C-83A1-F6EECF244321}">
                <p14:modId xmlns:p14="http://schemas.microsoft.com/office/powerpoint/2010/main" val="3759034554"/>
              </p:ext>
            </p:extLst>
          </p:nvPr>
        </p:nvGraphicFramePr>
        <p:xfrm>
          <a:off x="185875" y="2351514"/>
          <a:ext cx="11820250" cy="4375344"/>
        </p:xfrm>
        <a:graphic>
          <a:graphicData uri="http://schemas.openxmlformats.org/drawingml/2006/table">
            <a:tbl>
              <a:tblPr firstRow="1" bandRow="1">
                <a:tableStyleId>{5C22544A-7EE6-4342-B048-85BDC9FD1C3A}</a:tableStyleId>
              </a:tblPr>
              <a:tblGrid>
                <a:gridCol w="3940083">
                  <a:extLst>
                    <a:ext uri="{9D8B030D-6E8A-4147-A177-3AD203B41FA5}">
                      <a16:colId xmlns:a16="http://schemas.microsoft.com/office/drawing/2014/main" val="2003405273"/>
                    </a:ext>
                  </a:extLst>
                </a:gridCol>
                <a:gridCol w="2881526">
                  <a:extLst>
                    <a:ext uri="{9D8B030D-6E8A-4147-A177-3AD203B41FA5}">
                      <a16:colId xmlns:a16="http://schemas.microsoft.com/office/drawing/2014/main" val="1841700375"/>
                    </a:ext>
                  </a:extLst>
                </a:gridCol>
                <a:gridCol w="4998641">
                  <a:extLst>
                    <a:ext uri="{9D8B030D-6E8A-4147-A177-3AD203B41FA5}">
                      <a16:colId xmlns:a16="http://schemas.microsoft.com/office/drawing/2014/main" val="1352866868"/>
                    </a:ext>
                  </a:extLst>
                </a:gridCol>
              </a:tblGrid>
              <a:tr h="642907">
                <a:tc>
                  <a:txBody>
                    <a:bodyPr/>
                    <a:lstStyle/>
                    <a:p>
                      <a:pPr algn="ctr"/>
                      <a:r>
                        <a:rPr lang="en-US" dirty="0">
                          <a:latin typeface="Times New Roman" panose="02020603050405020304" pitchFamily="18" charset="0"/>
                          <a:cs typeface="Times New Roman" panose="02020603050405020304" pitchFamily="18" charset="0"/>
                        </a:rPr>
                        <a:t>Stage Name</a:t>
                      </a:r>
                    </a:p>
                  </a:txBody>
                  <a:tcPr/>
                </a:tc>
                <a:tc>
                  <a:txBody>
                    <a:bodyPr/>
                    <a:lstStyle/>
                    <a:p>
                      <a:pPr algn="ctr"/>
                      <a:r>
                        <a:rPr lang="en-US" dirty="0">
                          <a:latin typeface="Times New Roman" panose="02020603050405020304" pitchFamily="18" charset="0"/>
                          <a:cs typeface="Times New Roman" panose="02020603050405020304" pitchFamily="18" charset="0"/>
                        </a:rPr>
                        <a:t>Tools Used </a:t>
                      </a:r>
                    </a:p>
                  </a:txBody>
                  <a:tcPr/>
                </a:tc>
                <a:tc>
                  <a:txBody>
                    <a:bodyPr/>
                    <a:lstStyle/>
                    <a:p>
                      <a:pPr algn="ctr"/>
                      <a:r>
                        <a:rPr lang="en-US" dirty="0">
                          <a:latin typeface="Times New Roman" panose="02020603050405020304" pitchFamily="18" charset="0"/>
                          <a:cs typeface="Times New Roman" panose="02020603050405020304" pitchFamily="18" charset="0"/>
                        </a:rPr>
                        <a:t>Findings</a:t>
                      </a:r>
                    </a:p>
                  </a:txBody>
                  <a:tcPr/>
                </a:tc>
                <a:extLst>
                  <a:ext uri="{0D108BD9-81ED-4DB2-BD59-A6C34878D82A}">
                    <a16:rowId xmlns:a16="http://schemas.microsoft.com/office/drawing/2014/main" val="34184821"/>
                  </a:ext>
                </a:extLst>
              </a:tr>
              <a:tr h="1662899">
                <a:tc>
                  <a:txBody>
                    <a:bodyPr/>
                    <a:lstStyle/>
                    <a:p>
                      <a:r>
                        <a:rPr lang="en-US" dirty="0">
                          <a:latin typeface="Times New Roman" panose="02020603050405020304" pitchFamily="18" charset="0"/>
                          <a:cs typeface="Times New Roman" panose="02020603050405020304" pitchFamily="18" charset="0"/>
                        </a:rPr>
                        <a:t>SAST (Static Application Security Testing)</a:t>
                      </a:r>
                    </a:p>
                  </a:txBody>
                  <a:tcPr/>
                </a:tc>
                <a:tc>
                  <a:txBody>
                    <a:bodyPr/>
                    <a:lstStyle/>
                    <a:p>
                      <a:r>
                        <a:rPr lang="en-US" dirty="0">
                          <a:latin typeface="Times New Roman" panose="02020603050405020304" pitchFamily="18" charset="0"/>
                          <a:cs typeface="Times New Roman" panose="02020603050405020304" pitchFamily="18" charset="0"/>
                        </a:rPr>
                        <a:t>SonarQube</a:t>
                      </a:r>
                    </a:p>
                  </a:txBody>
                  <a:tcPr/>
                </a:tc>
                <a:tc>
                  <a:txBody>
                    <a:bodyPr/>
                    <a:lstStyle/>
                    <a:p>
                      <a:r>
                        <a:rPr lang="en-US" dirty="0">
                          <a:latin typeface="Times New Roman" panose="02020603050405020304" pitchFamily="18" charset="0"/>
                          <a:cs typeface="Times New Roman" panose="02020603050405020304" pitchFamily="18" charset="0"/>
                        </a:rPr>
                        <a:t>helps ensure that the software is secure, compliant with industry standards, and free of common security flaws before it is even executed. Common vulnerabilities detected by SAST are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Injection, </a:t>
                      </a:r>
                      <a:r>
                        <a:rPr lang="en-IN" dirty="0">
                          <a:latin typeface="Times New Roman" panose="02020603050405020304" pitchFamily="18" charset="0"/>
                          <a:cs typeface="Times New Roman" panose="02020603050405020304" pitchFamily="18" charset="0"/>
                        </a:rPr>
                        <a:t>Cross-Site Scripting (XSS), Buffer Overflow, Command Injection</a:t>
                      </a:r>
                      <a:r>
                        <a:rPr lang="en-US" dirty="0">
                          <a:latin typeface="Times New Roman" panose="02020603050405020304" pitchFamily="18" charset="0"/>
                          <a:cs typeface="Times New Roman" panose="02020603050405020304" pitchFamily="18" charset="0"/>
                        </a:rPr>
                        <a:t> etc.</a:t>
                      </a:r>
                    </a:p>
                  </a:txBody>
                  <a:tcPr/>
                </a:tc>
                <a:extLst>
                  <a:ext uri="{0D108BD9-81ED-4DB2-BD59-A6C34878D82A}">
                    <a16:rowId xmlns:a16="http://schemas.microsoft.com/office/drawing/2014/main" val="1953832880"/>
                  </a:ext>
                </a:extLst>
              </a:tr>
              <a:tr h="1995077">
                <a:tc>
                  <a:txBody>
                    <a:bodyPr/>
                    <a:lstStyle/>
                    <a:p>
                      <a:r>
                        <a:rPr lang="en-US" dirty="0">
                          <a:latin typeface="Times New Roman" panose="02020603050405020304" pitchFamily="18" charset="0"/>
                          <a:cs typeface="Times New Roman" panose="02020603050405020304" pitchFamily="18" charset="0"/>
                        </a:rPr>
                        <a:t>DAST (Dynamic Application Security Testing)</a:t>
                      </a:r>
                    </a:p>
                  </a:txBody>
                  <a:tcPr/>
                </a:tc>
                <a:tc>
                  <a:txBody>
                    <a:bodyPr/>
                    <a:lstStyle/>
                    <a:p>
                      <a:r>
                        <a:rPr lang="en-US" dirty="0">
                          <a:latin typeface="Times New Roman" panose="02020603050405020304" pitchFamily="18" charset="0"/>
                          <a:cs typeface="Times New Roman" panose="02020603050405020304" pitchFamily="18" charset="0"/>
                        </a:rPr>
                        <a:t>OWASP ZAP </a:t>
                      </a:r>
                    </a:p>
                  </a:txBody>
                  <a:tcPr/>
                </a:tc>
                <a:tc>
                  <a:txBody>
                    <a:bodyPr/>
                    <a:lstStyle/>
                    <a:p>
                      <a:r>
                        <a:rPr lang="en-US" dirty="0">
                          <a:latin typeface="Times New Roman" panose="02020603050405020304" pitchFamily="18" charset="0"/>
                          <a:cs typeface="Times New Roman" panose="02020603050405020304" pitchFamily="18" charset="0"/>
                        </a:rPr>
                        <a:t>helps identify vulnerabilities that may not be visible in the source code, providing an essential layer of security testing for web applications, APIs, and other software systems of an application while it is running. Common vulnerabilities detected by DAST are </a:t>
                      </a:r>
                      <a:r>
                        <a:rPr lang="en-IN" dirty="0">
                          <a:latin typeface="Times New Roman" panose="02020603050405020304" pitchFamily="18" charset="0"/>
                          <a:cs typeface="Times New Roman" panose="02020603050405020304" pitchFamily="18" charset="0"/>
                        </a:rPr>
                        <a:t>Cross-Site Scripting (XSS),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detection etc.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3799435"/>
                  </a:ext>
                </a:extLst>
              </a:tr>
            </a:tbl>
          </a:graphicData>
        </a:graphic>
      </p:graphicFrame>
    </p:spTree>
    <p:extLst>
      <p:ext uri="{BB962C8B-B14F-4D97-AF65-F5344CB8AC3E}">
        <p14:creationId xmlns:p14="http://schemas.microsoft.com/office/powerpoint/2010/main" val="142379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7C12-FB7D-3FA1-7113-CA0A40C7C95C}"/>
              </a:ext>
            </a:extLst>
          </p:cNvPr>
          <p:cNvSpPr>
            <a:spLocks noGrp="1"/>
          </p:cNvSpPr>
          <p:nvPr>
            <p:ph type="title"/>
          </p:nvPr>
        </p:nvSpPr>
        <p:spPr/>
        <p:txBody>
          <a:bodyPr/>
          <a:lstStyle/>
          <a:p>
            <a:r>
              <a:rPr lang="en-IN" dirty="0"/>
              <a:t>Use Cases of our project :</a:t>
            </a:r>
          </a:p>
        </p:txBody>
      </p:sp>
      <p:sp>
        <p:nvSpPr>
          <p:cNvPr id="3" name="Content Placeholder 2">
            <a:extLst>
              <a:ext uri="{FF2B5EF4-FFF2-40B4-BE49-F238E27FC236}">
                <a16:creationId xmlns:a16="http://schemas.microsoft.com/office/drawing/2014/main" id="{12119332-454C-F7CC-C3F7-9B1D540BE7F7}"/>
              </a:ext>
            </a:extLst>
          </p:cNvPr>
          <p:cNvSpPr>
            <a:spLocks noGrp="1"/>
          </p:cNvSpPr>
          <p:nvPr>
            <p:ph idx="1"/>
          </p:nvPr>
        </p:nvSpPr>
        <p:spPr/>
        <p:txBody>
          <a:bodyPr/>
          <a:lstStyle/>
          <a:p>
            <a:r>
              <a:rPr lang="en-IN" dirty="0"/>
              <a:t>Continuous Security Testing</a:t>
            </a:r>
          </a:p>
          <a:p>
            <a:r>
              <a:rPr lang="en-IN" dirty="0"/>
              <a:t>Compliance and Regulatory Requirements</a:t>
            </a:r>
          </a:p>
          <a:p>
            <a:r>
              <a:rPr lang="en-IN" dirty="0"/>
              <a:t>Prevent Secret Leakage</a:t>
            </a:r>
          </a:p>
          <a:p>
            <a:r>
              <a:rPr lang="en-IN" dirty="0"/>
              <a:t>Automated Security Regression Testing</a:t>
            </a:r>
          </a:p>
          <a:p>
            <a:endParaRPr lang="en-IN" dirty="0"/>
          </a:p>
        </p:txBody>
      </p:sp>
    </p:spTree>
    <p:extLst>
      <p:ext uri="{BB962C8B-B14F-4D97-AF65-F5344CB8AC3E}">
        <p14:creationId xmlns:p14="http://schemas.microsoft.com/office/powerpoint/2010/main" val="1057373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1921</TotalTime>
  <Words>481</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 Boardroom</vt:lpstr>
      <vt:lpstr>Threat Probe </vt:lpstr>
      <vt:lpstr>Contents :  </vt:lpstr>
      <vt:lpstr>What is Threat Probe </vt:lpstr>
      <vt:lpstr>Workflow</vt:lpstr>
      <vt:lpstr>Workflow in brief</vt:lpstr>
      <vt:lpstr>Workflow in brief</vt:lpstr>
      <vt:lpstr>Overview of work flow</vt:lpstr>
      <vt:lpstr>Overview of work flow</vt:lpstr>
      <vt:lpstr>Use Cases of our project :</vt:lpstr>
      <vt:lpstr>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Probe </dc:title>
  <dc:creator>rajat suri</dc:creator>
  <cp:lastModifiedBy>Devansh Nema</cp:lastModifiedBy>
  <cp:revision>22</cp:revision>
  <dcterms:created xsi:type="dcterms:W3CDTF">2024-08-13T20:31:42Z</dcterms:created>
  <dcterms:modified xsi:type="dcterms:W3CDTF">2024-08-15T20:46:10Z</dcterms:modified>
</cp:coreProperties>
</file>