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9"/>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91" d="100"/>
          <a:sy n="91" d="100"/>
        </p:scale>
        <p:origin x="230" y="77"/>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D8B19F-E9E8-460D-8B9F-80BDB8E132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70D9DDD-36FD-4581-9C16-60065716E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1BEA12-F43A-47CB-AF46-DA6660F9BE29}" type="datetimeFigureOut">
              <a:rPr lang="en-IN" smtClean="0"/>
              <a:pPr/>
              <a:t>21-08-2021</a:t>
            </a:fld>
            <a:endParaRPr lang="en-IN"/>
          </a:p>
        </p:txBody>
      </p:sp>
      <p:sp>
        <p:nvSpPr>
          <p:cNvPr id="4" name="Footer Placeholder 3">
            <a:extLst>
              <a:ext uri="{FF2B5EF4-FFF2-40B4-BE49-F238E27FC236}">
                <a16:creationId xmlns:a16="http://schemas.microsoft.com/office/drawing/2014/main" id="{5C624D6C-8FE5-4272-BDCC-8DCAAFC176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B18DE6B-5FA2-4C9F-8206-12B3B20287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06D163-74CA-4A76-86A2-D8A63D37FF3A}" type="slidenum">
              <a:rPr lang="en-IN" smtClean="0"/>
              <a:pPr/>
              <a:t>‹#›</a:t>
            </a:fld>
            <a:endParaRPr lang="en-IN"/>
          </a:p>
        </p:txBody>
      </p:sp>
    </p:spTree>
    <p:extLst>
      <p:ext uri="{BB962C8B-B14F-4D97-AF65-F5344CB8AC3E}">
        <p14:creationId xmlns:p14="http://schemas.microsoft.com/office/powerpoint/2010/main" val="23169897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8/21/2021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30000" t="26000" r="30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465" y="1251089"/>
            <a:ext cx="8689976" cy="2509213"/>
          </a:xfrm>
        </p:spPr>
        <p:txBody>
          <a:bodyPr/>
          <a:lstStyle/>
          <a:p>
            <a:r>
              <a:rPr lang="en-US" sz="2800" i="1" dirty="0">
                <a:latin typeface="Cambria" panose="02040503050406030204" pitchFamily="18" charset="0"/>
                <a:ea typeface="Cambria" panose="02040503050406030204" pitchFamily="18" charset="0"/>
              </a:rPr>
              <a:t>Presentation on</a:t>
            </a:r>
            <a:br>
              <a:rPr lang="en-US" sz="2800" i="1" dirty="0">
                <a:latin typeface="Cambria" panose="02040503050406030204" pitchFamily="18" charset="0"/>
                <a:ea typeface="Cambria" panose="02040503050406030204" pitchFamily="18" charset="0"/>
              </a:rPr>
            </a:br>
            <a:br>
              <a:rPr lang="en-US" dirty="0">
                <a:latin typeface="Cambria" panose="02040503050406030204" pitchFamily="18" charset="0"/>
                <a:ea typeface="Cambria" panose="02040503050406030204" pitchFamily="18" charset="0"/>
              </a:rPr>
            </a:br>
            <a:r>
              <a:rPr lang="en-US" sz="5400" dirty="0">
                <a:latin typeface="Cambria" panose="02040503050406030204" pitchFamily="18" charset="0"/>
                <a:ea typeface="Cambria" panose="02040503050406030204" pitchFamily="18" charset="0"/>
              </a:rPr>
              <a:t>Customer retention</a:t>
            </a:r>
          </a:p>
        </p:txBody>
      </p:sp>
      <p:sp>
        <p:nvSpPr>
          <p:cNvPr id="3" name="Subtitle 2"/>
          <p:cNvSpPr>
            <a:spLocks noGrp="1"/>
          </p:cNvSpPr>
          <p:nvPr>
            <p:ph type="subTitle" idx="1"/>
          </p:nvPr>
        </p:nvSpPr>
        <p:spPr>
          <a:xfrm>
            <a:off x="1602796" y="5766363"/>
            <a:ext cx="8689976" cy="1371599"/>
          </a:xfrm>
        </p:spPr>
        <p:txBody>
          <a:bodyPr>
            <a:normAutofit/>
          </a:bodyPr>
          <a:lstStyle/>
          <a:p>
            <a:r>
              <a:rPr lang="en-US" sz="2000" dirty="0">
                <a:solidFill>
                  <a:schemeClr val="bg2">
                    <a:lumMod val="75000"/>
                  </a:schemeClr>
                </a:solidFill>
                <a:latin typeface="Cambria" panose="02040503050406030204" pitchFamily="18" charset="0"/>
                <a:ea typeface="Cambria" panose="02040503050406030204" pitchFamily="18" charset="0"/>
              </a:rPr>
              <a:t>By Devansh PALIWAL</a:t>
            </a: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4AC510-7FD3-4793-9918-0AA09C714734}"/>
              </a:ext>
            </a:extLst>
          </p:cNvPr>
          <p:cNvSpPr>
            <a:spLocks noGrp="1"/>
          </p:cNvSpPr>
          <p:nvPr>
            <p:ph type="body" idx="1"/>
          </p:nvPr>
        </p:nvSpPr>
        <p:spPr>
          <a:xfrm>
            <a:off x="1940814" y="3239098"/>
            <a:ext cx="4171148" cy="576262"/>
          </a:xfrm>
        </p:spPr>
        <p:txBody>
          <a:bodyPr/>
          <a:lstStyle/>
          <a:p>
            <a:r>
              <a:rPr lang="en-US" sz="1800" cap="none" dirty="0">
                <a:latin typeface="Cambria" panose="02040503050406030204" pitchFamily="18" charset="0"/>
                <a:ea typeface="Cambria" panose="02040503050406030204" pitchFamily="18" charset="0"/>
              </a:rPr>
              <a:t>City from which customer shops</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494BA044-1437-4B45-B2FB-2F5F7B420508}"/>
              </a:ext>
            </a:extLst>
          </p:cNvPr>
          <p:cNvSpPr>
            <a:spLocks noGrp="1"/>
          </p:cNvSpPr>
          <p:nvPr>
            <p:ph type="body" sz="half" idx="18"/>
          </p:nvPr>
        </p:nvSpPr>
        <p:spPr>
          <a:xfrm>
            <a:off x="1046939" y="4126818"/>
            <a:ext cx="10325357" cy="2050742"/>
          </a:xfrm>
        </p:spPr>
        <p:txBody>
          <a:bodyPr>
            <a:noAutofit/>
          </a:bodyPr>
          <a:lstStyle/>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Here first plot shows the city from which customers purchase online, looking at the plot we can say that most of the customers are from Delhi, Great Noida and Noida.</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Second plot represents our target variable that is how many number of time a customer make purchase in last year, we can say that very few customers have purchased more than 42 times and large count of customers have purchased less than 10 times.</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We can do improvement in necessary areas or factors and can make our customers to buy frequently.</a:t>
            </a:r>
            <a:endParaRPr lang="en-IN" sz="1600" cap="none"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D8D5EB7D-487A-4CA9-A0DD-740475831EEB}"/>
              </a:ext>
            </a:extLst>
          </p:cNvPr>
          <p:cNvSpPr>
            <a:spLocks noGrp="1"/>
          </p:cNvSpPr>
          <p:nvPr>
            <p:ph type="body" sz="quarter" idx="3"/>
          </p:nvPr>
        </p:nvSpPr>
        <p:spPr>
          <a:xfrm>
            <a:off x="6214369" y="3429000"/>
            <a:ext cx="5335480" cy="576262"/>
          </a:xfrm>
        </p:spPr>
        <p:txBody>
          <a:bodyPr/>
          <a:lstStyle/>
          <a:p>
            <a:r>
              <a:rPr lang="en-US" sz="1800" cap="none" dirty="0">
                <a:latin typeface="Cambria" panose="02040503050406030204" pitchFamily="18" charset="0"/>
                <a:ea typeface="Cambria" panose="02040503050406030204" pitchFamily="18" charset="0"/>
              </a:rPr>
              <a:t>Number of times customers make purchase in last year</a:t>
            </a:r>
            <a:endParaRPr lang="en-IN" sz="1800" cap="none" dirty="0">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id="{E0557C43-2864-4480-BC80-F1DFDEBF7B12}"/>
              </a:ext>
            </a:extLst>
          </p:cNvPr>
          <p:cNvPicPr>
            <a:picLocks noChangeAspect="1"/>
          </p:cNvPicPr>
          <p:nvPr/>
        </p:nvPicPr>
        <p:blipFill>
          <a:blip r:embed="rId2"/>
          <a:stretch>
            <a:fillRect/>
          </a:stretch>
        </p:blipFill>
        <p:spPr>
          <a:xfrm>
            <a:off x="6915705" y="876898"/>
            <a:ext cx="3692139" cy="2362200"/>
          </a:xfrm>
          <a:prstGeom prst="rect">
            <a:avLst/>
          </a:prstGeom>
        </p:spPr>
      </p:pic>
      <p:pic>
        <p:nvPicPr>
          <p:cNvPr id="17" name="Picture 16">
            <a:extLst>
              <a:ext uri="{FF2B5EF4-FFF2-40B4-BE49-F238E27FC236}">
                <a16:creationId xmlns:a16="http://schemas.microsoft.com/office/drawing/2014/main" id="{40011E4D-6B50-46FB-AE03-B65183B056FF}"/>
              </a:ext>
            </a:extLst>
          </p:cNvPr>
          <p:cNvPicPr>
            <a:picLocks noChangeAspect="1"/>
          </p:cNvPicPr>
          <p:nvPr/>
        </p:nvPicPr>
        <p:blipFill>
          <a:blip r:embed="rId3"/>
          <a:stretch>
            <a:fillRect/>
          </a:stretch>
        </p:blipFill>
        <p:spPr>
          <a:xfrm>
            <a:off x="2161380" y="876898"/>
            <a:ext cx="3692139" cy="2362200"/>
          </a:xfrm>
          <a:prstGeom prst="rect">
            <a:avLst/>
          </a:prstGeom>
        </p:spPr>
      </p:pic>
    </p:spTree>
    <p:extLst>
      <p:ext uri="{BB962C8B-B14F-4D97-AF65-F5344CB8AC3E}">
        <p14:creationId xmlns:p14="http://schemas.microsoft.com/office/powerpoint/2010/main" val="422094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7458-530E-4262-B752-A018A0AC38F7}"/>
              </a:ext>
            </a:extLst>
          </p:cNvPr>
          <p:cNvSpPr>
            <a:spLocks noGrp="1"/>
          </p:cNvSpPr>
          <p:nvPr>
            <p:ph type="title"/>
          </p:nvPr>
        </p:nvSpPr>
        <p:spPr>
          <a:xfrm>
            <a:off x="1090388" y="508336"/>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Using columns 18 to 47; I have derived different points which can be used as suggestions by most of the customers, we can make use of these points for improving the service quality.</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861DF95-3709-45ED-832E-8B0FC347FBBF}"/>
              </a:ext>
            </a:extLst>
          </p:cNvPr>
          <p:cNvSpPr>
            <a:spLocks noGrp="1"/>
          </p:cNvSpPr>
          <p:nvPr>
            <p:ph type="body" idx="1"/>
          </p:nvPr>
        </p:nvSpPr>
        <p:spPr>
          <a:xfrm>
            <a:off x="975918" y="1731089"/>
            <a:ext cx="7085007" cy="545463"/>
          </a:xfrm>
        </p:spPr>
        <p:txBody>
          <a:bodyPr/>
          <a:lstStyle/>
          <a:p>
            <a:r>
              <a:rPr lang="en-US" cap="none" dirty="0">
                <a:solidFill>
                  <a:schemeClr val="accent5"/>
                </a:solidFill>
                <a:latin typeface="Cambria" panose="02040503050406030204" pitchFamily="18" charset="0"/>
                <a:ea typeface="Cambria" panose="02040503050406030204" pitchFamily="18" charset="0"/>
              </a:rPr>
              <a:t>Points on which most of the customers strongly agree:</a:t>
            </a:r>
            <a:endParaRPr lang="en-IN" cap="none" dirty="0">
              <a:solidFill>
                <a:schemeClr val="accent5"/>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A4CFB869-657D-4F55-BC36-223A963B2F1E}"/>
              </a:ext>
            </a:extLst>
          </p:cNvPr>
          <p:cNvSpPr>
            <a:spLocks noGrp="1"/>
          </p:cNvSpPr>
          <p:nvPr>
            <p:ph type="body" sz="half" idx="18"/>
          </p:nvPr>
        </p:nvSpPr>
        <p:spPr>
          <a:xfrm>
            <a:off x="1090388" y="2440846"/>
            <a:ext cx="10494032" cy="4417154"/>
          </a:xfrm>
        </p:spPr>
        <p:txBody>
          <a:bodyPr numCol="3">
            <a:noAutofit/>
          </a:bodyPr>
          <a:lstStyle/>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The Content On The Website Must Be Easy To Read And Understand</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Information On Similar Product To The One Highlighted Is Important For Product Comparison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Ease Of Navigation In Website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Loading And Processing Speed</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Convenient Payment Methods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Trust That The Online Retail Store Will Fulfill Its Part Of The Transaction At The Stipulated Time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Empathy (Readiness To Assist With Queries) Towards The Customers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Being Able To Guarantee The Privacy Of The Customer</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Responsiveness, Availability Of Several Communication Channels (Email, Online Rep, Twitter, Phone Etc.)</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Online Shopping Gives Monetary Benefit And Discounts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Enjoyment Is Derived From Shopping Online</a:t>
            </a:r>
          </a:p>
          <a:p>
            <a:pPr marL="285750" indent="-285750" algn="l">
              <a:lnSpc>
                <a:spcPct val="100000"/>
              </a:lnSpc>
              <a:buFont typeface="Arial" panose="020B0604020202020204" pitchFamily="34" charset="0"/>
              <a:buChar char="•"/>
            </a:pPr>
            <a:r>
              <a:rPr lang="en-US" cap="none" dirty="0">
                <a:latin typeface="Cambria" panose="02040503050406030204" pitchFamily="18" charset="0"/>
                <a:ea typeface="Cambria" panose="02040503050406030204" pitchFamily="18" charset="0"/>
              </a:rPr>
              <a:t>Shopping Online Is Convenient And Flexible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Return And Replacement Policy Of The E-tailer Is Important For Purchase Decision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Gaining Access To Loyalty Programs Is A Benefit Of Shopping Online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Displaying Quality Information On The Website Improves Satisfaction Of Customers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User Derive Satisfaction While Shopping On A Good Quality Website Or Application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Net Benefit Derived From Shopping Online Can Lead To Users Satisfaction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User Satisfaction Cannot Exist Without Trust</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Offering A Wide Variety Of Listed Product In Several Category</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Provision Of Complete And Relevant Product Information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Monetary Savings</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173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A104-98A1-4288-8E66-C702B0BB7332}"/>
              </a:ext>
            </a:extLst>
          </p:cNvPr>
          <p:cNvSpPr>
            <a:spLocks noGrp="1"/>
          </p:cNvSpPr>
          <p:nvPr>
            <p:ph type="title"/>
          </p:nvPr>
        </p:nvSpPr>
        <p:spPr>
          <a:xfrm>
            <a:off x="1100205" y="450974"/>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From column number 48 to 71; I observed that these columns contain data which is derived by taking reviews or feedback from every customers on different aspects.</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9E4A77ED-CFA4-4402-86DA-6CA99B159F8F}"/>
              </a:ext>
            </a:extLst>
          </p:cNvPr>
          <p:cNvSpPr>
            <a:spLocks noGrp="1"/>
          </p:cNvSpPr>
          <p:nvPr>
            <p:ph type="body" idx="1"/>
          </p:nvPr>
        </p:nvSpPr>
        <p:spPr>
          <a:xfrm>
            <a:off x="1647046" y="4295163"/>
            <a:ext cx="3296409" cy="402672"/>
          </a:xfrm>
        </p:spPr>
        <p:txBody>
          <a:bodyPr/>
          <a:lstStyle/>
          <a:p>
            <a:r>
              <a:rPr lang="en-US" sz="1800" cap="none" dirty="0">
                <a:latin typeface="Cambria" panose="02040503050406030204" pitchFamily="18" charset="0"/>
                <a:ea typeface="Cambria" panose="02040503050406030204" pitchFamily="18" charset="0"/>
              </a:rPr>
              <a:t>        Easy to use application</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C5E347E2-B4EF-4DCE-A527-B84C72A247A8}"/>
              </a:ext>
            </a:extLst>
          </p:cNvPr>
          <p:cNvSpPr>
            <a:spLocks noGrp="1"/>
          </p:cNvSpPr>
          <p:nvPr>
            <p:ph type="body" sz="half" idx="18"/>
          </p:nvPr>
        </p:nvSpPr>
        <p:spPr>
          <a:xfrm>
            <a:off x="913774" y="4907560"/>
            <a:ext cx="10431888" cy="1697426"/>
          </a:xfrm>
        </p:spPr>
        <p:txBody>
          <a:bodyPr>
            <a:normAutofit lnSpcReduction="10000"/>
          </a:bodyPr>
          <a:lstStyle/>
          <a:p>
            <a:pPr algn="l"/>
            <a:r>
              <a:rPr lang="en-US" sz="1600" cap="none" dirty="0">
                <a:latin typeface="Cambria" panose="02040503050406030204" pitchFamily="18" charset="0"/>
                <a:ea typeface="Cambria" panose="02040503050406030204" pitchFamily="18" charset="0"/>
              </a:rPr>
              <a:t>We will see some of important features from these columns.</a:t>
            </a:r>
          </a:p>
          <a:p>
            <a:pPr algn="l"/>
            <a:r>
              <a:rPr lang="en-US" sz="1600" cap="none" dirty="0">
                <a:latin typeface="Cambria" panose="02040503050406030204" pitchFamily="18" charset="0"/>
                <a:ea typeface="Cambria" panose="02040503050406030204" pitchFamily="18" charset="0"/>
              </a:rPr>
              <a:t>Plot is showing bar plot for website or application which is easy to use according to customers, by looking at this plot we can conclude that most of the customers say amazon.in and flipkart.com are easy to use.</a:t>
            </a:r>
          </a:p>
          <a:p>
            <a:pPr algn="l"/>
            <a:br>
              <a:rPr lang="en-US" sz="1600" cap="none" dirty="0">
                <a:latin typeface="Cambria" panose="02040503050406030204" pitchFamily="18" charset="0"/>
                <a:ea typeface="Cambria" panose="02040503050406030204" pitchFamily="18" charset="0"/>
              </a:rPr>
            </a:br>
            <a:endParaRPr lang="en-IN" sz="1600" cap="none"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CC2BB1A7-A249-44C9-AFE1-5F8130975843}"/>
              </a:ext>
            </a:extLst>
          </p:cNvPr>
          <p:cNvPicPr>
            <a:picLocks noChangeAspect="1"/>
          </p:cNvPicPr>
          <p:nvPr/>
        </p:nvPicPr>
        <p:blipFill>
          <a:blip r:embed="rId2"/>
          <a:stretch>
            <a:fillRect/>
          </a:stretch>
        </p:blipFill>
        <p:spPr>
          <a:xfrm>
            <a:off x="2397885" y="1717615"/>
            <a:ext cx="7517901" cy="2669827"/>
          </a:xfrm>
          <a:prstGeom prst="rect">
            <a:avLst/>
          </a:prstGeom>
        </p:spPr>
      </p:pic>
    </p:spTree>
    <p:extLst>
      <p:ext uri="{BB962C8B-B14F-4D97-AF65-F5344CB8AC3E}">
        <p14:creationId xmlns:p14="http://schemas.microsoft.com/office/powerpoint/2010/main" val="304098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526545-8B92-461F-BC36-419E23426763}"/>
              </a:ext>
            </a:extLst>
          </p:cNvPr>
          <p:cNvSpPr>
            <a:spLocks noGrp="1"/>
          </p:cNvSpPr>
          <p:nvPr>
            <p:ph type="body" idx="1"/>
          </p:nvPr>
        </p:nvSpPr>
        <p:spPr>
          <a:xfrm>
            <a:off x="1175410" y="3723148"/>
            <a:ext cx="4589755" cy="438487"/>
          </a:xfrm>
        </p:spPr>
        <p:txBody>
          <a:bodyPr/>
          <a:lstStyle/>
          <a:p>
            <a:endParaRPr lang="en-US" sz="1800" cap="none" dirty="0">
              <a:latin typeface="Cambria" panose="02040503050406030204" pitchFamily="18" charset="0"/>
              <a:ea typeface="Cambria" panose="02040503050406030204" pitchFamily="18" charset="0"/>
            </a:endParaRPr>
          </a:p>
          <a:p>
            <a:endParaRPr lang="en-US" sz="1800" cap="none" dirty="0">
              <a:latin typeface="Cambria" panose="02040503050406030204" pitchFamily="18" charset="0"/>
              <a:ea typeface="Cambria" panose="02040503050406030204" pitchFamily="18" charset="0"/>
            </a:endParaRPr>
          </a:p>
          <a:p>
            <a:endParaRPr lang="en-US" sz="1800" cap="none" dirty="0">
              <a:latin typeface="Cambria" panose="02040503050406030204" pitchFamily="18" charset="0"/>
              <a:ea typeface="Cambria" panose="02040503050406030204" pitchFamily="18" charset="0"/>
            </a:endParaRPr>
          </a:p>
          <a:p>
            <a:r>
              <a:rPr lang="en-US" sz="1800" cap="none" dirty="0">
                <a:latin typeface="Cambria" panose="02040503050406030204" pitchFamily="18" charset="0"/>
                <a:ea typeface="Cambria" panose="02040503050406030204" pitchFamily="18" charset="0"/>
              </a:rPr>
              <a:t>Visual appealing web-page layout</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92759BD1-5A73-404C-865B-959FB79DD98E}"/>
              </a:ext>
            </a:extLst>
          </p:cNvPr>
          <p:cNvSpPr>
            <a:spLocks noGrp="1"/>
          </p:cNvSpPr>
          <p:nvPr>
            <p:ph type="body" sz="half" idx="18"/>
          </p:nvPr>
        </p:nvSpPr>
        <p:spPr>
          <a:xfrm>
            <a:off x="913774" y="4279037"/>
            <a:ext cx="9970249" cy="2228295"/>
          </a:xfrm>
        </p:spPr>
        <p:txBody>
          <a:bodyPr>
            <a:normAutofit/>
          </a:bodyPr>
          <a:lstStyle/>
          <a:p>
            <a:pPr algn="l"/>
            <a:r>
              <a:rPr lang="en-US" sz="1600" cap="none" dirty="0">
                <a:latin typeface="Cambria" panose="02040503050406030204" pitchFamily="18" charset="0"/>
                <a:ea typeface="Cambria" panose="02040503050406030204" pitchFamily="18" charset="0"/>
              </a:rPr>
              <a:t>By looking at the first plot we can see that according to most of the customers amazon.in and flipkart.com are having good visual appealing web-page layout, which may attract customers to use them frequently.</a:t>
            </a:r>
            <a:endParaRPr lang="en-IN" sz="1600" cap="none" dirty="0">
              <a:latin typeface="Cambria" panose="02040503050406030204" pitchFamily="18" charset="0"/>
              <a:ea typeface="Cambria" panose="02040503050406030204" pitchFamily="18" charset="0"/>
            </a:endParaRPr>
          </a:p>
        </p:txBody>
      </p:sp>
      <p:pic>
        <p:nvPicPr>
          <p:cNvPr id="1028" name="Picture 4">
            <a:extLst>
              <a:ext uri="{FF2B5EF4-FFF2-40B4-BE49-F238E27FC236}">
                <a16:creationId xmlns:a16="http://schemas.microsoft.com/office/drawing/2014/main" id="{FEFD842D-CAB4-419F-823D-795884DAC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363" y="746371"/>
            <a:ext cx="8398206" cy="3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2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88BCAE-037A-414C-A21F-FB99874CD471}"/>
              </a:ext>
            </a:extLst>
          </p:cNvPr>
          <p:cNvSpPr>
            <a:spLocks noGrp="1"/>
          </p:cNvSpPr>
          <p:nvPr>
            <p:ph type="body" idx="1"/>
          </p:nvPr>
        </p:nvSpPr>
        <p:spPr>
          <a:xfrm>
            <a:off x="1833722" y="3800555"/>
            <a:ext cx="3296409" cy="450147"/>
          </a:xfrm>
        </p:spPr>
        <p:txBody>
          <a:bodyPr/>
          <a:lstStyle/>
          <a:p>
            <a:r>
              <a:rPr lang="en-US" sz="1800" cap="none" dirty="0">
                <a:latin typeface="Cambria" panose="02040503050406030204" pitchFamily="18" charset="0"/>
                <a:ea typeface="Cambria" panose="02040503050406030204" pitchFamily="18" charset="0"/>
              </a:rPr>
              <a:t>Speedy order delivery</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394AF632-D65E-4A65-B370-9B8359C8E971}"/>
              </a:ext>
            </a:extLst>
          </p:cNvPr>
          <p:cNvSpPr>
            <a:spLocks noGrp="1"/>
          </p:cNvSpPr>
          <p:nvPr>
            <p:ph type="body" sz="half" idx="18"/>
          </p:nvPr>
        </p:nvSpPr>
        <p:spPr>
          <a:xfrm>
            <a:off x="920519" y="4376817"/>
            <a:ext cx="10218824" cy="1912681"/>
          </a:xfrm>
        </p:spPr>
        <p:txBody>
          <a:bodyPr>
            <a:normAutofit/>
          </a:bodyPr>
          <a:lstStyle/>
          <a:p>
            <a:pPr algn="l"/>
            <a:r>
              <a:rPr lang="en-US" sz="1600" cap="none" dirty="0">
                <a:latin typeface="Cambria" panose="02040503050406030204" pitchFamily="18" charset="0"/>
                <a:ea typeface="Cambria" panose="02040503050406030204" pitchFamily="18" charset="0"/>
              </a:rPr>
              <a:t>We can say most of the customers says amazon.in and flipkart.com are providing speedy order delivery compared to other online retail shops.</a:t>
            </a:r>
          </a:p>
          <a:p>
            <a:pPr algn="l"/>
            <a:r>
              <a:rPr lang="en-US" sz="1600" cap="none" dirty="0">
                <a:latin typeface="Cambria" panose="02040503050406030204" pitchFamily="18" charset="0"/>
                <a:ea typeface="Cambria" panose="02040503050406030204" pitchFamily="18" charset="0"/>
              </a:rPr>
              <a:t>Second plot represents customers’ voting on the bases of privacy of customers’ information. In this case also amazon.in is at the top and next to which flipkart.com is there.</a:t>
            </a:r>
            <a:endParaRPr lang="en-IN" sz="1600" cap="none"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9DDD439E-DB23-4B0F-8F57-04165AEEE228}"/>
              </a:ext>
            </a:extLst>
          </p:cNvPr>
          <p:cNvSpPr>
            <a:spLocks noGrp="1"/>
          </p:cNvSpPr>
          <p:nvPr>
            <p:ph type="body" sz="quarter" idx="3"/>
          </p:nvPr>
        </p:nvSpPr>
        <p:spPr>
          <a:xfrm>
            <a:off x="6029931" y="3720324"/>
            <a:ext cx="4502387" cy="576262"/>
          </a:xfrm>
        </p:spPr>
        <p:txBody>
          <a:bodyPr/>
          <a:lstStyle/>
          <a:p>
            <a:r>
              <a:rPr lang="en-US" sz="1800" cap="none" dirty="0">
                <a:latin typeface="Cambria" panose="02040503050406030204" pitchFamily="18" charset="0"/>
                <a:ea typeface="Cambria" panose="02040503050406030204" pitchFamily="18" charset="0"/>
              </a:rPr>
              <a:t>Privacy of customers’ information</a:t>
            </a:r>
            <a:endParaRPr lang="en-IN" sz="1800" cap="none"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AFB4BBE3-9936-4EAD-965D-94F9C755CFE7}"/>
              </a:ext>
            </a:extLst>
          </p:cNvPr>
          <p:cNvPicPr>
            <a:picLocks noChangeAspect="1"/>
          </p:cNvPicPr>
          <p:nvPr/>
        </p:nvPicPr>
        <p:blipFill>
          <a:blip r:embed="rId2"/>
          <a:stretch>
            <a:fillRect/>
          </a:stretch>
        </p:blipFill>
        <p:spPr>
          <a:xfrm>
            <a:off x="1592866" y="994480"/>
            <a:ext cx="3778123" cy="2725844"/>
          </a:xfrm>
          <a:prstGeom prst="rect">
            <a:avLst/>
          </a:prstGeom>
        </p:spPr>
      </p:pic>
      <p:pic>
        <p:nvPicPr>
          <p:cNvPr id="4" name="Picture 3">
            <a:extLst>
              <a:ext uri="{FF2B5EF4-FFF2-40B4-BE49-F238E27FC236}">
                <a16:creationId xmlns:a16="http://schemas.microsoft.com/office/drawing/2014/main" id="{9354A4B6-731E-42C3-812C-8E5A6C4C2914}"/>
              </a:ext>
            </a:extLst>
          </p:cNvPr>
          <p:cNvPicPr>
            <a:picLocks noChangeAspect="1"/>
          </p:cNvPicPr>
          <p:nvPr/>
        </p:nvPicPr>
        <p:blipFill>
          <a:blip r:embed="rId3"/>
          <a:stretch>
            <a:fillRect/>
          </a:stretch>
        </p:blipFill>
        <p:spPr>
          <a:xfrm>
            <a:off x="6392064" y="994480"/>
            <a:ext cx="3778122" cy="2725844"/>
          </a:xfrm>
          <a:prstGeom prst="rect">
            <a:avLst/>
          </a:prstGeom>
        </p:spPr>
      </p:pic>
    </p:spTree>
    <p:extLst>
      <p:ext uri="{BB962C8B-B14F-4D97-AF65-F5344CB8AC3E}">
        <p14:creationId xmlns:p14="http://schemas.microsoft.com/office/powerpoint/2010/main" val="52124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DC4293-9EF8-49E6-A624-FB93CF9090BB}"/>
              </a:ext>
            </a:extLst>
          </p:cNvPr>
          <p:cNvSpPr>
            <a:spLocks noGrp="1"/>
          </p:cNvSpPr>
          <p:nvPr>
            <p:ph type="body" idx="1"/>
          </p:nvPr>
        </p:nvSpPr>
        <p:spPr>
          <a:xfrm>
            <a:off x="2015157" y="3429000"/>
            <a:ext cx="8161685" cy="576262"/>
          </a:xfrm>
        </p:spPr>
        <p:txBody>
          <a:bodyPr/>
          <a:lstStyle/>
          <a:p>
            <a:r>
              <a:rPr lang="en-US" sz="1800" cap="none" dirty="0">
                <a:latin typeface="Cambria" panose="02040503050406030204" pitchFamily="18" charset="0"/>
                <a:ea typeface="Cambria" panose="02040503050406030204" pitchFamily="18" charset="0"/>
              </a:rPr>
              <a:t>Which of the Indian online retailer would you recommend to a friend?</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C8F09109-5DCF-4FB0-A189-9DE43A1B26FC}"/>
              </a:ext>
            </a:extLst>
          </p:cNvPr>
          <p:cNvSpPr>
            <a:spLocks noGrp="1"/>
          </p:cNvSpPr>
          <p:nvPr>
            <p:ph type="body" sz="half" idx="18"/>
          </p:nvPr>
        </p:nvSpPr>
        <p:spPr>
          <a:xfrm>
            <a:off x="1020306" y="4347565"/>
            <a:ext cx="9730552" cy="1744005"/>
          </a:xfrm>
        </p:spPr>
        <p:txBody>
          <a:bodyPr>
            <a:noAutofit/>
          </a:bodyPr>
          <a:lstStyle/>
          <a:p>
            <a:pPr algn="l"/>
            <a:r>
              <a:rPr lang="en-US" sz="1800" cap="none" dirty="0">
                <a:latin typeface="Cambria" panose="02040503050406030204" pitchFamily="18" charset="0"/>
                <a:ea typeface="Cambria" panose="02040503050406030204" pitchFamily="18" charset="0"/>
              </a:rPr>
              <a:t>This plot is representing the number of online retail shops the customers would like to recommend to their friend.</a:t>
            </a:r>
          </a:p>
          <a:p>
            <a:pPr algn="l"/>
            <a:r>
              <a:rPr lang="en-US" sz="1800" cap="none" dirty="0">
                <a:latin typeface="Cambria" panose="02040503050406030204" pitchFamily="18" charset="0"/>
                <a:ea typeface="Cambria" panose="02040503050406030204" pitchFamily="18" charset="0"/>
              </a:rPr>
              <a:t>Most of the customers would recommend for amazon.in and flipkart.com to their friend. As they are providing best services for their customers.</a:t>
            </a:r>
          </a:p>
          <a:p>
            <a:pPr algn="l"/>
            <a:r>
              <a:rPr lang="en-US" sz="1800" cap="none" dirty="0">
                <a:latin typeface="Cambria" panose="02040503050406030204" pitchFamily="18" charset="0"/>
                <a:ea typeface="Cambria" panose="02040503050406030204" pitchFamily="18" charset="0"/>
              </a:rPr>
              <a:t>Very few customers would recommend for snapdeal.com and paytm.com</a:t>
            </a:r>
            <a:endParaRPr lang="en-IN" sz="1800" cap="none"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2A4ED929-265C-4FE4-87E2-11E262F831A0}"/>
              </a:ext>
            </a:extLst>
          </p:cNvPr>
          <p:cNvPicPr>
            <a:picLocks noChangeAspect="1"/>
          </p:cNvPicPr>
          <p:nvPr/>
        </p:nvPicPr>
        <p:blipFill>
          <a:blip r:embed="rId2"/>
          <a:stretch>
            <a:fillRect/>
          </a:stretch>
        </p:blipFill>
        <p:spPr>
          <a:xfrm>
            <a:off x="2718033" y="962025"/>
            <a:ext cx="5956184" cy="2466975"/>
          </a:xfrm>
          <a:prstGeom prst="rect">
            <a:avLst/>
          </a:prstGeom>
        </p:spPr>
      </p:pic>
    </p:spTree>
    <p:extLst>
      <p:ext uri="{BB962C8B-B14F-4D97-AF65-F5344CB8AC3E}">
        <p14:creationId xmlns:p14="http://schemas.microsoft.com/office/powerpoint/2010/main" val="203507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903F64B-1F3B-409C-B592-C8BE873B2CE5}"/>
              </a:ext>
            </a:extLst>
          </p:cNvPr>
          <p:cNvSpPr>
            <a:spLocks noGrp="1"/>
          </p:cNvSpPr>
          <p:nvPr>
            <p:ph type="title"/>
          </p:nvPr>
        </p:nvSpPr>
        <p:spPr>
          <a:xfrm>
            <a:off x="1651247" y="1083076"/>
            <a:ext cx="7758846" cy="653506"/>
          </a:xfrm>
        </p:spPr>
        <p:txBody>
          <a:bodyPr/>
          <a:lstStyle/>
          <a:p>
            <a:pPr algn="l"/>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13" name="Text Placeholder 12">
            <a:extLst>
              <a:ext uri="{FF2B5EF4-FFF2-40B4-BE49-F238E27FC236}">
                <a16:creationId xmlns:a16="http://schemas.microsoft.com/office/drawing/2014/main" id="{4C36245E-400F-4D67-A7C0-CAE0D3A77349}"/>
              </a:ext>
            </a:extLst>
          </p:cNvPr>
          <p:cNvSpPr>
            <a:spLocks noGrp="1"/>
          </p:cNvSpPr>
          <p:nvPr>
            <p:ph type="body" idx="1"/>
          </p:nvPr>
        </p:nvSpPr>
        <p:spPr>
          <a:xfrm>
            <a:off x="913774" y="1890944"/>
            <a:ext cx="10351752" cy="3883979"/>
          </a:xfrm>
        </p:spPr>
        <p:txBody>
          <a:bodyPr>
            <a:normAutofit fontScale="92500"/>
          </a:bodyPr>
          <a:lstStyle/>
          <a:p>
            <a:pPr algn="l"/>
            <a:r>
              <a:rPr lang="en-US" cap="none" dirty="0">
                <a:solidFill>
                  <a:schemeClr val="tx1"/>
                </a:solidFill>
                <a:latin typeface="Cambria" panose="02040503050406030204" pitchFamily="18" charset="0"/>
                <a:ea typeface="Cambria" panose="02040503050406030204" pitchFamily="18" charset="0"/>
              </a:rPr>
              <a:t>The study gives an insight about the opportunity as well as the challenges of retaining customers.</a:t>
            </a:r>
          </a:p>
          <a:p>
            <a:pPr algn="l"/>
            <a:r>
              <a:rPr lang="en-US" cap="none" dirty="0">
                <a:solidFill>
                  <a:schemeClr val="tx1"/>
                </a:solidFill>
                <a:latin typeface="Cambria" panose="02040503050406030204" pitchFamily="18" charset="0"/>
                <a:ea typeface="Cambria" panose="02040503050406030204" pitchFamily="18" charset="0"/>
              </a:rPr>
              <a:t>By observing and analyzing various features given in this dataset I can conclude few things –</a:t>
            </a:r>
          </a:p>
          <a:p>
            <a:pPr algn="l"/>
            <a:r>
              <a:rPr lang="en-US" cap="none" dirty="0">
                <a:solidFill>
                  <a:schemeClr val="tx1"/>
                </a:solidFill>
                <a:latin typeface="Cambria" panose="02040503050406030204" pitchFamily="18" charset="0"/>
                <a:ea typeface="Cambria" panose="02040503050406030204" pitchFamily="18" charset="0"/>
              </a:rPr>
              <a:t>It is noticed that  companies cannot hold on to existing customers when  the old strategies are being used, therefore to be able to retain customers new retention strategies should be used. An organizations’ total output greatly depends on existing customers.</a:t>
            </a:r>
          </a:p>
          <a:p>
            <a:pPr algn="l"/>
            <a:r>
              <a:rPr lang="en-US" cap="none" dirty="0">
                <a:solidFill>
                  <a:schemeClr val="tx1"/>
                </a:solidFill>
                <a:latin typeface="Cambria" panose="02040503050406030204" pitchFamily="18" charset="0"/>
                <a:ea typeface="Cambria" panose="02040503050406030204" pitchFamily="18" charset="0"/>
              </a:rPr>
              <a:t>It seems like companies like ‘Snapdeal’ and ‘Paytm’ are not using new customer retention strategies hence the performance as well as the profit of such companies goes down.</a:t>
            </a:r>
          </a:p>
          <a:p>
            <a:pPr algn="l"/>
            <a:r>
              <a:rPr lang="en-US" cap="none" dirty="0">
                <a:solidFill>
                  <a:schemeClr val="tx1"/>
                </a:solidFill>
                <a:latin typeface="Cambria" panose="02040503050406030204" pitchFamily="18" charset="0"/>
                <a:ea typeface="Cambria" panose="02040503050406030204" pitchFamily="18" charset="0"/>
              </a:rPr>
              <a:t>And companies like ‘amazon’ and ‘Flipkart’ implementing new customer retention strategies hence these are able to retain existing customers and became reliable online shopping platforms.</a:t>
            </a:r>
            <a:endParaRPr lang="en-IN"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8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985" y="2884352"/>
            <a:ext cx="10364451" cy="1596177"/>
          </a:xfrm>
        </p:spPr>
        <p:txBody>
          <a:bodyPr/>
          <a:lstStyle/>
          <a:p>
            <a:r>
              <a:rPr lang="en-US" sz="4000" cap="none" dirty="0">
                <a:latin typeface="Cambria" panose="02040503050406030204" pitchFamily="18" charset="0"/>
                <a:ea typeface="Cambria" panose="02040503050406030204" pitchFamily="18" charset="0"/>
              </a:rPr>
              <a:t>Why Customer Retention </a:t>
            </a:r>
            <a:r>
              <a:rPr lang="en-US" cap="none" dirty="0">
                <a:latin typeface="Cambria" panose="02040503050406030204" pitchFamily="18" charset="0"/>
                <a:ea typeface="Cambria" panose="02040503050406030204" pitchFamily="18" charset="0"/>
              </a:rPr>
              <a:t>?</a:t>
            </a:r>
            <a:br>
              <a:rPr lang="en-US" cap="none" dirty="0">
                <a:latin typeface="Cambria" panose="02040503050406030204" pitchFamily="18" charset="0"/>
                <a:ea typeface="Cambria" panose="02040503050406030204" pitchFamily="18" charset="0"/>
              </a:rPr>
            </a:br>
            <a:br>
              <a:rPr lang="en-US" cap="none" dirty="0">
                <a:latin typeface="Cambria" panose="02040503050406030204" pitchFamily="18" charset="0"/>
                <a:ea typeface="Cambria" panose="02040503050406030204" pitchFamily="18" charset="0"/>
              </a:rPr>
            </a:br>
            <a:r>
              <a:rPr lang="en-US" sz="2800" cap="none" dirty="0">
                <a:latin typeface="Cambria" panose="02040503050406030204" pitchFamily="18" charset="0"/>
                <a:ea typeface="Cambria" panose="02040503050406030204" pitchFamily="18" charset="0"/>
              </a:rPr>
              <a:t>Do we really need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10540" y="1716946"/>
            <a:ext cx="8374602" cy="3424107"/>
          </a:xfrm>
        </p:spPr>
        <p:txBody>
          <a:bodyPr/>
          <a:lstStyle/>
          <a:p>
            <a:pPr>
              <a:buNone/>
            </a:pPr>
            <a:r>
              <a:rPr lang="en-US" cap="none" dirty="0">
                <a:latin typeface="Cambria" panose="02040503050406030204" pitchFamily="18" charset="0"/>
                <a:ea typeface="Cambria" panose="02040503050406030204" pitchFamily="18" charset="0"/>
              </a:rPr>
              <a:t>In order to find out why we need Customer Retention, we need to answer two questions</a:t>
            </a:r>
          </a:p>
          <a:p>
            <a:pPr>
              <a:buFont typeface="Wingdings" pitchFamily="2" charset="2"/>
              <a:buChar char="Ø"/>
            </a:pPr>
            <a:r>
              <a:rPr lang="en-US" cap="none" dirty="0">
                <a:latin typeface="Cambria" panose="02040503050406030204" pitchFamily="18" charset="0"/>
                <a:ea typeface="Cambria" panose="02040503050406030204" pitchFamily="18" charset="0"/>
              </a:rPr>
              <a:t> </a:t>
            </a:r>
            <a:r>
              <a:rPr lang="en-US" cap="none" dirty="0">
                <a:solidFill>
                  <a:schemeClr val="accent5"/>
                </a:solidFill>
                <a:latin typeface="Cambria" panose="02040503050406030204" pitchFamily="18" charset="0"/>
                <a:ea typeface="Cambria" panose="02040503050406030204" pitchFamily="18" charset="0"/>
              </a:rPr>
              <a:t>What is Customer Retention ?</a:t>
            </a:r>
          </a:p>
          <a:p>
            <a:pPr>
              <a:buFont typeface="Wingdings" pitchFamily="2" charset="2"/>
              <a:buChar char="Ø"/>
            </a:pPr>
            <a:r>
              <a:rPr lang="en-US" cap="none" dirty="0">
                <a:solidFill>
                  <a:schemeClr val="accent5"/>
                </a:solidFill>
                <a:latin typeface="Cambria" panose="02040503050406030204" pitchFamily="18" charset="0"/>
                <a:ea typeface="Cambria" panose="02040503050406030204" pitchFamily="18" charset="0"/>
              </a:rPr>
              <a:t>What are the benefits of Customer retention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8540" y="770915"/>
            <a:ext cx="10364451" cy="1596177"/>
          </a:xfrm>
        </p:spPr>
        <p:txBody>
          <a:bodyPr/>
          <a:lstStyle/>
          <a:p>
            <a:pPr algn="l"/>
            <a:r>
              <a:rPr lang="en-US" cap="none" dirty="0">
                <a:latin typeface="Cambria" panose="02040503050406030204" pitchFamily="18" charset="0"/>
                <a:ea typeface="Cambria" panose="02040503050406030204" pitchFamily="18" charset="0"/>
              </a:rPr>
              <a:t>What is Customer Retention ?</a:t>
            </a:r>
          </a:p>
        </p:txBody>
      </p:sp>
      <p:sp>
        <p:nvSpPr>
          <p:cNvPr id="12" name="Content Placeholder 11"/>
          <p:cNvSpPr>
            <a:spLocks noGrp="1"/>
          </p:cNvSpPr>
          <p:nvPr>
            <p:ph sz="quarter" idx="13"/>
          </p:nvPr>
        </p:nvSpPr>
        <p:spPr>
          <a:xfrm>
            <a:off x="1811045" y="2367092"/>
            <a:ext cx="8735627" cy="3424107"/>
          </a:xfrm>
        </p:spPr>
        <p:txBody>
          <a:bodyPr/>
          <a:lstStyle/>
          <a:p>
            <a:pPr>
              <a:buNone/>
            </a:pPr>
            <a:r>
              <a:rPr lang="en-US" cap="none" dirty="0">
                <a:latin typeface="Cambria" panose="02040503050406030204" pitchFamily="18" charset="0"/>
                <a:ea typeface="Cambria" panose="02040503050406030204" pitchFamily="18" charset="0"/>
              </a:rPr>
              <a:t>“</a:t>
            </a:r>
            <a:r>
              <a:rPr lang="en-US" cap="none" dirty="0">
                <a:solidFill>
                  <a:schemeClr val="accent5"/>
                </a:solidFill>
                <a:latin typeface="Cambria" panose="02040503050406030204" pitchFamily="18" charset="0"/>
                <a:ea typeface="Cambria" panose="02040503050406030204" pitchFamily="18" charset="0"/>
              </a:rPr>
              <a:t>Customer retention refers to company’s ability to turn customers into repeat buyers and prevent them from switching to a competitor</a:t>
            </a:r>
            <a:r>
              <a:rPr lang="en-US" cap="none" dirty="0">
                <a:latin typeface="Cambria" panose="02040503050406030204" pitchFamily="18" charset="0"/>
                <a:ea typeface="Cambria" panose="02040503050406030204" pitchFamily="18" charset="0"/>
              </a:rPr>
              <a:t>”</a:t>
            </a:r>
          </a:p>
          <a:p>
            <a:pPr>
              <a:buNone/>
            </a:pPr>
            <a:r>
              <a:rPr lang="en-US" cap="none" dirty="0">
                <a:latin typeface="Cambria" panose="02040503050406030204" pitchFamily="18" charset="0"/>
                <a:ea typeface="Cambria" panose="02040503050406030204" pitchFamily="18" charset="0"/>
              </a:rPr>
              <a:t>In other words customer retention means – </a:t>
            </a:r>
          </a:p>
          <a:p>
            <a:pPr>
              <a:buNone/>
            </a:pPr>
            <a:r>
              <a:rPr lang="en-US" cap="none" dirty="0">
                <a:latin typeface="Cambria" panose="02040503050406030204" pitchFamily="18" charset="0"/>
                <a:ea typeface="Cambria" panose="02040503050406030204" pitchFamily="18" charset="0"/>
              </a:rPr>
              <a:t>			“ </a:t>
            </a:r>
            <a:r>
              <a:rPr lang="en-US" cap="none" dirty="0">
                <a:solidFill>
                  <a:schemeClr val="accent5"/>
                </a:solidFill>
                <a:latin typeface="Cambria" panose="02040503050406030204" pitchFamily="18" charset="0"/>
                <a:ea typeface="Cambria" panose="02040503050406030204" pitchFamily="18" charset="0"/>
              </a:rPr>
              <a:t>To maintain existing customers</a:t>
            </a:r>
            <a:r>
              <a:rPr lang="en-US" cap="none" dirty="0">
                <a:latin typeface="Cambria" panose="02040503050406030204" pitchFamily="18" charset="0"/>
                <a:ea typeface="Cambria" panose="02040503050406030204" pitchFamily="18" charset="0"/>
              </a:rPr>
              <a:t>”</a:t>
            </a:r>
          </a:p>
          <a:p>
            <a:pPr>
              <a:buNone/>
            </a:pPr>
            <a:r>
              <a:rPr lang="en-US" cap="none" dirty="0">
                <a:latin typeface="Cambria" panose="02040503050406030204" pitchFamily="18" charset="0"/>
                <a:ea typeface="Cambria" panose="02040503050406030204" pitchFamily="18" charset="0"/>
              </a:rPr>
              <a:t>This happens only if there exists a positive relation between the company and the customer.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latin typeface="Cambria" panose="02040503050406030204" pitchFamily="18" charset="0"/>
                <a:ea typeface="Cambria" panose="02040503050406030204" pitchFamily="18" charset="0"/>
              </a:rPr>
              <a:t>What are the benefits of Customer Retention ?</a:t>
            </a:r>
          </a:p>
        </p:txBody>
      </p:sp>
      <p:sp>
        <p:nvSpPr>
          <p:cNvPr id="3" name="Content Placeholder 2"/>
          <p:cNvSpPr>
            <a:spLocks noGrp="1"/>
          </p:cNvSpPr>
          <p:nvPr>
            <p:ph sz="quarter" idx="13"/>
          </p:nvPr>
        </p:nvSpPr>
        <p:spPr>
          <a:xfrm>
            <a:off x="1606232" y="2349336"/>
            <a:ext cx="10363826" cy="3424107"/>
          </a:xfrm>
        </p:spPr>
        <p:txBody>
          <a:bodyPr/>
          <a:lstStyle/>
          <a:p>
            <a:r>
              <a:rPr lang="en-US" cap="none" dirty="0">
                <a:latin typeface="Cambria" panose="02040503050406030204" pitchFamily="18" charset="0"/>
                <a:ea typeface="Cambria" panose="02040503050406030204" pitchFamily="18" charset="0"/>
              </a:rPr>
              <a:t>Retained customers tend to buy other services from same company.</a:t>
            </a:r>
          </a:p>
          <a:p>
            <a:r>
              <a:rPr lang="en-US" cap="none" dirty="0">
                <a:latin typeface="Cambria" panose="02040503050406030204" pitchFamily="18" charset="0"/>
                <a:ea typeface="Cambria" panose="02040503050406030204" pitchFamily="18" charset="0"/>
              </a:rPr>
              <a:t>Retained customers are known to be less price/cost sensitive</a:t>
            </a:r>
          </a:p>
          <a:p>
            <a:r>
              <a:rPr lang="en-US" cap="none" dirty="0">
                <a:latin typeface="Cambria" panose="02040503050406030204" pitchFamily="18" charset="0"/>
                <a:ea typeface="Cambria" panose="02040503050406030204" pitchFamily="18" charset="0"/>
              </a:rPr>
              <a:t>The probability of selling to an existing customer is 60-70%</a:t>
            </a:r>
          </a:p>
          <a:p>
            <a:r>
              <a:rPr lang="en-US" cap="none" dirty="0">
                <a:latin typeface="Cambria" panose="02040503050406030204" pitchFamily="18" charset="0"/>
                <a:ea typeface="Cambria" panose="02040503050406030204" pitchFamily="18" charset="0"/>
              </a:rPr>
              <a:t>The probability of selling to new prospect is 5-20%</a:t>
            </a:r>
          </a:p>
          <a:p>
            <a:r>
              <a:rPr lang="en-US" cap="none" dirty="0">
                <a:latin typeface="Cambria" panose="02040503050406030204" pitchFamily="18" charset="0"/>
                <a:ea typeface="Cambria" panose="02040503050406030204" pitchFamily="18" charset="0"/>
              </a:rPr>
              <a:t>Declined migration rates</a:t>
            </a:r>
          </a:p>
          <a:p>
            <a:pPr marL="0" indent="0">
              <a:buNone/>
            </a:pPr>
            <a:r>
              <a:rPr lang="en-US" cap="none" dirty="0">
                <a:solidFill>
                  <a:schemeClr val="accent5"/>
                </a:solidFill>
                <a:latin typeface="Cambria" panose="02040503050406030204" pitchFamily="18" charset="0"/>
                <a:ea typeface="Cambria" panose="02040503050406030204" pitchFamily="18" charset="0"/>
              </a:rPr>
              <a:t>It’s more expensive to acquire a new customer than to retain an old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3CD8-C1B6-41D0-B2EB-0EA878279DBC}"/>
              </a:ext>
            </a:extLst>
          </p:cNvPr>
          <p:cNvSpPr>
            <a:spLocks noGrp="1"/>
          </p:cNvSpPr>
          <p:nvPr>
            <p:ph type="title"/>
          </p:nvPr>
        </p:nvSpPr>
        <p:spPr>
          <a:xfrm>
            <a:off x="1304392" y="570553"/>
            <a:ext cx="10364451" cy="1596177"/>
          </a:xfrm>
        </p:spPr>
        <p:txBody>
          <a:bodyPr/>
          <a:lstStyle/>
          <a:p>
            <a:pPr algn="l"/>
            <a:r>
              <a:rPr lang="en-US" cap="none" dirty="0">
                <a:latin typeface="Cambria" panose="02040503050406030204" pitchFamily="18" charset="0"/>
                <a:ea typeface="Cambria" panose="02040503050406030204" pitchFamily="18" charset="0"/>
              </a:rPr>
              <a:t>Tips for Succeeding at Customer Retention</a:t>
            </a:r>
            <a:endParaRPr lang="en-IN" cap="none"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4FAEA74-E071-4933-AB08-A19F9CC4F3BD}"/>
              </a:ext>
            </a:extLst>
          </p:cNvPr>
          <p:cNvSpPr>
            <a:spLocks noGrp="1"/>
          </p:cNvSpPr>
          <p:nvPr>
            <p:ph sz="quarter" idx="13"/>
          </p:nvPr>
        </p:nvSpPr>
        <p:spPr>
          <a:xfrm>
            <a:off x="1305017" y="2056374"/>
            <a:ext cx="10363826" cy="3424107"/>
          </a:xfrm>
        </p:spPr>
        <p:txBody>
          <a:bodyPr/>
          <a:lstStyle/>
          <a:p>
            <a:r>
              <a:rPr lang="en-US" cap="none" dirty="0">
                <a:latin typeface="Cambria" panose="02040503050406030204" pitchFamily="18" charset="0"/>
                <a:ea typeface="Cambria" panose="02040503050406030204" pitchFamily="18" charset="0"/>
              </a:rPr>
              <a:t>Find out what customers want &amp; what causes them to stay or leave ?</a:t>
            </a:r>
          </a:p>
          <a:p>
            <a:r>
              <a:rPr lang="en-US" cap="none" dirty="0">
                <a:latin typeface="Cambria" panose="02040503050406030204" pitchFamily="18" charset="0"/>
                <a:ea typeface="Cambria" panose="02040503050406030204" pitchFamily="18" charset="0"/>
              </a:rPr>
              <a:t>Proactively collect and promote customer feedback.</a:t>
            </a:r>
          </a:p>
          <a:p>
            <a:r>
              <a:rPr lang="en-US" cap="none" dirty="0">
                <a:latin typeface="Cambria" panose="02040503050406030204" pitchFamily="18" charset="0"/>
                <a:ea typeface="Cambria" panose="02040503050406030204" pitchFamily="18" charset="0"/>
              </a:rPr>
              <a:t>Analyze customer feedback to gain valuable insights and ensure the right people hear it.</a:t>
            </a:r>
          </a:p>
          <a:p>
            <a:r>
              <a:rPr lang="en-US" cap="none" dirty="0">
                <a:latin typeface="Cambria" panose="02040503050406030204" pitchFamily="18" charset="0"/>
                <a:ea typeface="Cambria" panose="02040503050406030204" pitchFamily="18" charset="0"/>
              </a:rPr>
              <a:t>Take action and Measure the results </a:t>
            </a:r>
          </a:p>
          <a:p>
            <a:r>
              <a:rPr lang="en-US" cap="none" dirty="0">
                <a:latin typeface="Cambria" panose="02040503050406030204" pitchFamily="18" charset="0"/>
                <a:ea typeface="Cambria" panose="02040503050406030204" pitchFamily="18" charset="0"/>
              </a:rPr>
              <a:t>Actively measure and monitor your customers’ loyalty and engagement</a:t>
            </a:r>
          </a:p>
          <a:p>
            <a:r>
              <a:rPr lang="en-US" cap="none" dirty="0">
                <a:latin typeface="Cambria" panose="02040503050406030204" pitchFamily="18" charset="0"/>
                <a:ea typeface="Cambria" panose="02040503050406030204" pitchFamily="18" charset="0"/>
              </a:rPr>
              <a:t>Keep asking, listening analyzing and improving</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6223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30A01-B312-47B8-86C4-47B180712FFA}"/>
              </a:ext>
            </a:extLst>
          </p:cNvPr>
          <p:cNvSpPr>
            <a:spLocks noGrp="1"/>
          </p:cNvSpPr>
          <p:nvPr>
            <p:ph sz="quarter" idx="13"/>
          </p:nvPr>
        </p:nvSpPr>
        <p:spPr>
          <a:xfrm>
            <a:off x="1793289" y="1624614"/>
            <a:ext cx="9614517" cy="4095564"/>
          </a:xfrm>
        </p:spPr>
        <p:txBody>
          <a:bodyPr/>
          <a:lstStyle/>
          <a:p>
            <a:pPr marL="0" indent="0">
              <a:buNone/>
            </a:pPr>
            <a:r>
              <a:rPr lang="en-US" cap="none" dirty="0">
                <a:latin typeface="Cambria" panose="02040503050406030204" pitchFamily="18" charset="0"/>
                <a:ea typeface="Cambria" panose="02040503050406030204" pitchFamily="18" charset="0"/>
              </a:rPr>
              <a:t>Here in this project we are dealing with the data collected from about 269 customers, the data is related to online retail shopping</a:t>
            </a:r>
          </a:p>
          <a:p>
            <a:pPr marL="0" indent="0">
              <a:buNone/>
            </a:pPr>
            <a:r>
              <a:rPr lang="en-US" cap="none" dirty="0">
                <a:latin typeface="Cambria" panose="02040503050406030204" pitchFamily="18" charset="0"/>
                <a:ea typeface="Cambria" panose="02040503050406030204" pitchFamily="18" charset="0"/>
              </a:rPr>
              <a:t>We have to analyze this data and go through all 71 different features. </a:t>
            </a:r>
            <a:r>
              <a:rPr lang="en-IN" cap="none" dirty="0">
                <a:latin typeface="Cambria" panose="02040503050406030204" pitchFamily="18" charset="0"/>
                <a:ea typeface="Cambria" panose="02040503050406030204" pitchFamily="18" charset="0"/>
              </a:rPr>
              <a:t>And analyse how every feature is contributing to customer retention.</a:t>
            </a:r>
          </a:p>
          <a:p>
            <a:pPr marL="0" indent="0">
              <a:buNone/>
            </a:pPr>
            <a:r>
              <a:rPr lang="en-US" cap="none" dirty="0">
                <a:latin typeface="Cambria" panose="02040503050406030204" pitchFamily="18" charset="0"/>
                <a:ea typeface="Cambria" panose="02040503050406030204" pitchFamily="18" charset="0"/>
              </a:rPr>
              <a:t>By some observations I  recognize that our target variable is :</a:t>
            </a:r>
          </a:p>
          <a:p>
            <a:pPr marL="0" indent="0">
              <a:buNone/>
            </a:pPr>
            <a:r>
              <a:rPr lang="en-US" cap="none" dirty="0">
                <a:solidFill>
                  <a:schemeClr val="accent5"/>
                </a:solidFill>
                <a:latin typeface="Cambria" panose="02040503050406030204" pitchFamily="18" charset="0"/>
                <a:ea typeface="Cambria" panose="02040503050406030204" pitchFamily="18" charset="0"/>
              </a:rPr>
              <a:t>“ How many times you have made an online purchase in the past 1 year?” </a:t>
            </a:r>
          </a:p>
          <a:p>
            <a:pPr marL="0" indent="0">
              <a:buNone/>
            </a:pPr>
            <a:r>
              <a:rPr lang="en-US" cap="none" dirty="0">
                <a:latin typeface="Cambria" panose="02040503050406030204" pitchFamily="18" charset="0"/>
                <a:ea typeface="Cambria" panose="02040503050406030204" pitchFamily="18" charset="0"/>
              </a:rPr>
              <a:t>which contains the data regarding how many times any customer tends to purchase a thing in a year.</a:t>
            </a:r>
            <a:endParaRPr lang="en-IN" cap="none" dirty="0">
              <a:latin typeface="Cambria" panose="02040503050406030204" pitchFamily="18" charset="0"/>
              <a:ea typeface="Cambria" panose="02040503050406030204" pitchFamily="18" charset="0"/>
            </a:endParaRPr>
          </a:p>
          <a:p>
            <a:pPr marL="0" indent="0">
              <a:buNone/>
            </a:pPr>
            <a:endParaRPr lang="en-US"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217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EEEF-CBD9-4C27-9256-C3D85826E8E8}"/>
              </a:ext>
            </a:extLst>
          </p:cNvPr>
          <p:cNvSpPr>
            <a:spLocks noGrp="1"/>
          </p:cNvSpPr>
          <p:nvPr>
            <p:ph type="title"/>
          </p:nvPr>
        </p:nvSpPr>
        <p:spPr>
          <a:xfrm>
            <a:off x="0" y="742804"/>
            <a:ext cx="8437372" cy="1596177"/>
          </a:xfrm>
        </p:spPr>
        <p:txBody>
          <a:bodyPr/>
          <a:lstStyle/>
          <a:p>
            <a:r>
              <a:rPr lang="en-US" cap="none" dirty="0">
                <a:latin typeface="Cambria" panose="02040503050406030204" pitchFamily="18" charset="0"/>
                <a:ea typeface="Cambria" panose="02040503050406030204" pitchFamily="18" charset="0"/>
              </a:rPr>
              <a:t>Exploratory Data Analysis  </a:t>
            </a:r>
            <a:endParaRPr lang="en-IN" cap="none"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03B444E-689E-4DD7-80EB-08A8687BD294}"/>
              </a:ext>
            </a:extLst>
          </p:cNvPr>
          <p:cNvSpPr>
            <a:spLocks noGrp="1"/>
          </p:cNvSpPr>
          <p:nvPr>
            <p:ph sz="quarter" idx="13"/>
          </p:nvPr>
        </p:nvSpPr>
        <p:spPr>
          <a:xfrm>
            <a:off x="1348780" y="2214694"/>
            <a:ext cx="10363826" cy="3424107"/>
          </a:xfrm>
        </p:spPr>
        <p:txBody>
          <a:bodyPr>
            <a:normAutofit lnSpcReduction="10000"/>
          </a:bodyPr>
          <a:lstStyle/>
          <a:p>
            <a:r>
              <a:rPr lang="en-US" cap="none" dirty="0">
                <a:latin typeface="Cambria" panose="02040503050406030204" pitchFamily="18" charset="0"/>
                <a:ea typeface="Cambria" panose="02040503050406030204" pitchFamily="18" charset="0"/>
              </a:rPr>
              <a:t>First I have imported necessary libraries and loaded the dataset</a:t>
            </a:r>
          </a:p>
          <a:p>
            <a:r>
              <a:rPr lang="en-US" cap="none" dirty="0">
                <a:latin typeface="Cambria" panose="02040503050406030204" pitchFamily="18" charset="0"/>
                <a:ea typeface="Cambria" panose="02040503050406030204" pitchFamily="18" charset="0"/>
              </a:rPr>
              <a:t>Then checked the shape of the dataset, we are having 269 rows and 71 different columns.</a:t>
            </a:r>
          </a:p>
          <a:p>
            <a:r>
              <a:rPr lang="en-US" cap="none" dirty="0">
                <a:latin typeface="Cambria" panose="02040503050406030204" pitchFamily="18" charset="0"/>
                <a:ea typeface="Cambria" panose="02040503050406030204" pitchFamily="18" charset="0"/>
              </a:rPr>
              <a:t>We don’t have any null values in our dataset.</a:t>
            </a:r>
          </a:p>
          <a:p>
            <a:r>
              <a:rPr lang="en-US" cap="none" dirty="0">
                <a:latin typeface="Cambria" panose="02040503050406030204" pitchFamily="18" charset="0"/>
                <a:ea typeface="Cambria" panose="02040503050406030204" pitchFamily="18" charset="0"/>
              </a:rPr>
              <a:t>By checking data types we came to know that all the columns are with ‘object’ data type except the column representing the pin code of the city. I will convert it to ‘object’ type.</a:t>
            </a:r>
          </a:p>
          <a:p>
            <a:r>
              <a:rPr lang="en-US" cap="none" dirty="0">
                <a:latin typeface="Cambria" panose="02040503050406030204" pitchFamily="18" charset="0"/>
                <a:ea typeface="Cambria" panose="02040503050406030204" pitchFamily="18" charset="0"/>
              </a:rPr>
              <a:t>In column “How do you access the internet while shopping on-line?” I observed two categories, Mobile internet and Mobile Internet, which are carrying same information, so I have combined these two.</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879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6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F42D-60AA-4256-8496-0028F1083838}"/>
              </a:ext>
            </a:extLst>
          </p:cNvPr>
          <p:cNvSpPr>
            <a:spLocks noGrp="1"/>
          </p:cNvSpPr>
          <p:nvPr>
            <p:ph type="title"/>
          </p:nvPr>
        </p:nvSpPr>
        <p:spPr/>
        <p:txBody>
          <a:bodyPr>
            <a:normAutofit/>
          </a:bodyPr>
          <a:lstStyle/>
          <a:p>
            <a:pPr algn="l"/>
            <a:r>
              <a:rPr lang="en-US" sz="2400" cap="none" dirty="0">
                <a:latin typeface="Cambria" panose="02040503050406030204" pitchFamily="18" charset="0"/>
                <a:ea typeface="Cambria" panose="02040503050406030204" pitchFamily="18" charset="0"/>
              </a:rPr>
              <a:t>Columns from 1 to 18 representing the information about customers </a:t>
            </a:r>
            <a:endParaRPr lang="en-IN" sz="2400" cap="none"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76A9398C-3486-40E9-98F2-C4C510BFA152}"/>
              </a:ext>
            </a:extLst>
          </p:cNvPr>
          <p:cNvSpPr>
            <a:spLocks noGrp="1"/>
          </p:cNvSpPr>
          <p:nvPr>
            <p:ph type="body" idx="1"/>
          </p:nvPr>
        </p:nvSpPr>
        <p:spPr>
          <a:xfrm>
            <a:off x="1899195" y="4124921"/>
            <a:ext cx="3296409" cy="576262"/>
          </a:xfrm>
        </p:spPr>
        <p:txBody>
          <a:bodyPr/>
          <a:lstStyle/>
          <a:p>
            <a:r>
              <a:rPr lang="en-US" sz="1800" cap="none" dirty="0">
                <a:latin typeface="Cambria" panose="02040503050406030204" pitchFamily="18" charset="0"/>
                <a:ea typeface="Cambria" panose="02040503050406030204" pitchFamily="18" charset="0"/>
              </a:rPr>
              <a:t>Gender of customers</a:t>
            </a:r>
            <a:endParaRPr lang="en-IN" sz="1800" cap="none" dirty="0">
              <a:latin typeface="Cambria" panose="02040503050406030204" pitchFamily="18" charset="0"/>
              <a:ea typeface="Cambria" panose="02040503050406030204" pitchFamily="18" charset="0"/>
            </a:endParaRPr>
          </a:p>
        </p:txBody>
      </p:sp>
      <p:sp>
        <p:nvSpPr>
          <p:cNvPr id="8" name="Text Placeholder 7">
            <a:extLst>
              <a:ext uri="{FF2B5EF4-FFF2-40B4-BE49-F238E27FC236}">
                <a16:creationId xmlns:a16="http://schemas.microsoft.com/office/drawing/2014/main" id="{57B75113-6D91-4D2C-8941-313969116BB8}"/>
              </a:ext>
            </a:extLst>
          </p:cNvPr>
          <p:cNvSpPr>
            <a:spLocks noGrp="1"/>
          </p:cNvSpPr>
          <p:nvPr>
            <p:ph type="body" sz="half" idx="18"/>
          </p:nvPr>
        </p:nvSpPr>
        <p:spPr>
          <a:xfrm>
            <a:off x="1217350" y="4781082"/>
            <a:ext cx="10060876" cy="1731146"/>
          </a:xfrm>
        </p:spPr>
        <p:txBody>
          <a:bodyPr>
            <a:noAutofit/>
          </a:bodyPr>
          <a:lstStyle/>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We will have a look at some of important features </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First plot represents the gender of customer, by looking at this plot we can say number of female customers are more than males. And also female purchase more times than males.</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Second plot shows the preferred payment options by customers, we can say most of the customers uses credit/debit cards for making payments</a:t>
            </a:r>
            <a:endParaRPr lang="en-IN" sz="16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40CAB1B0-7A9F-4596-8B93-421D420AC193}"/>
              </a:ext>
            </a:extLst>
          </p:cNvPr>
          <p:cNvSpPr>
            <a:spLocks noGrp="1"/>
          </p:cNvSpPr>
          <p:nvPr>
            <p:ph type="body" sz="quarter" idx="3"/>
          </p:nvPr>
        </p:nvSpPr>
        <p:spPr>
          <a:xfrm>
            <a:off x="6498455" y="4124921"/>
            <a:ext cx="4779771" cy="576262"/>
          </a:xfrm>
        </p:spPr>
        <p:txBody>
          <a:bodyPr/>
          <a:lstStyle/>
          <a:p>
            <a:r>
              <a:rPr lang="en-US" sz="1800" cap="none" dirty="0">
                <a:latin typeface="Cambria" panose="02040503050406030204" pitchFamily="18" charset="0"/>
                <a:ea typeface="Cambria" panose="02040503050406030204" pitchFamily="18" charset="0"/>
              </a:rPr>
              <a:t>Preferred payment options by customers</a:t>
            </a:r>
            <a:endParaRPr lang="en-IN" sz="1800" cap="none"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B7F0017C-4933-49FB-B975-15599B220400}"/>
              </a:ext>
            </a:extLst>
          </p:cNvPr>
          <p:cNvPicPr>
            <a:picLocks noChangeAspect="1"/>
          </p:cNvPicPr>
          <p:nvPr/>
        </p:nvPicPr>
        <p:blipFill>
          <a:blip r:embed="rId2"/>
          <a:stretch>
            <a:fillRect/>
          </a:stretch>
        </p:blipFill>
        <p:spPr>
          <a:xfrm>
            <a:off x="6793640" y="1673653"/>
            <a:ext cx="3705225" cy="2739399"/>
          </a:xfrm>
          <a:prstGeom prst="rect">
            <a:avLst/>
          </a:prstGeom>
        </p:spPr>
      </p:pic>
      <p:pic>
        <p:nvPicPr>
          <p:cNvPr id="7" name="Picture 6">
            <a:extLst>
              <a:ext uri="{FF2B5EF4-FFF2-40B4-BE49-F238E27FC236}">
                <a16:creationId xmlns:a16="http://schemas.microsoft.com/office/drawing/2014/main" id="{2DE8FC99-2707-4B36-9A84-ACA79E51CE2C}"/>
              </a:ext>
            </a:extLst>
          </p:cNvPr>
          <p:cNvPicPr>
            <a:picLocks noChangeAspect="1"/>
          </p:cNvPicPr>
          <p:nvPr/>
        </p:nvPicPr>
        <p:blipFill>
          <a:blip r:embed="rId3"/>
          <a:stretch>
            <a:fillRect/>
          </a:stretch>
        </p:blipFill>
        <p:spPr>
          <a:xfrm>
            <a:off x="1407909" y="1673653"/>
            <a:ext cx="3705225" cy="2495550"/>
          </a:xfrm>
          <a:prstGeom prst="rect">
            <a:avLst/>
          </a:prstGeom>
        </p:spPr>
      </p:pic>
    </p:spTree>
    <p:extLst>
      <p:ext uri="{BB962C8B-B14F-4D97-AF65-F5344CB8AC3E}">
        <p14:creationId xmlns:p14="http://schemas.microsoft.com/office/powerpoint/2010/main" val="21854547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607</TotalTime>
  <Words>1317</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Times New Roman</vt:lpstr>
      <vt:lpstr>Tw Cen MT</vt:lpstr>
      <vt:lpstr>Wingdings</vt:lpstr>
      <vt:lpstr>Droplet</vt:lpstr>
      <vt:lpstr>Presentation on  Customer retention</vt:lpstr>
      <vt:lpstr>Why Customer Retention ?  Do we really need it?</vt:lpstr>
      <vt:lpstr>PowerPoint Presentation</vt:lpstr>
      <vt:lpstr>What is Customer Retention ?</vt:lpstr>
      <vt:lpstr>What are the benefits of Customer Retention ?</vt:lpstr>
      <vt:lpstr>Tips for Succeeding at Customer Retention</vt:lpstr>
      <vt:lpstr>PowerPoint Presentation</vt:lpstr>
      <vt:lpstr>Exploratory Data Analysis  </vt:lpstr>
      <vt:lpstr>Columns from 1 to 18 representing the information about customers </vt:lpstr>
      <vt:lpstr>PowerPoint Presentation</vt:lpstr>
      <vt:lpstr>Using columns 18 to 47; I have derived different points which can be used as suggestions by most of the customers, we can make use of these points for improving the service quality.</vt:lpstr>
      <vt:lpstr>From column number 48 to 71; I observed that these columns contain data which is derived by taking reviews or feedback from every customers on different aspects.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ABHINANDAN</dc:creator>
  <cp:lastModifiedBy>Devansh Paliwal</cp:lastModifiedBy>
  <cp:revision>25</cp:revision>
  <dcterms:created xsi:type="dcterms:W3CDTF">2014-09-12T17:25:11Z</dcterms:created>
  <dcterms:modified xsi:type="dcterms:W3CDTF">2021-08-20T21:06:29Z</dcterms:modified>
</cp:coreProperties>
</file>