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 id="268" r:id="rId5"/>
    <p:sldId id="261" r:id="rId6"/>
    <p:sldId id="269" r:id="rId7"/>
    <p:sldId id="266" r:id="rId8"/>
    <p:sldId id="263" r:id="rId9"/>
    <p:sldId id="265"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7BF594-6F8A-45AC-ABBA-CF8B181EC7E2}"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3726144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BF594-6F8A-45AC-ABBA-CF8B181EC7E2}"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1028802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BF594-6F8A-45AC-ABBA-CF8B181EC7E2}"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85278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BF594-6F8A-45AC-ABBA-CF8B181EC7E2}"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D169F55-4FA6-4D87-85A0-40279C4AB0D0}"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725649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BF594-6F8A-45AC-ABBA-CF8B181EC7E2}"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3225051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7BF594-6F8A-45AC-ABBA-CF8B181EC7E2}"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4052151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A7BF594-6F8A-45AC-ABBA-CF8B181EC7E2}"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21176283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BF594-6F8A-45AC-ABBA-CF8B181EC7E2}"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24281803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A7BF594-6F8A-45AC-ABBA-CF8B181EC7E2}" type="datetimeFigureOut">
              <a:rPr lang="en-US" smtClean="0"/>
              <a:t>7/12/2024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D169F55-4FA6-4D87-85A0-40279C4AB0D0}" type="slidenum">
              <a:rPr lang="en-US" smtClean="0"/>
              <a:t>‹#›</a:t>
            </a:fld>
            <a:endParaRPr lang="en-US"/>
          </a:p>
        </p:txBody>
      </p:sp>
    </p:spTree>
    <p:extLst>
      <p:ext uri="{BB962C8B-B14F-4D97-AF65-F5344CB8AC3E}">
        <p14:creationId xmlns:p14="http://schemas.microsoft.com/office/powerpoint/2010/main" val="363687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7BF594-6F8A-45AC-ABBA-CF8B181EC7E2}"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311360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7BF594-6F8A-45AC-ABBA-CF8B181EC7E2}"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582504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7BF594-6F8A-45AC-ABBA-CF8B181EC7E2}"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394832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7BF594-6F8A-45AC-ABBA-CF8B181EC7E2}"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217365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BF594-6F8A-45AC-ABBA-CF8B181EC7E2}"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8014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A7BF594-6F8A-45AC-ABBA-CF8B181EC7E2}" type="datetimeFigureOut">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410368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BF594-6F8A-45AC-ABBA-CF8B181EC7E2}"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3602852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7BF594-6F8A-45AC-ABBA-CF8B181EC7E2}"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169F55-4FA6-4D87-85A0-40279C4AB0D0}" type="slidenum">
              <a:rPr lang="en-US" smtClean="0"/>
              <a:t>‹#›</a:t>
            </a:fld>
            <a:endParaRPr lang="en-US"/>
          </a:p>
        </p:txBody>
      </p:sp>
    </p:spTree>
    <p:extLst>
      <p:ext uri="{BB962C8B-B14F-4D97-AF65-F5344CB8AC3E}">
        <p14:creationId xmlns:p14="http://schemas.microsoft.com/office/powerpoint/2010/main" val="2084525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7BF594-6F8A-45AC-ABBA-CF8B181EC7E2}" type="datetimeFigureOut">
              <a:rPr lang="en-US" smtClean="0"/>
              <a:t>7/12/2024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D169F55-4FA6-4D87-85A0-40279C4AB0D0}" type="slidenum">
              <a:rPr lang="en-US" smtClean="0"/>
              <a:t>‹#›</a:t>
            </a:fld>
            <a:endParaRPr lang="en-US"/>
          </a:p>
        </p:txBody>
      </p:sp>
    </p:spTree>
    <p:extLst>
      <p:ext uri="{BB962C8B-B14F-4D97-AF65-F5344CB8AC3E}">
        <p14:creationId xmlns:p14="http://schemas.microsoft.com/office/powerpoint/2010/main" val="34493790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6.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29">
            <a:extLst>
              <a:ext uri="{FF2B5EF4-FFF2-40B4-BE49-F238E27FC236}">
                <a16:creationId xmlns:a16="http://schemas.microsoft.com/office/drawing/2014/main" id="{DEDF2838-61BD-4552-A6C3-E3D6763CF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32" name="Picture 31">
            <a:extLst>
              <a:ext uri="{FF2B5EF4-FFF2-40B4-BE49-F238E27FC236}">
                <a16:creationId xmlns:a16="http://schemas.microsoft.com/office/drawing/2014/main" id="{E7876ED4-577B-4724-914E-42A0567A38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6" name="Rectangle 33">
            <a:extLst>
              <a:ext uri="{FF2B5EF4-FFF2-40B4-BE49-F238E27FC236}">
                <a16:creationId xmlns:a16="http://schemas.microsoft.com/office/drawing/2014/main" id="{5A35B073-543D-4B7C-85CE-3F6F3F519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9176" y="0"/>
            <a:ext cx="6092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36" name="Picture 35">
            <a:extLst>
              <a:ext uri="{FF2B5EF4-FFF2-40B4-BE49-F238E27FC236}">
                <a16:creationId xmlns:a16="http://schemas.microsoft.com/office/drawing/2014/main" id="{56C9C24B-A8AA-4E20-9A75-455D96E200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688333"/>
            <a:ext cx="6400800" cy="185701"/>
          </a:xfrm>
          <a:prstGeom prst="rect">
            <a:avLst/>
          </a:prstGeom>
        </p:spPr>
      </p:pic>
      <p:sp>
        <p:nvSpPr>
          <p:cNvPr id="38" name="Rectangle 37">
            <a:extLst>
              <a:ext uri="{FF2B5EF4-FFF2-40B4-BE49-F238E27FC236}">
                <a16:creationId xmlns:a16="http://schemas.microsoft.com/office/drawing/2014/main" id="{0505B119-A4E9-4F97-9673-6F51C1C35B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62908"/>
            <a:ext cx="6411743" cy="2532185"/>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sp>
        <p:nvSpPr>
          <p:cNvPr id="2" name="Title 1">
            <a:extLst>
              <a:ext uri="{FF2B5EF4-FFF2-40B4-BE49-F238E27FC236}">
                <a16:creationId xmlns:a16="http://schemas.microsoft.com/office/drawing/2014/main" id="{12F41AFC-2419-4DB9-9ADD-EAEEFD5E733F}"/>
              </a:ext>
            </a:extLst>
          </p:cNvPr>
          <p:cNvSpPr>
            <a:spLocks noGrp="1"/>
          </p:cNvSpPr>
          <p:nvPr>
            <p:ph type="ctrTitle"/>
          </p:nvPr>
        </p:nvSpPr>
        <p:spPr>
          <a:xfrm>
            <a:off x="680322" y="2403231"/>
            <a:ext cx="5192940" cy="2133600"/>
          </a:xfrm>
        </p:spPr>
        <p:txBody>
          <a:bodyPr anchor="ctr">
            <a:normAutofit/>
          </a:bodyPr>
          <a:lstStyle/>
          <a:p>
            <a:r>
              <a:rPr lang="en-US" sz="4600" dirty="0">
                <a:solidFill>
                  <a:srgbClr val="FFFFFF"/>
                </a:solidFill>
              </a:rPr>
              <a:t>Diabetes Prediction using SVM</a:t>
            </a:r>
          </a:p>
        </p:txBody>
      </p:sp>
      <p:sp>
        <p:nvSpPr>
          <p:cNvPr id="3" name="Subtitle 2">
            <a:extLst>
              <a:ext uri="{FF2B5EF4-FFF2-40B4-BE49-F238E27FC236}">
                <a16:creationId xmlns:a16="http://schemas.microsoft.com/office/drawing/2014/main" id="{79B72260-83FE-4F41-814E-A2F701A4E7A4}"/>
              </a:ext>
            </a:extLst>
          </p:cNvPr>
          <p:cNvSpPr>
            <a:spLocks noGrp="1"/>
          </p:cNvSpPr>
          <p:nvPr>
            <p:ph type="subTitle" idx="1"/>
          </p:nvPr>
        </p:nvSpPr>
        <p:spPr>
          <a:xfrm>
            <a:off x="680323" y="4831173"/>
            <a:ext cx="5192940" cy="1117687"/>
          </a:xfrm>
        </p:spPr>
        <p:txBody>
          <a:bodyPr>
            <a:normAutofit/>
          </a:bodyPr>
          <a:lstStyle/>
          <a:p>
            <a:r>
              <a:rPr lang="en-US" dirty="0" err="1">
                <a:solidFill>
                  <a:srgbClr val="FFFFFF"/>
                </a:solidFill>
              </a:rPr>
              <a:t>By:Bhavyanshu</a:t>
            </a:r>
            <a:r>
              <a:rPr lang="en-US" dirty="0">
                <a:solidFill>
                  <a:srgbClr val="FFFFFF"/>
                </a:solidFill>
              </a:rPr>
              <a:t> Srivastava</a:t>
            </a:r>
          </a:p>
          <a:p>
            <a:r>
              <a:rPr lang="en-US" dirty="0">
                <a:solidFill>
                  <a:srgbClr val="FFFFFF"/>
                </a:solidFill>
              </a:rPr>
              <a:t>Sec –CSE                                                    </a:t>
            </a:r>
          </a:p>
        </p:txBody>
      </p:sp>
      <p:sp useBgFill="1">
        <p:nvSpPr>
          <p:cNvPr id="47" name="Rectangle 39">
            <a:extLst>
              <a:ext uri="{FF2B5EF4-FFF2-40B4-BE49-F238E27FC236}">
                <a16:creationId xmlns:a16="http://schemas.microsoft.com/office/drawing/2014/main" id="{3DF5FFB9-6D81-4F3A-AF5B-6F9EC3428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163" y="642795"/>
            <a:ext cx="4812406"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5" name="Picture 4">
            <a:extLst>
              <a:ext uri="{FF2B5EF4-FFF2-40B4-BE49-F238E27FC236}">
                <a16:creationId xmlns:a16="http://schemas.microsoft.com/office/drawing/2014/main" id="{2E041B17-7BDF-8C46-0713-4ADFF157C607}"/>
              </a:ext>
            </a:extLst>
          </p:cNvPr>
          <p:cNvPicPr>
            <a:picLocks noChangeAspect="1"/>
          </p:cNvPicPr>
          <p:nvPr/>
        </p:nvPicPr>
        <p:blipFill>
          <a:blip r:embed="rId4"/>
          <a:stretch>
            <a:fillRect/>
          </a:stretch>
        </p:blipFill>
        <p:spPr>
          <a:xfrm>
            <a:off x="7043933" y="1336393"/>
            <a:ext cx="4178419" cy="4178419"/>
          </a:xfrm>
          <a:prstGeom prst="rect">
            <a:avLst/>
          </a:prstGeom>
          <a:ln>
            <a:noFill/>
          </a:ln>
          <a:effectLst/>
        </p:spPr>
      </p:pic>
    </p:spTree>
    <p:extLst>
      <p:ext uri="{BB962C8B-B14F-4D97-AF65-F5344CB8AC3E}">
        <p14:creationId xmlns:p14="http://schemas.microsoft.com/office/powerpoint/2010/main" val="105908769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1D88-D745-1C97-5600-1F8C9BA435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2E4C6D-A21F-7DE5-0D17-5C0BBE68AE63}"/>
              </a:ext>
            </a:extLst>
          </p:cNvPr>
          <p:cNvSpPr>
            <a:spLocks noGrp="1"/>
          </p:cNvSpPr>
          <p:nvPr>
            <p:ph sz="half" idx="1"/>
          </p:nvPr>
        </p:nvSpPr>
        <p:spPr>
          <a:xfrm>
            <a:off x="680320" y="2336873"/>
            <a:ext cx="7671828" cy="2244554"/>
          </a:xfrm>
        </p:spPr>
        <p:txBody>
          <a:bodyPr>
            <a:noAutofit/>
          </a:bodyPr>
          <a:lstStyle/>
          <a:p>
            <a:endParaRPr lang="en-US" sz="6000" b="1" dirty="0">
              <a:solidFill>
                <a:schemeClr val="bg1"/>
              </a:solidFill>
            </a:endParaRPr>
          </a:p>
          <a:p>
            <a:pPr marL="0" indent="0">
              <a:buNone/>
            </a:pPr>
            <a:r>
              <a:rPr lang="en-IN" sz="6000" b="1">
                <a:solidFill>
                  <a:schemeClr val="bg1"/>
                </a:solidFill>
              </a:rPr>
              <a:t>          THANKYOU</a:t>
            </a:r>
            <a:endParaRPr lang="en-IN" sz="6000" b="1" dirty="0">
              <a:solidFill>
                <a:schemeClr val="bg1"/>
              </a:solidFill>
            </a:endParaRPr>
          </a:p>
          <a:p>
            <a:endParaRPr lang="en-IN" sz="6000" b="1" dirty="0">
              <a:solidFill>
                <a:schemeClr val="bg1"/>
              </a:solidFill>
            </a:endParaRPr>
          </a:p>
          <a:p>
            <a:pPr marL="0" indent="0">
              <a:buNone/>
            </a:pPr>
            <a:r>
              <a:rPr lang="en-IN" sz="6000" b="1" dirty="0">
                <a:solidFill>
                  <a:schemeClr val="bg1"/>
                </a:solidFill>
              </a:rPr>
              <a:t>          </a:t>
            </a:r>
          </a:p>
        </p:txBody>
      </p:sp>
      <p:sp>
        <p:nvSpPr>
          <p:cNvPr id="4" name="Content Placeholder 3">
            <a:extLst>
              <a:ext uri="{FF2B5EF4-FFF2-40B4-BE49-F238E27FC236}">
                <a16:creationId xmlns:a16="http://schemas.microsoft.com/office/drawing/2014/main" id="{C33AE62C-7182-8AE1-2E9D-820F26FEBD51}"/>
              </a:ext>
            </a:extLst>
          </p:cNvPr>
          <p:cNvSpPr>
            <a:spLocks noGrp="1"/>
          </p:cNvSpPr>
          <p:nvPr>
            <p:ph sz="half" idx="2"/>
          </p:nvPr>
        </p:nvSpPr>
        <p:spPr/>
        <p:txBody>
          <a:bodyPr/>
          <a:lstStyle/>
          <a:p>
            <a:endParaRPr lang="en-IN"/>
          </a:p>
        </p:txBody>
      </p:sp>
    </p:spTree>
    <p:extLst>
      <p:ext uri="{BB962C8B-B14F-4D97-AF65-F5344CB8AC3E}">
        <p14:creationId xmlns:p14="http://schemas.microsoft.com/office/powerpoint/2010/main" val="2358326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4B47-EF00-6D5B-44DB-14173200622D}"/>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0BFEA1AF-4B57-575D-DD38-27979B89B1FF}"/>
              </a:ext>
            </a:extLst>
          </p:cNvPr>
          <p:cNvSpPr>
            <a:spLocks noGrp="1"/>
          </p:cNvSpPr>
          <p:nvPr>
            <p:ph idx="1"/>
          </p:nvPr>
        </p:nvSpPr>
        <p:spPr>
          <a:xfrm>
            <a:off x="680321" y="2336872"/>
            <a:ext cx="9613861" cy="4362865"/>
          </a:xfrm>
        </p:spPr>
        <p:txBody>
          <a:bodyPr>
            <a:normAutofit/>
          </a:bodyPr>
          <a:lstStyle/>
          <a:p>
            <a:pPr marL="0" indent="0">
              <a:buNone/>
            </a:pPr>
            <a:endParaRPr lang="en-US" sz="1800" dirty="0">
              <a:effectLst/>
              <a:latin typeface="Calibri" panose="020F0502020204030204" pitchFamily="34" charset="0"/>
              <a:ea typeface="Calibri" panose="020F0502020204030204" pitchFamily="34" charset="0"/>
            </a:endParaRPr>
          </a:p>
          <a:p>
            <a:r>
              <a:rPr lang="en-US" sz="1800" dirty="0"/>
              <a:t>This project aims to develop a system that can effectively predict the likelihood of diabetes in individuals using the support vector machine (SVM) algorithm. The system leverages machine learning techniques to analyze relevant patient data and generate accurate predictions, providing valuable insights into potential health risks.</a:t>
            </a:r>
          </a:p>
          <a:p>
            <a:r>
              <a:rPr lang="en-IN" sz="1800" dirty="0">
                <a:effectLst/>
                <a:latin typeface="Calibri" panose="020F0502020204030204" pitchFamily="34" charset="0"/>
                <a:ea typeface="Times New Roman" panose="02020603050405020304" pitchFamily="18" charset="0"/>
                <a:cs typeface="Calibri" panose="020F0502020204030204" pitchFamily="34" charset="0"/>
              </a:rPr>
              <a:t>The motivation behind this project is to keep people aware about their health. Normally, people go     to doctors for their health checkup. By developing this tool for the users, making it easier for users to test and understand their health at home without wasting money.</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800" dirty="0"/>
          </a:p>
          <a:p>
            <a:endParaRPr lang="en-US" sz="1800" dirty="0"/>
          </a:p>
          <a:p>
            <a:pPr marL="0" indent="0">
              <a:buNone/>
            </a:pPr>
            <a:endParaRPr lang="en-US" sz="1800" dirty="0">
              <a:solidFill>
                <a:srgbClr val="D1D5DB"/>
              </a:solidFill>
              <a:latin typeface="Söhne"/>
            </a:endParaRPr>
          </a:p>
        </p:txBody>
      </p:sp>
    </p:spTree>
    <p:extLst>
      <p:ext uri="{BB962C8B-B14F-4D97-AF65-F5344CB8AC3E}">
        <p14:creationId xmlns:p14="http://schemas.microsoft.com/office/powerpoint/2010/main" val="1590617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9C27D4-F2FF-387E-9B59-C85CE1F62F2E}"/>
              </a:ext>
            </a:extLst>
          </p:cNvPr>
          <p:cNvSpPr>
            <a:spLocks noGrp="1"/>
          </p:cNvSpPr>
          <p:nvPr>
            <p:ph idx="1"/>
          </p:nvPr>
        </p:nvSpPr>
        <p:spPr>
          <a:xfrm>
            <a:off x="680321" y="2336872"/>
            <a:ext cx="9613861" cy="4301319"/>
          </a:xfrm>
        </p:spPr>
        <p:txBody>
          <a:bodyPr>
            <a:normAutofit fontScale="77500" lnSpcReduction="20000"/>
          </a:bodyPr>
          <a:lstStyle/>
          <a:p>
            <a:pPr marL="342900" marR="152400" lvl="0" indent="-342900">
              <a:lnSpc>
                <a:spcPct val="113000"/>
              </a:lnSpc>
              <a:spcBef>
                <a:spcPts val="140"/>
              </a:spcBef>
              <a:spcAft>
                <a:spcPts val="0"/>
              </a:spcAft>
              <a:buSzPts val="1800"/>
              <a:buFont typeface="Calibri" panose="020F0502020204030204" pitchFamily="34" charset="0"/>
              <a:buChar char="-"/>
              <a:tabLst>
                <a:tab pos="186055" algn="l"/>
              </a:tabLst>
            </a:pPr>
            <a:endParaRPr lang="en-IN" sz="1800" dirty="0">
              <a:effectLst/>
              <a:latin typeface="Calibri" panose="020F0502020204030204" pitchFamily="34" charset="0"/>
              <a:ea typeface="Calibri" panose="020F0502020204030204" pitchFamily="34" charset="0"/>
            </a:endParaRPr>
          </a:p>
          <a:p>
            <a:pPr marL="0" indent="0">
              <a:lnSpc>
                <a:spcPct val="115000"/>
              </a:lnSpc>
              <a:spcAft>
                <a:spcPts val="1000"/>
              </a:spcAft>
              <a:buNone/>
            </a:pPr>
            <a:r>
              <a:rPr lang="en-IN" dirty="0"/>
              <a:t>- Python: Python is an interpreted, object-oriented, high-level programming language with dynamic semantics. Its high-level built in data structures, combined with dynamic typing and dynamic binding, make it very attractive for Rapid Application Development.</a:t>
            </a:r>
          </a:p>
          <a:p>
            <a:pPr marL="0" indent="0">
              <a:lnSpc>
                <a:spcPct val="115000"/>
              </a:lnSpc>
              <a:spcAft>
                <a:spcPts val="1000"/>
              </a:spcAft>
              <a:buNone/>
            </a:pPr>
            <a:r>
              <a:rPr lang="en-IN" dirty="0"/>
              <a:t>- SVM: A support vector machine (SVM) is a supervised machine learning algorithm that classifies data by finding an optimal line or hyperplane that maximizes the distance between each class in an N-dimensional space.</a:t>
            </a:r>
          </a:p>
          <a:p>
            <a:pPr marL="0" indent="0">
              <a:spcBef>
                <a:spcPts val="1440"/>
              </a:spcBef>
              <a:spcAft>
                <a:spcPts val="1440"/>
              </a:spcAft>
              <a:buNone/>
            </a:pPr>
            <a:r>
              <a:rPr lang="en-IN" dirty="0"/>
              <a:t>- </a:t>
            </a:r>
            <a:r>
              <a:rPr lang="en-IN" dirty="0" err="1"/>
              <a:t>Numpy</a:t>
            </a:r>
            <a:r>
              <a:rPr lang="en-IN" dirty="0"/>
              <a:t>: NumPy is a Python library used for working with </a:t>
            </a:r>
            <a:r>
              <a:rPr lang="en-IN" dirty="0" err="1"/>
              <a:t>arrays.It</a:t>
            </a:r>
            <a:r>
              <a:rPr lang="en-IN" dirty="0"/>
              <a:t> also has functions for working in domain of linear algebra, </a:t>
            </a:r>
            <a:r>
              <a:rPr lang="en-IN" dirty="0" err="1"/>
              <a:t>fourier</a:t>
            </a:r>
            <a:r>
              <a:rPr lang="en-IN" dirty="0"/>
              <a:t> transform, and matrices.</a:t>
            </a:r>
          </a:p>
          <a:p>
            <a:pPr marL="0" indent="0">
              <a:lnSpc>
                <a:spcPct val="115000"/>
              </a:lnSpc>
              <a:spcAft>
                <a:spcPts val="1000"/>
              </a:spcAft>
              <a:buNone/>
            </a:pPr>
            <a:r>
              <a:rPr lang="en-IN" dirty="0"/>
              <a:t>- Pandas: Pandas (styled as pandas) is a software library written for the Python programming language for data manipulation and analysis. </a:t>
            </a:r>
          </a:p>
          <a:p>
            <a:pPr marL="742950" lvl="1" indent="-285750" algn="l">
              <a:buFont typeface="+mj-lt"/>
              <a:buAutoNum type="arabicPeriod"/>
            </a:pPr>
            <a:endParaRPr lang="en-US" dirty="0">
              <a:solidFill>
                <a:srgbClr val="D1D5DB"/>
              </a:solidFill>
              <a:latin typeface="Söhne"/>
            </a:endParaRPr>
          </a:p>
          <a:p>
            <a:pPr marL="457200" lvl="1" indent="0" algn="l">
              <a:buNone/>
            </a:pPr>
            <a:endParaRPr lang="en-US" b="0" i="0" dirty="0">
              <a:solidFill>
                <a:srgbClr val="D1D5DB"/>
              </a:solidFill>
              <a:effectLst/>
              <a:latin typeface="Söhne"/>
            </a:endParaRPr>
          </a:p>
          <a:p>
            <a:endParaRPr lang="en-IN" dirty="0"/>
          </a:p>
        </p:txBody>
      </p:sp>
    </p:spTree>
    <p:extLst>
      <p:ext uri="{BB962C8B-B14F-4D97-AF65-F5344CB8AC3E}">
        <p14:creationId xmlns:p14="http://schemas.microsoft.com/office/powerpoint/2010/main" val="286695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4B47-EF00-6D5B-44DB-14173200622D}"/>
              </a:ext>
            </a:extLst>
          </p:cNvPr>
          <p:cNvSpPr>
            <a:spLocks noGrp="1"/>
          </p:cNvSpPr>
          <p:nvPr>
            <p:ph type="title"/>
          </p:nvPr>
        </p:nvSpPr>
        <p:spPr/>
        <p:txBody>
          <a:bodyPr/>
          <a:lstStyle/>
          <a:p>
            <a:r>
              <a:rPr lang="en-US" b="1" dirty="0"/>
              <a:t>METHEDOLOGY</a:t>
            </a:r>
            <a:endParaRPr lang="en-IN" dirty="0"/>
          </a:p>
        </p:txBody>
      </p:sp>
      <p:sp>
        <p:nvSpPr>
          <p:cNvPr id="3" name="Content Placeholder 2">
            <a:extLst>
              <a:ext uri="{FF2B5EF4-FFF2-40B4-BE49-F238E27FC236}">
                <a16:creationId xmlns:a16="http://schemas.microsoft.com/office/drawing/2014/main" id="{0BFEA1AF-4B57-575D-DD38-27979B89B1FF}"/>
              </a:ext>
            </a:extLst>
          </p:cNvPr>
          <p:cNvSpPr>
            <a:spLocks noGrp="1"/>
          </p:cNvSpPr>
          <p:nvPr>
            <p:ph idx="1"/>
          </p:nvPr>
        </p:nvSpPr>
        <p:spPr>
          <a:xfrm>
            <a:off x="680321" y="2336872"/>
            <a:ext cx="9613861" cy="4362865"/>
          </a:xfrm>
        </p:spPr>
        <p:txBody>
          <a:bodyPr>
            <a:normAutofit/>
          </a:bodyPr>
          <a:lstStyle/>
          <a:p>
            <a:pPr marL="0" indent="0">
              <a:buNone/>
            </a:pPr>
            <a:r>
              <a:rPr lang="en-IN" sz="1800" b="1" dirty="0">
                <a:effectLst/>
                <a:latin typeface="Times New Roman" panose="02020603050405020304" pitchFamily="18" charset="0"/>
              </a:rPr>
              <a:t> </a:t>
            </a:r>
          </a:p>
          <a:p>
            <a:pPr marL="342900" lvl="0" indent="-342900">
              <a:lnSpc>
                <a:spcPct val="107000"/>
              </a:lnSpc>
              <a:spcAft>
                <a:spcPts val="800"/>
              </a:spcAft>
              <a:buFont typeface="+mj-lt"/>
              <a:buAutoNum type="arabicPeriod"/>
              <a:tabLst>
                <a:tab pos="228600" algn="l"/>
              </a:tabLs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Data Preprocessing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Cleaning the data by handling missing values, normalizing numerical features, and splitting the data into training and test sets.</a:t>
            </a:r>
          </a:p>
          <a:p>
            <a:pPr marL="342900" lvl="0" indent="-342900">
              <a:lnSpc>
                <a:spcPct val="107000"/>
              </a:lnSpc>
              <a:spcAft>
                <a:spcPts val="800"/>
              </a:spcAft>
              <a:buFont typeface="+mj-lt"/>
              <a:buAutoNum type="arabicPeriod"/>
              <a:tabLst>
                <a:tab pos="228600" algn="l"/>
              </a:tabLs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Feature Selection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Identifying the most significant features that contribute to the prediction.</a:t>
            </a:r>
          </a:p>
          <a:p>
            <a:pPr marL="342900" lvl="0" indent="-342900">
              <a:lnSpc>
                <a:spcPct val="107000"/>
              </a:lnSpc>
              <a:spcAft>
                <a:spcPts val="800"/>
              </a:spcAft>
              <a:buFont typeface="+mj-lt"/>
              <a:buAutoNum type="arabicPeriod"/>
              <a:tabLst>
                <a:tab pos="228600" algn="l"/>
              </a:tabLs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Model Training</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Using the training set to train the SVM model.</a:t>
            </a:r>
          </a:p>
          <a:p>
            <a:pPr marL="342900" lvl="0" indent="-342900">
              <a:lnSpc>
                <a:spcPct val="107000"/>
              </a:lnSpc>
              <a:spcAft>
                <a:spcPts val="800"/>
              </a:spcAft>
              <a:buFont typeface="+mj-lt"/>
              <a:buAutoNum type="arabicPeriod"/>
              <a:tabLst>
                <a:tab pos="228600" algn="l"/>
              </a:tabLst>
            </a:pPr>
            <a:r>
              <a:rPr lang="en-IN" sz="1800" b="1" dirty="0">
                <a:effectLst/>
                <a:latin typeface="Calibri" panose="020F0502020204030204" pitchFamily="34" charset="0"/>
                <a:ea typeface="Times New Roman" panose="02020603050405020304" pitchFamily="18" charset="0"/>
                <a:cs typeface="Times New Roman" panose="02020603050405020304" pitchFamily="18" charset="0"/>
              </a:rPr>
              <a:t>Model Evaluation</a:t>
            </a:r>
            <a:r>
              <a:rPr lang="en-IN" sz="1800" dirty="0">
                <a:effectLst/>
                <a:latin typeface="Calibri" panose="020F0502020204030204" pitchFamily="34" charset="0"/>
                <a:ea typeface="Times New Roman" panose="02020603050405020304" pitchFamily="18" charset="0"/>
                <a:cs typeface="Times New Roman" panose="02020603050405020304" pitchFamily="18" charset="0"/>
              </a:rPr>
              <a:t>: Evaluating the model using the test set with metrics such as accuracy, precision.</a:t>
            </a:r>
          </a:p>
          <a:p>
            <a:pPr>
              <a:lnSpc>
                <a:spcPct val="115000"/>
              </a:lnSpc>
              <a:spcAft>
                <a:spcPts val="1000"/>
              </a:spcAft>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329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68D0-3014-2601-45A6-B5EAD33B99BA}"/>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46F4B84-B9F3-CD24-84C5-3D070114C977}"/>
              </a:ext>
            </a:extLst>
          </p:cNvPr>
          <p:cNvSpPr>
            <a:spLocks noGrp="1"/>
          </p:cNvSpPr>
          <p:nvPr>
            <p:ph idx="1"/>
          </p:nvPr>
        </p:nvSpPr>
        <p:spPr>
          <a:xfrm>
            <a:off x="680321" y="2336872"/>
            <a:ext cx="9613861" cy="4521127"/>
          </a:xfrm>
        </p:spPr>
        <p:txBody>
          <a:bodyPr>
            <a:normAutofit fontScale="92500" lnSpcReduction="10000"/>
          </a:bodyPr>
          <a:lstStyle/>
          <a:p>
            <a:pPr>
              <a:spcBef>
                <a:spcPts val="20"/>
              </a:spcBef>
            </a:pPr>
            <a:r>
              <a:rPr lang="en-US" b="1" dirty="0">
                <a:solidFill>
                  <a:schemeClr val="bg1"/>
                </a:solidFill>
                <a:effectLst/>
                <a:latin typeface="Calibri" panose="020F0502020204030204" pitchFamily="34" charset="0"/>
                <a:ea typeface="Calibri" panose="020F0502020204030204" pitchFamily="34" charset="0"/>
              </a:rPr>
              <a:t> </a:t>
            </a:r>
            <a:r>
              <a:rPr lang="en-US" b="1" dirty="0">
                <a:solidFill>
                  <a:schemeClr val="bg1"/>
                </a:solidFill>
              </a:rPr>
              <a:t>Missing Value Imputation</a:t>
            </a:r>
          </a:p>
          <a:p>
            <a:r>
              <a:rPr lang="en-US" dirty="0"/>
              <a:t>Missing values in the dataset are handled using appropriate techniques. These techniques could involve deleting rows with missing values, replacing them with mean or median values, or using more sophisticated imputation methods.</a:t>
            </a:r>
          </a:p>
          <a:p>
            <a:r>
              <a:rPr lang="en-US" b="1" dirty="0">
                <a:solidFill>
                  <a:schemeClr val="bg1"/>
                </a:solidFill>
              </a:rPr>
              <a:t>Normalization</a:t>
            </a:r>
          </a:p>
          <a:p>
            <a:r>
              <a:rPr lang="en-US" dirty="0"/>
              <a:t>Numerical features are normalized to ensure they are on a similar scale. This prevents features with larger values from dominating the model's learning process. Common normalization techniques include min-max scaling and standardization.</a:t>
            </a:r>
          </a:p>
          <a:p>
            <a:r>
              <a:rPr lang="en-US" b="1" dirty="0">
                <a:solidFill>
                  <a:schemeClr val="bg1"/>
                </a:solidFill>
              </a:rPr>
              <a:t>Data Splitting</a:t>
            </a:r>
          </a:p>
          <a:p>
            <a:r>
              <a:rPr lang="en-US" dirty="0"/>
              <a:t>The preprocessed dataset is split into training and test sets. The training set is used to train the SVM model, while the test set is used to evaluate its performance on unseen data.</a:t>
            </a:r>
          </a:p>
          <a:p>
            <a:pPr marL="0" indent="0">
              <a:buNone/>
            </a:pPr>
            <a:endParaRPr lang="en-IN" dirty="0"/>
          </a:p>
        </p:txBody>
      </p:sp>
    </p:spTree>
    <p:extLst>
      <p:ext uri="{BB962C8B-B14F-4D97-AF65-F5344CB8AC3E}">
        <p14:creationId xmlns:p14="http://schemas.microsoft.com/office/powerpoint/2010/main" val="834211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8017-BE1D-AB89-65E0-A8182E834656}"/>
              </a:ext>
            </a:extLst>
          </p:cNvPr>
          <p:cNvSpPr>
            <a:spLocks noGrp="1"/>
          </p:cNvSpPr>
          <p:nvPr>
            <p:ph type="title"/>
          </p:nvPr>
        </p:nvSpPr>
        <p:spPr/>
        <p:txBody>
          <a:bodyPr/>
          <a:lstStyle/>
          <a:p>
            <a:r>
              <a:rPr lang="en-US" dirty="0"/>
              <a:t>Feature Selection</a:t>
            </a:r>
            <a:endParaRPr lang="en-IN" dirty="0"/>
          </a:p>
        </p:txBody>
      </p:sp>
      <p:sp>
        <p:nvSpPr>
          <p:cNvPr id="3" name="Content Placeholder 2">
            <a:extLst>
              <a:ext uri="{FF2B5EF4-FFF2-40B4-BE49-F238E27FC236}">
                <a16:creationId xmlns:a16="http://schemas.microsoft.com/office/drawing/2014/main" id="{BD78C2E5-EF6D-D132-891E-DB8B87ADF5E2}"/>
              </a:ext>
            </a:extLst>
          </p:cNvPr>
          <p:cNvSpPr>
            <a:spLocks noGrp="1"/>
          </p:cNvSpPr>
          <p:nvPr>
            <p:ph idx="1"/>
          </p:nvPr>
        </p:nvSpPr>
        <p:spPr/>
        <p:txBody>
          <a:bodyPr/>
          <a:lstStyle/>
          <a:p>
            <a:r>
              <a:rPr lang="en-US" dirty="0"/>
              <a:t>From the preprocessed data, significant features that contribute to diabetes prediction are identified. This step is crucial for building a robust and efficient model.</a:t>
            </a:r>
          </a:p>
          <a:p>
            <a:endParaRPr lang="en-IN" dirty="0"/>
          </a:p>
        </p:txBody>
      </p:sp>
    </p:spTree>
    <p:extLst>
      <p:ext uri="{BB962C8B-B14F-4D97-AF65-F5344CB8AC3E}">
        <p14:creationId xmlns:p14="http://schemas.microsoft.com/office/powerpoint/2010/main" val="347260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68D0-3014-2601-45A6-B5EAD33B99BA}"/>
              </a:ext>
            </a:extLst>
          </p:cNvPr>
          <p:cNvSpPr>
            <a:spLocks noGrp="1"/>
          </p:cNvSpPr>
          <p:nvPr>
            <p:ph type="title"/>
          </p:nvPr>
        </p:nvSpPr>
        <p:spPr/>
        <p:txBody>
          <a:bodyPr/>
          <a:lstStyle/>
          <a:p>
            <a:r>
              <a:rPr lang="en-US" b="1" dirty="0"/>
              <a:t>Model Training And Evaluation</a:t>
            </a:r>
            <a:endParaRPr lang="en-IN" dirty="0"/>
          </a:p>
        </p:txBody>
      </p:sp>
      <p:graphicFrame>
        <p:nvGraphicFramePr>
          <p:cNvPr id="5" name="Content Placeholder 4">
            <a:extLst>
              <a:ext uri="{FF2B5EF4-FFF2-40B4-BE49-F238E27FC236}">
                <a16:creationId xmlns:a16="http://schemas.microsoft.com/office/drawing/2014/main" id="{76C434A9-8354-B0D3-56EC-56977005F5DA}"/>
              </a:ext>
            </a:extLst>
          </p:cNvPr>
          <p:cNvGraphicFramePr>
            <a:graphicFrameLocks noGrp="1"/>
          </p:cNvGraphicFramePr>
          <p:nvPr>
            <p:ph idx="1"/>
            <p:extLst>
              <p:ext uri="{D42A27DB-BD31-4B8C-83A1-F6EECF244321}">
                <p14:modId xmlns:p14="http://schemas.microsoft.com/office/powerpoint/2010/main" val="1025044670"/>
              </p:ext>
            </p:extLst>
          </p:nvPr>
        </p:nvGraphicFramePr>
        <p:xfrm>
          <a:off x="681038" y="2540000"/>
          <a:ext cx="9613900" cy="3017520"/>
        </p:xfrm>
        <a:graphic>
          <a:graphicData uri="http://schemas.openxmlformats.org/drawingml/2006/table">
            <a:tbl>
              <a:tblPr/>
              <a:tblGrid>
                <a:gridCol w="4806950">
                  <a:extLst>
                    <a:ext uri="{9D8B030D-6E8A-4147-A177-3AD203B41FA5}">
                      <a16:colId xmlns:a16="http://schemas.microsoft.com/office/drawing/2014/main" val="473920729"/>
                    </a:ext>
                  </a:extLst>
                </a:gridCol>
                <a:gridCol w="4806950">
                  <a:extLst>
                    <a:ext uri="{9D8B030D-6E8A-4147-A177-3AD203B41FA5}">
                      <a16:colId xmlns:a16="http://schemas.microsoft.com/office/drawing/2014/main" val="533158606"/>
                    </a:ext>
                  </a:extLst>
                </a:gridCol>
              </a:tblGrid>
              <a:tr h="0">
                <a:tc>
                  <a:txBody>
                    <a:bodyPr/>
                    <a:lstStyle/>
                    <a:p>
                      <a:r>
                        <a:rPr lang="en-IN" dirty="0"/>
                        <a:t>Model Training</a:t>
                      </a:r>
                    </a:p>
                  </a:txBody>
                  <a:tcPr anchor="ctr">
                    <a:lnL>
                      <a:noFill/>
                    </a:lnL>
                    <a:lnR>
                      <a:noFill/>
                    </a:lnR>
                    <a:lnT>
                      <a:noFill/>
                    </a:lnT>
                    <a:lnB>
                      <a:noFill/>
                    </a:lnB>
                    <a:noFill/>
                  </a:tcPr>
                </a:tc>
                <a:tc>
                  <a:txBody>
                    <a:bodyPr/>
                    <a:lstStyle/>
                    <a:p>
                      <a:r>
                        <a:rPr lang="en-US" dirty="0"/>
                        <a:t>The SVM model is trained using the training data. This involves finding an optimal hyperplane that separates diabetes cases from non-diabetes cases.</a:t>
                      </a:r>
                    </a:p>
                  </a:txBody>
                  <a:tcPr anchor="ctr">
                    <a:lnL>
                      <a:noFill/>
                    </a:lnL>
                    <a:lnR>
                      <a:noFill/>
                    </a:lnR>
                    <a:lnT>
                      <a:noFill/>
                    </a:lnT>
                    <a:lnB>
                      <a:noFill/>
                    </a:lnB>
                    <a:noFill/>
                  </a:tcPr>
                </a:tc>
                <a:extLst>
                  <a:ext uri="{0D108BD9-81ED-4DB2-BD59-A6C34878D82A}">
                    <a16:rowId xmlns:a16="http://schemas.microsoft.com/office/drawing/2014/main" val="1646299274"/>
                  </a:ext>
                </a:extLst>
              </a:tr>
              <a:tr h="0">
                <a:tc>
                  <a:txBody>
                    <a:bodyPr/>
                    <a:lstStyle/>
                    <a:p>
                      <a:endParaRPr lang="en-IN" dirty="0"/>
                    </a:p>
                  </a:txBody>
                  <a:tcPr anchor="ctr">
                    <a:lnL>
                      <a:noFill/>
                    </a:lnL>
                    <a:lnR>
                      <a:noFill/>
                    </a:lnR>
                    <a:lnT>
                      <a:noFill/>
                    </a:lnT>
                    <a:lnB>
                      <a:noFill/>
                    </a:lnB>
                    <a:noFill/>
                  </a:tcPr>
                </a:tc>
                <a:tc>
                  <a:txBody>
                    <a:bodyPr/>
                    <a:lstStyle/>
                    <a:p>
                      <a:endParaRPr lang="en-US" dirty="0"/>
                    </a:p>
                  </a:txBody>
                  <a:tcPr anchor="ctr">
                    <a:lnL>
                      <a:noFill/>
                    </a:lnL>
                    <a:lnR>
                      <a:noFill/>
                    </a:lnR>
                    <a:lnT>
                      <a:noFill/>
                    </a:lnT>
                    <a:lnB>
                      <a:noFill/>
                    </a:lnB>
                    <a:noFill/>
                  </a:tcPr>
                </a:tc>
                <a:extLst>
                  <a:ext uri="{0D108BD9-81ED-4DB2-BD59-A6C34878D82A}">
                    <a16:rowId xmlns:a16="http://schemas.microsoft.com/office/drawing/2014/main" val="2293037278"/>
                  </a:ext>
                </a:extLst>
              </a:tr>
              <a:tr h="0">
                <a:tc>
                  <a:txBody>
                    <a:bodyPr/>
                    <a:lstStyle/>
                    <a:p>
                      <a:r>
                        <a:rPr lang="en-IN" dirty="0"/>
                        <a:t>Model Evaluation</a:t>
                      </a:r>
                    </a:p>
                  </a:txBody>
                  <a:tcPr anchor="ctr">
                    <a:lnL>
                      <a:noFill/>
                    </a:lnL>
                    <a:lnR>
                      <a:noFill/>
                    </a:lnR>
                    <a:lnT>
                      <a:noFill/>
                    </a:lnT>
                    <a:lnB>
                      <a:noFill/>
                    </a:lnB>
                    <a:noFill/>
                  </a:tcPr>
                </a:tc>
                <a:tc>
                  <a:txBody>
                    <a:bodyPr/>
                    <a:lstStyle/>
                    <a:p>
                      <a:r>
                        <a:rPr lang="en-US" dirty="0"/>
                        <a:t>The trained SVM model is evaluated using the test data. Metrics such as accuracy, precision, and recall are calculated to assess the model's ability to predict diabetes correctly.</a:t>
                      </a:r>
                    </a:p>
                  </a:txBody>
                  <a:tcPr anchor="ctr">
                    <a:lnL>
                      <a:noFill/>
                    </a:lnL>
                    <a:lnR>
                      <a:noFill/>
                    </a:lnR>
                    <a:lnT>
                      <a:noFill/>
                    </a:lnT>
                    <a:lnB>
                      <a:noFill/>
                    </a:lnB>
                    <a:noFill/>
                  </a:tcPr>
                </a:tc>
                <a:extLst>
                  <a:ext uri="{0D108BD9-81ED-4DB2-BD59-A6C34878D82A}">
                    <a16:rowId xmlns:a16="http://schemas.microsoft.com/office/drawing/2014/main" val="524190476"/>
                  </a:ext>
                </a:extLst>
              </a:tr>
            </a:tbl>
          </a:graphicData>
        </a:graphic>
      </p:graphicFrame>
    </p:spTree>
    <p:extLst>
      <p:ext uri="{BB962C8B-B14F-4D97-AF65-F5344CB8AC3E}">
        <p14:creationId xmlns:p14="http://schemas.microsoft.com/office/powerpoint/2010/main" val="223111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6F3C3-2FE0-D27B-931E-FAC4543A6DF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9F9C8C7-D202-69CE-E329-8F15E276BD7E}"/>
              </a:ext>
            </a:extLst>
          </p:cNvPr>
          <p:cNvSpPr>
            <a:spLocks noGrp="1"/>
          </p:cNvSpPr>
          <p:nvPr>
            <p:ph sz="half" idx="1"/>
          </p:nvPr>
        </p:nvSpPr>
        <p:spPr>
          <a:xfrm>
            <a:off x="680320" y="2336873"/>
            <a:ext cx="10570386" cy="3599316"/>
          </a:xfrm>
        </p:spPr>
        <p:txBody>
          <a:bodyPr/>
          <a:lstStyle/>
          <a:p>
            <a:r>
              <a:rPr lang="en-US" dirty="0"/>
              <a:t>The project successfully developed a diabetes prediction system using the SVM algorithm. The system can effectively analyze patient data and generate predictions. </a:t>
            </a:r>
          </a:p>
          <a:p>
            <a:r>
              <a:rPr lang="en-US" dirty="0"/>
              <a:t>The system has the potential to contribute to improved healthcare outcomes by facilitating early detection</a:t>
            </a:r>
          </a:p>
          <a:p>
            <a:endParaRPr lang="en-US" dirty="0"/>
          </a:p>
          <a:p>
            <a:endParaRPr lang="en-IN" dirty="0"/>
          </a:p>
        </p:txBody>
      </p:sp>
    </p:spTree>
    <p:extLst>
      <p:ext uri="{BB962C8B-B14F-4D97-AF65-F5344CB8AC3E}">
        <p14:creationId xmlns:p14="http://schemas.microsoft.com/office/powerpoint/2010/main" val="2575269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0" name="Picture 119">
            <a:extLst>
              <a:ext uri="{FF2B5EF4-FFF2-40B4-BE49-F238E27FC236}">
                <a16:creationId xmlns:a16="http://schemas.microsoft.com/office/drawing/2014/main" id="{0E93D5FC-63A0-47A4-A8C7-365881F645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1" name="Picture 120">
            <a:extLst>
              <a:ext uri="{FF2B5EF4-FFF2-40B4-BE49-F238E27FC236}">
                <a16:creationId xmlns:a16="http://schemas.microsoft.com/office/drawing/2014/main" id="{AEC8E9B6-3D7A-4F5B-9DEC-7C109D10F85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122" name="Picture 121">
            <a:extLst>
              <a:ext uri="{FF2B5EF4-FFF2-40B4-BE49-F238E27FC236}">
                <a16:creationId xmlns:a16="http://schemas.microsoft.com/office/drawing/2014/main" id="{B46DE350-A6F7-48F8-BC26-39BE38D1DB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123" name="Rectangle 122">
            <a:extLst>
              <a:ext uri="{FF2B5EF4-FFF2-40B4-BE49-F238E27FC236}">
                <a16:creationId xmlns:a16="http://schemas.microsoft.com/office/drawing/2014/main" id="{C2A1BCF2-2977-4E81-8823-91321793F1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4" name="Rectangle 123">
            <a:extLst>
              <a:ext uri="{FF2B5EF4-FFF2-40B4-BE49-F238E27FC236}">
                <a16:creationId xmlns:a16="http://schemas.microsoft.com/office/drawing/2014/main" id="{687BE72E-2DA8-42F0-8ACA-D7572BFA7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25" name="Group 124">
            <a:extLst>
              <a:ext uri="{FF2B5EF4-FFF2-40B4-BE49-F238E27FC236}">
                <a16:creationId xmlns:a16="http://schemas.microsoft.com/office/drawing/2014/main" id="{E44AD07A-A369-48B1-9476-EF07FAA53E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76" y="0"/>
            <a:ext cx="12192000" cy="6858001"/>
            <a:chOff x="-3176" y="0"/>
            <a:chExt cx="12192000" cy="6858001"/>
          </a:xfrm>
        </p:grpSpPr>
        <p:sp useBgFill="1">
          <p:nvSpPr>
            <p:cNvPr id="126" name="Rectangle 125">
              <a:extLst>
                <a:ext uri="{FF2B5EF4-FFF2-40B4-BE49-F238E27FC236}">
                  <a16:creationId xmlns:a16="http://schemas.microsoft.com/office/drawing/2014/main" id="{991086F0-AE3D-4C86-99DE-229098348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0" name="Picture 109">
              <a:extLst>
                <a:ext uri="{FF2B5EF4-FFF2-40B4-BE49-F238E27FC236}">
                  <a16:creationId xmlns:a16="http://schemas.microsoft.com/office/drawing/2014/main" id="{1F7B0F45-4E18-41D4-BB54-F35403C51B0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sp>
        <p:nvSpPr>
          <p:cNvPr id="127" name="Rectangle 126">
            <a:extLst>
              <a:ext uri="{FF2B5EF4-FFF2-40B4-BE49-F238E27FC236}">
                <a16:creationId xmlns:a16="http://schemas.microsoft.com/office/drawing/2014/main" id="{B8F31EF5-7BFE-42A8-A874-E14D5DD46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4557357"/>
            <a:ext cx="8129873" cy="1660332"/>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02A269F-A476-8D25-F1A0-61DF202191BC}"/>
              </a:ext>
            </a:extLst>
          </p:cNvPr>
          <p:cNvSpPr>
            <a:spLocks noGrp="1"/>
          </p:cNvSpPr>
          <p:nvPr>
            <p:ph type="title"/>
          </p:nvPr>
        </p:nvSpPr>
        <p:spPr>
          <a:xfrm>
            <a:off x="690908" y="4710483"/>
            <a:ext cx="7284680" cy="940240"/>
          </a:xfrm>
        </p:spPr>
        <p:txBody>
          <a:bodyPr vert="horz" lIns="91440" tIns="45720" rIns="91440" bIns="45720" rtlCol="0" anchor="b">
            <a:normAutofit/>
          </a:bodyPr>
          <a:lstStyle/>
          <a:p>
            <a:pPr algn="r"/>
            <a:r>
              <a:rPr lang="en-US" sz="4800"/>
              <a:t>Result</a:t>
            </a:r>
          </a:p>
        </p:txBody>
      </p:sp>
      <p:pic>
        <p:nvPicPr>
          <p:cNvPr id="3" name="image3.png" descr="A screenshot of a computerDescription automatically generated">
            <a:extLst>
              <a:ext uri="{FF2B5EF4-FFF2-40B4-BE49-F238E27FC236}">
                <a16:creationId xmlns:a16="http://schemas.microsoft.com/office/drawing/2014/main" id="{8269D9ED-66CF-6BE7-C9B8-540CDAA4F2EF}"/>
              </a:ext>
            </a:extLst>
          </p:cNvPr>
          <p:cNvPicPr>
            <a:picLocks noChangeAspect="1"/>
          </p:cNvPicPr>
          <p:nvPr/>
        </p:nvPicPr>
        <p:blipFill rotWithShape="1">
          <a:blip r:embed="rId5" cstate="print"/>
          <a:srcRect t="6956"/>
          <a:stretch/>
        </p:blipFill>
        <p:spPr>
          <a:xfrm>
            <a:off x="634275" y="640078"/>
            <a:ext cx="7495596" cy="3609141"/>
          </a:xfrm>
          <a:prstGeom prst="rect">
            <a:avLst/>
          </a:prstGeom>
          <a:ln>
            <a:noFill/>
          </a:ln>
          <a:effectLst>
            <a:outerShdw blurRad="76200" dist="63500" dir="5040000" algn="tl" rotWithShape="0">
              <a:srgbClr val="000000">
                <a:alpha val="41000"/>
              </a:srgbClr>
            </a:outerShdw>
          </a:effectLst>
        </p:spPr>
      </p:pic>
      <p:pic>
        <p:nvPicPr>
          <p:cNvPr id="4" name="image2.jpeg" descr="A screenshot of a computer programDescription automatically generated">
            <a:extLst>
              <a:ext uri="{FF2B5EF4-FFF2-40B4-BE49-F238E27FC236}">
                <a16:creationId xmlns:a16="http://schemas.microsoft.com/office/drawing/2014/main" id="{2D0FF395-5D23-1735-446F-2DCE4DBDBF58}"/>
              </a:ext>
            </a:extLst>
          </p:cNvPr>
          <p:cNvPicPr>
            <a:picLocks noChangeAspect="1"/>
          </p:cNvPicPr>
          <p:nvPr/>
        </p:nvPicPr>
        <p:blipFill rotWithShape="1">
          <a:blip r:embed="rId6" cstate="print"/>
          <a:srcRect l="8896" r="46023" b="-2"/>
          <a:stretch/>
        </p:blipFill>
        <p:spPr>
          <a:xfrm>
            <a:off x="8284162" y="640078"/>
            <a:ext cx="3270387" cy="3609141"/>
          </a:xfrm>
          <a:prstGeom prst="rect">
            <a:avLst/>
          </a:prstGeom>
          <a:ln>
            <a:noFill/>
          </a:ln>
          <a:effectLst>
            <a:outerShdw blurRad="76200" dist="63500" dir="5040000" algn="tl" rotWithShape="0">
              <a:srgbClr val="000000">
                <a:alpha val="41000"/>
              </a:srgbClr>
            </a:outerShdw>
          </a:effectLst>
        </p:spPr>
      </p:pic>
      <p:sp>
        <p:nvSpPr>
          <p:cNvPr id="128" name="Rectangle 127">
            <a:extLst>
              <a:ext uri="{FF2B5EF4-FFF2-40B4-BE49-F238E27FC236}">
                <a16:creationId xmlns:a16="http://schemas.microsoft.com/office/drawing/2014/main" id="{565ED392-7278-4AAA-BC0F-C47497DBCA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3503" y="4557357"/>
            <a:ext cx="3925907"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9" name="Rectangle 128">
            <a:extLst>
              <a:ext uri="{FF2B5EF4-FFF2-40B4-BE49-F238E27FC236}">
                <a16:creationId xmlns:a16="http://schemas.microsoft.com/office/drawing/2014/main" id="{CBBB09EE-90EA-4D35-B0FF-63B6EE97C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6" y="6210130"/>
            <a:ext cx="8119287" cy="275942"/>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80C677B7-3768-43DD-955D-D2BE3B84E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84159" y="6210130"/>
            <a:ext cx="3918428" cy="275942"/>
          </a:xfrm>
          <a:prstGeom prst="rect">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50356DB-3ACA-4E0E-9FAB-68B4922C0B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696108" y="529164"/>
            <a:ext cx="4446494" cy="3830968"/>
          </a:xfrm>
          <a:prstGeom prst="rect">
            <a:avLst/>
          </a:prstGeom>
        </p:spPr>
      </p:pic>
      <p:pic>
        <p:nvPicPr>
          <p:cNvPr id="8" name="Picture 7">
            <a:extLst>
              <a:ext uri="{FF2B5EF4-FFF2-40B4-BE49-F238E27FC236}">
                <a16:creationId xmlns:a16="http://schemas.microsoft.com/office/drawing/2014/main" id="{3EA31DB7-2D94-58C0-EC87-A0037A317B8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2852" y="527972"/>
            <a:ext cx="7284680" cy="3761001"/>
          </a:xfrm>
          <a:prstGeom prst="rect">
            <a:avLst/>
          </a:prstGeom>
        </p:spPr>
      </p:pic>
    </p:spTree>
    <p:extLst>
      <p:ext uri="{BB962C8B-B14F-4D97-AF65-F5344CB8AC3E}">
        <p14:creationId xmlns:p14="http://schemas.microsoft.com/office/powerpoint/2010/main" val="120518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diabetes</Template>
  <TotalTime>12</TotalTime>
  <Words>574</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Söhne</vt:lpstr>
      <vt:lpstr>Times New Roman</vt:lpstr>
      <vt:lpstr>Trebuchet MS</vt:lpstr>
      <vt:lpstr>Berlin</vt:lpstr>
      <vt:lpstr>Diabetes Prediction using SVM</vt:lpstr>
      <vt:lpstr>Introduction</vt:lpstr>
      <vt:lpstr>PowerPoint Presentation</vt:lpstr>
      <vt:lpstr>METHEDOLOGY</vt:lpstr>
      <vt:lpstr>Data Preprocessing</vt:lpstr>
      <vt:lpstr>Feature Selection</vt:lpstr>
      <vt:lpstr>Model Training And Evaluation</vt:lpstr>
      <vt:lpstr>Conclusion</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Bhavyanshu Srivastava</dc:creator>
  <cp:lastModifiedBy>Bhavyanshu Srivastava</cp:lastModifiedBy>
  <cp:revision>2</cp:revision>
  <dcterms:created xsi:type="dcterms:W3CDTF">2024-07-12T16:51:45Z</dcterms:created>
  <dcterms:modified xsi:type="dcterms:W3CDTF">2024-07-12T17:08:07Z</dcterms:modified>
</cp:coreProperties>
</file>