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71" r:id="rId13"/>
    <p:sldId id="272" r:id="rId14"/>
    <p:sldId id="274" r:id="rId15"/>
    <p:sldId id="275" r:id="rId16"/>
    <p:sldId id="277" r:id="rId17"/>
    <p:sldId id="278" r:id="rId18"/>
    <p:sldId id="279" r:id="rId19"/>
    <p:sldId id="281" r:id="rId20"/>
    <p:sldId id="282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68" autoAdjust="0"/>
  </p:normalViewPr>
  <p:slideViewPr>
    <p:cSldViewPr snapToGrid="0">
      <p:cViewPr varScale="1">
        <p:scale>
          <a:sx n="52" d="100"/>
          <a:sy n="52" d="100"/>
        </p:scale>
        <p:origin x="1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2366" y="186004"/>
            <a:ext cx="2000710" cy="1688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9362" y="1698735"/>
            <a:ext cx="9128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itka Small Semibold" pitchFamily="2" charset="0"/>
              </a:rPr>
              <a:t>DEPARTMENT OF COMPUTER SCIENCE AND INFORMATION TECHNOLOGY</a:t>
            </a:r>
            <a:endParaRPr lang="en-US" sz="3200" dirty="0" smtClean="0">
              <a:latin typeface="Sitka Small Semibol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3037" y="588827"/>
            <a:ext cx="9561806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KIET GROUP OF INSTITUTIONS, GHAZIABAD, UTTAR PRADESH</a:t>
            </a:r>
            <a:endParaRPr lang="en-US" sz="2800" b="1" dirty="0" smtClean="0"/>
          </a:p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09362" y="1151708"/>
            <a:ext cx="9680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Affiliated to DR. A.P.J. ABDUL KALAM TECHNICAL UNIVERSITY, LUCKNOW, UTTAR PRADESH, INDIA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6886" y="2795171"/>
            <a:ext cx="12727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mercialScript BT" panose="03030803040807090C04" pitchFamily="66" charset="0"/>
              </a:rPr>
              <a:t>Photography Portfolio</a:t>
            </a:r>
            <a:endParaRPr lang="en-US" sz="8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mercialScript BT" panose="03030803040807090C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275" y="4574540"/>
            <a:ext cx="119094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Student Name : ARCHITA SINGH      </a:t>
            </a:r>
            <a:endParaRPr lang="en-US" sz="3600" dirty="0" smtClean="0"/>
          </a:p>
          <a:p>
            <a:r>
              <a:rPr lang="en-US" sz="3600" dirty="0" smtClean="0"/>
              <a:t>University ID    : 202401100500039   </a:t>
            </a:r>
            <a:endParaRPr lang="en-US" sz="3600" dirty="0" smtClean="0"/>
          </a:p>
          <a:p>
            <a:r>
              <a:rPr lang="en-US" sz="3600" dirty="0" smtClean="0"/>
              <a:t>Library ID          : 2428CSIT2132</a:t>
            </a:r>
            <a:endParaRPr lang="en-US" sz="3600" dirty="0"/>
          </a:p>
        </p:txBody>
      </p:sp>
      <p:sp>
        <p:nvSpPr>
          <p:cNvPr id="13" name="Text Box 12"/>
          <p:cNvSpPr txBox="1"/>
          <p:nvPr/>
        </p:nvSpPr>
        <p:spPr>
          <a:xfrm>
            <a:off x="7912100" y="508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785100" y="4601210"/>
            <a:ext cx="5194300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/>
              <a:t>DEVANSH PORWAL</a:t>
            </a:r>
            <a:endParaRPr lang="en-US" sz="3600"/>
          </a:p>
          <a:p>
            <a:r>
              <a:rPr lang="en-US" sz="3600"/>
              <a:t>202401100500061</a:t>
            </a:r>
            <a:endParaRPr lang="en-US" sz="3600"/>
          </a:p>
          <a:p>
            <a:r>
              <a:rPr lang="en-US" sz="3600"/>
              <a:t>2428CSIT1388</a:t>
            </a:r>
            <a:endParaRPr lang="en-US" sz="36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29500" y="4622800"/>
            <a:ext cx="0" cy="167640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OFF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ATEGORI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ONTAC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ESS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36955" y="365125"/>
            <a:ext cx="12037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USES OF HTML </a:t>
            </a:r>
            <a:r>
              <a:rPr lang="en-US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(HYPERTEXT MARKUP LANGUAGE):</a:t>
            </a:r>
            <a:endParaRPr lang="en-US" sz="3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900555" y="1057910"/>
            <a:ext cx="83896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/>
          </a:p>
          <a:p>
            <a:r>
              <a:rPr lang="en-US" altLang="en-US" sz="2400" b="1" i="1">
                <a:latin typeface="Century Gothic" panose="020B0502020202020204" charset="0"/>
                <a:cs typeface="Century Gothic" panose="020B0502020202020204" charset="0"/>
              </a:rPr>
              <a:t>    </a:t>
            </a:r>
            <a:r>
              <a:rPr lang="en-US" altLang="en-US" sz="2400" b="1" i="1" u="sng">
                <a:latin typeface="Century Gothic" panose="020B0502020202020204" charset="0"/>
                <a:cs typeface="Century Gothic" panose="020B0502020202020204" charset="0"/>
              </a:rPr>
              <a:t>Structure and Content:</a:t>
            </a:r>
            <a:endParaRPr lang="en-US" altLang="en-US" sz="2400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Used to create the skeleton of the web page.</a:t>
            </a: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Organizes the content into sections (e.g., header, hero section, about section, portfolio section, offers section, etc.).</a:t>
            </a: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Provides semantic meaning with tags like &lt;header&gt;, &lt;section&gt;, &lt;footer&gt;, etc., making the page more accessible and SEO-friendly.</a:t>
            </a: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Adds links, buttons, and forms for user interaction (e.g., "Book a Session" button, contact form).</a:t>
            </a: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400" b="1" i="1">
                <a:latin typeface="Century Gothic" panose="020B0502020202020204" charset="0"/>
                <a:cs typeface="Century Gothic" panose="020B0502020202020204" charset="0"/>
              </a:rPr>
              <a:t>    </a:t>
            </a:r>
            <a:r>
              <a:rPr lang="en-US" altLang="en-US" sz="2400" b="1" i="1" u="sng">
                <a:latin typeface="Century Gothic" panose="020B0502020202020204" charset="0"/>
                <a:cs typeface="Century Gothic" panose="020B0502020202020204" charset="0"/>
              </a:rPr>
              <a:t>Media Integration:</a:t>
            </a:r>
            <a:endParaRPr lang="en-US" altLang="en-US" sz="24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Embeds images (&lt;img&gt; tags) for portfolios and categories.</a:t>
            </a: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783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43965" y="479425"/>
            <a:ext cx="11140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USES OF CSS </a:t>
            </a:r>
            <a:r>
              <a:rPr lang="en-US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(CASCADING STYLE SHEETS):</a:t>
            </a:r>
            <a:endParaRPr lang="en-US" sz="3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8200" y="1555750"/>
            <a:ext cx="1033780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Styling and Layout: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Provides styling for fonts, colors, backgrounds, and layouts.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Ensures responsiveness using flexible grid systems for sections like the portfolio gallery and offers.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Adds hover effects for interactivity (e.g., enlarging gallery images and buttons when hovered).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000" b="1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Animations: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Implements animations for backgrounds (e.g., @keyframes for dynamic background colors and rotating images).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Smooth transitions for hover effects and scaling elements.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000" b="1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Thematic Design: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Creates a dark-themed aesthetic with contrasting colors to highlight content.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Ensures a visually appealing hierarchy with consistent spacing, typography, and visual cues.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47880" cy="68573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720340" y="365125"/>
            <a:ext cx="8800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USES OF JS 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(</a:t>
            </a:r>
            <a:r>
              <a:rPr lang="en-US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JAVA SCRIPT):</a:t>
            </a:r>
            <a:endParaRPr lang="en-US" sz="3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60755" y="1476375"/>
            <a:ext cx="105600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Interactivity: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Handles dynamic user interactions (e.g., "Book a Session" button click).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Potentially used to add behaviors like opening new tabs or modals.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000" b="1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Dynamic Background:</a:t>
            </a:r>
            <a:endParaRPr lang="en-US" altLang="en-US" sz="2000" b="1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Could be used to control the animations triggered by events (e.g., clicking a button changes the background dynamically).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Form Handling: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Ensures proper input validation and interactivity in the contact form (e.g., checking if fields are filled before submission).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Event Listeners: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Adds functionality like scrolling to sections when navigation links are clicked.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Triggers actions such as opening a new page when offers are clicked.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4a9d25e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58540" y="497205"/>
            <a:ext cx="540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GITHUB LINK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9285" y="2543175"/>
            <a:ext cx="4537710" cy="885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https://github.com/archita251105/PHOTOGRAPHY-PORTFOLIO/tree/main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917055" y="2543175"/>
            <a:ext cx="4657725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https://github.com/Devansh8126308621/PHOTOGRAPHY-PORTFOLIO</a:t>
            </a:r>
            <a:endParaRPr lang="en-US" altLang="en-US"/>
          </a:p>
        </p:txBody>
      </p:sp>
      <p:pic>
        <p:nvPicPr>
          <p:cNvPr id="8" name="Picture 7" descr="githu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" y="3511550"/>
            <a:ext cx="5114290" cy="2602230"/>
          </a:xfrm>
          <a:prstGeom prst="rect">
            <a:avLst/>
          </a:prstGeom>
        </p:spPr>
      </p:pic>
      <p:pic>
        <p:nvPicPr>
          <p:cNvPr id="9" name="Picture 8" descr="devans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0" y="3511550"/>
            <a:ext cx="5366385" cy="26015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87450" y="176847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u="sng">
                <a:latin typeface="Calibri Light" panose="020F0302020204030204" charset="0"/>
                <a:cs typeface="Calibri Light" panose="020F0302020204030204" charset="0"/>
              </a:rPr>
              <a:t>ARCHITA SINGH</a:t>
            </a:r>
            <a:endParaRPr lang="en-US" sz="3200" b="1" u="sng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622540" y="16897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u="sng">
                <a:latin typeface="+mj-lt"/>
                <a:cs typeface="+mj-lt"/>
              </a:rPr>
              <a:t>DEVANSH </a:t>
            </a:r>
            <a:endParaRPr lang="en-US" sz="3200" b="1" u="sng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4a9d25e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93440" y="123190"/>
            <a:ext cx="540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LINKEDIN LINK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40780" y="1776730"/>
            <a:ext cx="5793105" cy="1434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https://www.linkedin.com/posts/devansh-47936a329_i-am-thrilled-to-announce-the-launch-of-my-activity-7276874773610004481-8nlS?utm_source=share&amp;utm_medium=member_desktop</a:t>
            </a:r>
            <a:endParaRPr lang="en-US" altLang="en-US"/>
          </a:p>
        </p:txBody>
      </p:sp>
      <p:pic>
        <p:nvPicPr>
          <p:cNvPr id="6" name="Picture 5" descr="DEVANSH LINKED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80" y="3060700"/>
            <a:ext cx="5560695" cy="36099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49885" y="1776730"/>
            <a:ext cx="5988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https://www.linkedin.com/posts/archita-singh-28287a307_webdevelopment-firstproject-activity-7276878298855469056-z9C4?utm_source=share&amp;utm_medium=member_android</a:t>
            </a:r>
            <a:endParaRPr lang="en-US" altLang="en-US"/>
          </a:p>
        </p:txBody>
      </p:sp>
      <p:pic>
        <p:nvPicPr>
          <p:cNvPr id="9" name="Picture 8" descr="Screenshot 2024-12-23 141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" y="3061335"/>
            <a:ext cx="5226050" cy="360108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38555" y="116903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>
                <a:latin typeface="+mj-lt"/>
                <a:cs typeface="+mj-lt"/>
              </a:rPr>
              <a:t>ARCHITA SINGH</a:t>
            </a:r>
            <a:endParaRPr lang="en-US" sz="2800" b="1" u="sng">
              <a:latin typeface="+mj-lt"/>
              <a:cs typeface="+mj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37475" y="117792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>
                <a:latin typeface="+mj-lt"/>
                <a:cs typeface="+mj-lt"/>
              </a:rPr>
              <a:t>DEVANSH</a:t>
            </a:r>
            <a:endParaRPr lang="en-US" sz="2800" b="1" u="sng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WhatsApp Image 2024-11-24 at 10.51.1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—Pngtree—new high resolution natural studio_1576048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" y="635"/>
            <a:ext cx="12192635" cy="68573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351530" y="3046730"/>
            <a:ext cx="6671310" cy="200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9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Himalaya" panose="01010100010101010101" charset="0"/>
                <a:cs typeface="Microsoft Himalaya" panose="01010100010101010101" charset="0"/>
              </a:rPr>
              <a:t>THANK YOU</a:t>
            </a:r>
            <a:endParaRPr lang="en-US" sz="9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Himalaya" panose="01010100010101010101" charset="0"/>
              <a:cs typeface="Microsoft Himalaya" panose="01010100010101010101" charset="0"/>
            </a:endParaRPr>
          </a:p>
        </p:txBody>
      </p:sp>
      <p:pic>
        <p:nvPicPr>
          <p:cNvPr id="9" name="Picture 8" descr="WhatsApp Image 2024-11-24 at 10.51.1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635"/>
            <a:ext cx="12190730" cy="68573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337435" y="2549525"/>
            <a:ext cx="8242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THANK YOU</a:t>
            </a:r>
            <a:endParaRPr lang="en-US" sz="9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47675" y="1898650"/>
            <a:ext cx="11218545" cy="3460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738505"/>
            <a:ext cx="9729470" cy="941070"/>
          </a:xfrm>
        </p:spPr>
        <p:txBody>
          <a:bodyPr>
            <a:normAutofit fontScale="90000"/>
          </a:bodyPr>
          <a:p>
            <a:r>
              <a:rPr lang="en-US"/>
              <a:t>                  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WELCOME </a:t>
            </a:r>
            <a:br>
              <a:rPr lang="en-US" sz="5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</a:br>
            <a:r>
              <a:rPr lang="en-US" sz="5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                TO MY</a:t>
            </a:r>
            <a:br>
              <a:rPr lang="en-US" sz="5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</a:br>
            <a:r>
              <a:rPr lang="en-US" sz="5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PHOTOGRAPHY PORTFOLIO</a:t>
            </a:r>
            <a:endParaRPr lang="en-US" sz="533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95680" y="2522220"/>
            <a:ext cx="10271125" cy="359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200" i="1">
                <a:latin typeface="+mj-lt"/>
                <a:cs typeface="+mj-lt"/>
              </a:rPr>
              <a:t>Photography, to me, is more than just capturing moments; it’s about telling stories, evoking emotions, and seeing the world from unique perspectives. Through this portfolio, I invite you to explore a collection of my work that reflects my journey as a photographer. From intimate portraits to expansive landscapes, every image here is an expression of my passion for visual storytelling. I hope this portfolio resonates with you.</a:t>
            </a:r>
            <a:endParaRPr lang="en-US" altLang="en-US" sz="3200" i="1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910965" y="365125"/>
            <a:ext cx="4227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EMPATHIZE</a:t>
            </a:r>
            <a:endParaRPr 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57530" y="1576070"/>
            <a:ext cx="4956810" cy="1853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800" i="1">
                <a:latin typeface="+mj-lt"/>
                <a:cs typeface="+mj-lt"/>
                <a:sym typeface="+mn-ea"/>
              </a:rPr>
              <a:t>My aim is to capture moments that not only showcase beauty but also provoke thought and inspire connection.</a:t>
            </a:r>
            <a:endParaRPr lang="en-US" altLang="en-US" sz="2800" i="1">
              <a:latin typeface="+mj-lt"/>
              <a:cs typeface="+mj-lt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96000" y="2291397"/>
            <a:ext cx="5080000" cy="310769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en-US" sz="2800" i="1">
                <a:latin typeface="Calibri Light" panose="020F0302020204030204" charset="0"/>
                <a:cs typeface="Calibri Light" panose="020F0302020204030204" charset="0"/>
              </a:rPr>
              <a:t>When I photograph people, I take the time to connect with them, ensuring they feel comfortable, seen, and respected. I believe that this connection leads to authentic, powerful imagery that resonates long after the photo is taken.</a:t>
            </a:r>
            <a:endParaRPr sz="2800" i="1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57530" y="4362450"/>
            <a:ext cx="5070475" cy="188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 i="1">
                <a:latin typeface="Calibri Light" panose="020F0302020204030204" charset="0"/>
                <a:cs typeface="Calibri Light" panose="020F0302020204030204" charset="0"/>
              </a:rPr>
              <a:t>I approach every photo with empathy, seeking to understand the emotions and thoughts behind what I see through my lens.</a:t>
            </a:r>
            <a:endParaRPr lang="en-US" altLang="en-US" sz="2800" i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2190730" cy="68586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42435" y="365125"/>
            <a:ext cx="4064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DEFINE</a:t>
            </a:r>
            <a:endParaRPr 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5165" y="1755140"/>
            <a:ext cx="983932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My photography is defined by a deep appreciation for the interplay of light, emotion, and narrative.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85165" y="2868295"/>
            <a:ext cx="1070229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 approach each project with a focus on authenticity, aiming to capture moments that feel real, raw, and unposed. 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85165" y="4070350"/>
            <a:ext cx="1129792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 I aim to define not just what’s visible, but what’s felt</a:t>
            </a: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-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transforming the ordinary into extraordinary through the lens of my camera.</a:t>
            </a:r>
            <a:r>
              <a:rPr sz="1600"/>
              <a:t> </a:t>
            </a:r>
            <a:endParaRPr sz="1600"/>
          </a:p>
        </p:txBody>
      </p:sp>
      <p:sp>
        <p:nvSpPr>
          <p:cNvPr id="9" name="Text Box 8"/>
          <p:cNvSpPr txBox="1"/>
          <p:nvPr/>
        </p:nvSpPr>
        <p:spPr>
          <a:xfrm>
            <a:off x="685165" y="5272405"/>
            <a:ext cx="9626600" cy="1135380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This portfolio is a reflection of my artisti</a:t>
            </a: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c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 journey</a:t>
            </a: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-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a blend of creative vision</a:t>
            </a: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 and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 technical expertise</a:t>
            </a: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.</a:t>
            </a:r>
            <a:endParaRPr lang="en-US"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538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49445" y="365125"/>
            <a:ext cx="4064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IDEATE</a:t>
            </a:r>
            <a:endParaRPr 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04265" y="2035175"/>
            <a:ext cx="112014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i="1">
                <a:latin typeface="Century Gothic" panose="020B0502020202020204" charset="0"/>
                <a:cs typeface="Century Gothic" panose="020B0502020202020204" charset="0"/>
              </a:rPr>
              <a:t>Every photograph begins with an idea-a spark of inspiration that drives me to explore and create. </a:t>
            </a:r>
            <a:endParaRPr lang="en-US" altLang="en-US" sz="32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12570" y="3817620"/>
            <a:ext cx="9167495" cy="2469515"/>
          </a:xfrm>
          <a:prstGeom prst="rect">
            <a:avLst/>
          </a:prstGeom>
        </p:spPr>
        <p:txBody>
          <a:bodyPr>
            <a:noAutofit/>
          </a:bodyPr>
          <a:p>
            <a:r>
              <a:rPr sz="3200" i="1">
                <a:latin typeface="Century Gothic" panose="020B0502020202020204" charset="0"/>
                <a:cs typeface="Century Gothic" panose="020B0502020202020204" charset="0"/>
              </a:rPr>
              <a:t>The ideation process is both structured and spontaneous</a:t>
            </a:r>
            <a:r>
              <a:rPr lang="en-US" sz="3200" i="1">
                <a:latin typeface="Century Gothic" panose="020B0502020202020204" charset="0"/>
                <a:cs typeface="Century Gothic" panose="020B0502020202020204" charset="0"/>
              </a:rPr>
              <a:t>-</a:t>
            </a:r>
            <a:r>
              <a:rPr sz="3200" i="1">
                <a:latin typeface="Century Gothic" panose="020B0502020202020204" charset="0"/>
                <a:cs typeface="Century Gothic" panose="020B0502020202020204" charset="0"/>
              </a:rPr>
              <a:t>sometimes it’s about carefully planning each shot, and other times it’s about letting the moment unfold naturally.</a:t>
            </a:r>
            <a:endParaRPr sz="32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1765" y="5868035"/>
            <a:ext cx="2839085" cy="689610"/>
          </a:xfrm>
          <a:prstGeom prst="rect">
            <a:avLst/>
          </a:prstGeom>
        </p:spPr>
        <p:txBody>
          <a:bodyPr>
            <a:noAutofit/>
          </a:bodyPr>
          <a:p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538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97225" y="365125"/>
            <a:ext cx="57969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PROTOTYPE</a:t>
            </a:r>
            <a:endParaRPr 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08025" y="1743075"/>
            <a:ext cx="1077468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In the prototyping stage, I embrace experimentation and exploration, testing out new ideas, techniques, and approaches to bring my concepts to life. I view this phase as an opportunity to step outside my comfort zone and push the boundaries of what I’ve done before.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025" y="3635375"/>
            <a:ext cx="9953625" cy="1201420"/>
          </a:xfrm>
          <a:prstGeom prst="rect">
            <a:avLst/>
          </a:prstGeom>
        </p:spPr>
        <p:txBody>
          <a:bodyPr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sz="2800" i="1">
                <a:latin typeface="Century Gothic" panose="020B0502020202020204" charset="0"/>
                <a:cs typeface="Century Gothic" panose="020B0502020202020204" charset="0"/>
              </a:rPr>
              <a:t>This process is about trial and error, understanding what works and what doesn’t, and learning from each shot.</a:t>
            </a:r>
            <a:r>
              <a:rPr sz="2800" i="1"/>
              <a:t> </a:t>
            </a:r>
            <a:endParaRPr sz="2800" i="1"/>
          </a:p>
        </p:txBody>
      </p:sp>
      <p:sp>
        <p:nvSpPr>
          <p:cNvPr id="7" name="Text Box 6"/>
          <p:cNvSpPr txBox="1"/>
          <p:nvPr/>
        </p:nvSpPr>
        <p:spPr>
          <a:xfrm>
            <a:off x="708025" y="5160645"/>
            <a:ext cx="10073005" cy="934085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T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he prototype phase allows me to grow as a photographer, honing my technical skills and creative vision before capturing the perfect shot.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28185" y="262255"/>
            <a:ext cx="4064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TEST</a:t>
            </a:r>
            <a:endParaRPr 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0715" y="1454150"/>
            <a:ext cx="10514330" cy="1042035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Testing is a critical part of my creative process. Once I’ve developed a concept and prototype, I put it into action by testing it in real-world conditions. 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  <a:p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This stage allows me to evaluate my ideas, techniques, and settings to ensure that I’m achieving the desired effect.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9445" y="3846195"/>
            <a:ext cx="10515600" cy="1365885"/>
          </a:xfrm>
          <a:prstGeom prst="rect">
            <a:avLst/>
          </a:prstGeom>
        </p:spPr>
        <p:txBody>
          <a:bodyPr>
            <a:noAutofit/>
          </a:bodyPr>
          <a:p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During the test phase, I focus on how different elements work together.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04790" y="5564505"/>
            <a:ext cx="6049010" cy="1779270"/>
          </a:xfrm>
          <a:prstGeom prst="rect">
            <a:avLst/>
          </a:prstGeom>
        </p:spPr>
        <p:txBody>
          <a:bodyPr>
            <a:noAutofit/>
          </a:bodyPr>
          <a:p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40715" y="5394960"/>
            <a:ext cx="1004252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Ultimately, the test phase helps me make informed decisions about what works and what doesn’t.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ABO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ORTFOL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5429</Words>
  <Application>WPS Presentation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Sitka Small Semibold</vt:lpstr>
      <vt:lpstr>CommercialScript BT</vt:lpstr>
      <vt:lpstr>Century Gothic</vt:lpstr>
      <vt:lpstr>Calibri Light</vt:lpstr>
      <vt:lpstr>Microsoft Himalaya</vt:lpstr>
      <vt:lpstr>Calibri</vt:lpstr>
      <vt:lpstr>Microsoft YaHei</vt:lpstr>
      <vt:lpstr>Arial Unicode MS</vt:lpstr>
      <vt:lpstr>Gill Sans MT</vt:lpstr>
      <vt:lpstr>Office Theme</vt:lpstr>
      <vt:lpstr>PowerPoint 演示文稿</vt:lpstr>
      <vt:lpstr>                   WELCOME                  TO MY PHOTOGRAPHY PORTFOLIO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13</cp:revision>
  <dcterms:created xsi:type="dcterms:W3CDTF">2024-12-19T08:14:00Z</dcterms:created>
  <dcterms:modified xsi:type="dcterms:W3CDTF">2024-12-23T08:46:15Z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8BCDE0BAE75A476E897424E45BC7C848_13</vt:lpwstr>
  </property>
  <property fmtid="{D5CDD505-2E9C-101B-9397-08002B2CF9AE}" pid="3" name="KSOProductBuildVer">
    <vt:lpwstr>1033-12.2.0.19307</vt:lpwstr>
  </property>
</Properties>
</file>