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8" r:id="rId8"/>
    <p:sldId id="269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199D5E-7C8C-44CD-934B-F4D28E3DD373}">
          <p14:sldIdLst>
            <p14:sldId id="256"/>
          </p14:sldIdLst>
        </p14:section>
        <p14:section name="Untitled Section" id="{A8A7857A-AE5A-45A4-A50C-DDC95F1B30B9}">
          <p14:sldIdLst>
            <p14:sldId id="259"/>
            <p14:sldId id="260"/>
            <p14:sldId id="261"/>
            <p14:sldId id="262"/>
            <p14:sldId id="265"/>
            <p14:sldId id="268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1673C-C702-4476-8CF9-B0B7AF138BE7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4E2AAF17-2234-4893-8CA9-9BD4148422B1}" type="pres">
      <dgm:prSet presAssocID="{3F41673C-C702-4476-8CF9-B0B7AF138BE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093B192-7592-4FAA-A3A9-CFA44DEA3D8A}" type="presOf" srcId="{3F41673C-C702-4476-8CF9-B0B7AF138BE7}" destId="{4E2AAF17-2234-4893-8CA9-9BD4148422B1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7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7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9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7F2E8F-0E02-45F7-B2B7-F648B235104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CF7439-CF91-4270-ABC8-34B6073D623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FB68-E68D-42C2-9767-F25A4CFD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6" y="4960137"/>
            <a:ext cx="7341833" cy="1463040"/>
          </a:xfrm>
        </p:spPr>
        <p:txBody>
          <a:bodyPr/>
          <a:lstStyle/>
          <a:p>
            <a:r>
              <a:rPr lang="en-US" dirty="0"/>
              <a:t>TEXT TO SQL QUERY conversion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48801-0956-457F-B99F-0E516BA62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DEVANSH SHARMA</a:t>
            </a:r>
          </a:p>
        </p:txBody>
      </p:sp>
    </p:spTree>
    <p:extLst>
      <p:ext uri="{BB962C8B-B14F-4D97-AF65-F5344CB8AC3E}">
        <p14:creationId xmlns:p14="http://schemas.microsoft.com/office/powerpoint/2010/main" val="361705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828B-6971-4693-BEC1-66A42AD6CE9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INTRODUCTION </a:t>
            </a:r>
            <a:br>
              <a:rPr lang="en-US" sz="2400" dirty="0"/>
            </a:br>
            <a:r>
              <a:rPr lang="en-US" sz="2400" b="1" dirty="0">
                <a:solidFill>
                  <a:schemeClr val="accent1"/>
                </a:solidFill>
              </a:rPr>
              <a:t>text to SQL conversion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FC37C2-BED9-2FCE-E9ED-28D84F42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845" y="2286000"/>
            <a:ext cx="4808355" cy="40233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Traditional databases communicate through structured query languages (SQL), while humans communicate using natural language.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Bridging the gap between these two fundamentally different languages is crucial for effective human-machine communication.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Text to SQL conversion plays a pivotal role in enabling this communication by transforming textual user inputs into actionable SQL queries.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23A61-6269-C6D8-3A8C-1001F5189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Ques-Why convert text to SQL?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accuracy in understanding user intents.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Seamless integration with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 querying of structured data.</a:t>
            </a:r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B05619-9DDB-169A-8B20-D77A5029A639}"/>
              </a:ext>
            </a:extLst>
          </p:cNvPr>
          <p:cNvSpPr/>
          <p:nvPr/>
        </p:nvSpPr>
        <p:spPr>
          <a:xfrm>
            <a:off x="5779007" y="2396971"/>
            <a:ext cx="156839" cy="159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84529E-AB14-4636-573B-A1EEE0943322}"/>
              </a:ext>
            </a:extLst>
          </p:cNvPr>
          <p:cNvSpPr/>
          <p:nvPr/>
        </p:nvSpPr>
        <p:spPr>
          <a:xfrm>
            <a:off x="5779005" y="3721430"/>
            <a:ext cx="156839" cy="159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2F5075C-2379-F639-4B00-BCBF7C4AB5CA}"/>
              </a:ext>
            </a:extLst>
          </p:cNvPr>
          <p:cNvSpPr/>
          <p:nvPr/>
        </p:nvSpPr>
        <p:spPr>
          <a:xfrm>
            <a:off x="5779004" y="4897233"/>
            <a:ext cx="156839" cy="159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9925-F880-400C-BD6C-A63D8442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28" y="666818"/>
            <a:ext cx="10132343" cy="108208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Approaches for text to </a:t>
            </a:r>
            <a:r>
              <a:rPr lang="en-US" sz="24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sql</a:t>
            </a:r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 conversion</a:t>
            </a: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7444A-4F05-3AC1-74B2-7D9F0A8D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86" y="4101349"/>
            <a:ext cx="8234015" cy="2645680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/>
              <a:t>Drawbacks:</a:t>
            </a:r>
            <a:endParaRPr lang="en-US" sz="3400" dirty="0"/>
          </a:p>
          <a:p>
            <a:r>
              <a:rPr lang="en-US" sz="3400" b="1" dirty="0"/>
              <a:t>Limited Flexibility:</a:t>
            </a:r>
            <a:r>
              <a:rPr lang="en-US" sz="3400" dirty="0"/>
              <a:t> This method is rigid and cannot handle diverse or complex queries that fall outside predefined templates.</a:t>
            </a:r>
          </a:p>
          <a:p>
            <a:r>
              <a:rPr lang="en-US" sz="3400" b="1" dirty="0"/>
              <a:t>Maintenance Overhead:</a:t>
            </a:r>
            <a:r>
              <a:rPr lang="en-US" sz="3400" dirty="0"/>
              <a:t> As the number of templates grows, maintaining and updating them becomes challenging.</a:t>
            </a:r>
          </a:p>
          <a:p>
            <a:r>
              <a:rPr lang="en-US" sz="3400" b="1" dirty="0"/>
              <a:t>Ambiguity Handling:</a:t>
            </a:r>
            <a:r>
              <a:rPr lang="en-US" sz="3400" dirty="0"/>
              <a:t> Struggles with handling ambiguous queries that don't fit neatly into templates.</a:t>
            </a:r>
          </a:p>
          <a:p>
            <a:r>
              <a:rPr lang="en-US" sz="3400" b="1" dirty="0"/>
              <a:t>Scalability:</a:t>
            </a:r>
            <a:r>
              <a:rPr lang="en-US" sz="3400" dirty="0"/>
              <a:t> Difficult to scale for various intents and entities.</a:t>
            </a:r>
          </a:p>
          <a:p>
            <a:br>
              <a:rPr lang="en-US" sz="2000" dirty="0"/>
            </a:br>
            <a:endParaRPr lang="en-IN" sz="2000" b="0" i="0" dirty="0">
              <a:solidFill>
                <a:srgbClr val="202124"/>
              </a:solidFill>
              <a:effectLst/>
              <a:latin typeface="Bahnschrift Condensed" panose="020B0502040204020203" pitchFamily="34" charset="0"/>
            </a:endParaRPr>
          </a:p>
          <a:p>
            <a:pPr marL="0" indent="0" algn="l">
              <a:buNone/>
            </a:pPr>
            <a:endParaRPr lang="en-IN" sz="2000" b="0" i="0" dirty="0">
              <a:solidFill>
                <a:srgbClr val="202124"/>
              </a:solidFill>
              <a:effectLst/>
              <a:latin typeface="Bahnschrift Condensed" panose="020B0502040204020203" pitchFamily="34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4CA499-5B37-8D55-E613-3F4CD781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086" y="1748900"/>
            <a:ext cx="8234015" cy="2225157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Method 1: Rule-Based Template Matching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Process: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set of predefined templates for common intents (e.g., "Find flights from [origin] to [destination]").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entities using named entity recognition (NER).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placeholders in the template with entity values.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SQL query based on the populated template.</a:t>
            </a: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3B3266-757F-AF19-13FF-E915F1E2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08" y="866031"/>
            <a:ext cx="8892032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Method 2: Seq2Seq Model with Reinforcement Learning</a:t>
            </a:r>
            <a:br>
              <a:rPr lang="en-US" sz="3200" dirty="0"/>
            </a:b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599D6-2A20-91D6-0DD9-D8A46992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140994"/>
            <a:ext cx="4754880" cy="1124686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endParaRPr lang="en-IN" sz="1800" dirty="0">
              <a:latin typeface="Arial Narrow" panose="020B0606020202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2CAD6-41E8-84F2-A719-BFBF38AF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8649" y="1804154"/>
            <a:ext cx="4754880" cy="359346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Process: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Utilize a sequence-to-sequence (Seq2Seq) model, often used for machine translation.</a:t>
            </a:r>
          </a:p>
          <a:p>
            <a:r>
              <a:rPr lang="en-US" dirty="0">
                <a:solidFill>
                  <a:schemeClr val="tx1"/>
                </a:solidFill>
              </a:rPr>
              <a:t>Train the model to learn the mapping from input natural language text to output SQL queries.</a:t>
            </a:r>
          </a:p>
          <a:p>
            <a:r>
              <a:rPr lang="en-US" dirty="0">
                <a:solidFill>
                  <a:schemeClr val="tx1"/>
                </a:solidFill>
              </a:rPr>
              <a:t>Apply reinforcement learning to fine-tune the generated SQL queries using rewards based on query execution success.</a:t>
            </a:r>
          </a:p>
          <a:p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3C2EA7-F0AE-4EED-CF47-A1333762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5513287"/>
            <a:ext cx="4419199" cy="1091908"/>
          </a:xfrm>
        </p:spPr>
      </p:pic>
      <p:sp>
        <p:nvSpPr>
          <p:cNvPr id="7" name="Star: 4 Points 6">
            <a:extLst>
              <a:ext uri="{FF2B5EF4-FFF2-40B4-BE49-F238E27FC236}">
                <a16:creationId xmlns:a16="http://schemas.microsoft.com/office/drawing/2014/main" id="{015DB6EE-EFC5-50DA-0FB5-C511825804F0}"/>
              </a:ext>
            </a:extLst>
          </p:cNvPr>
          <p:cNvSpPr/>
          <p:nvPr/>
        </p:nvSpPr>
        <p:spPr>
          <a:xfrm>
            <a:off x="864259" y="2390327"/>
            <a:ext cx="125920" cy="22194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56110262-8BC0-61D3-1634-8C51FBB22F63}"/>
              </a:ext>
            </a:extLst>
          </p:cNvPr>
          <p:cNvSpPr/>
          <p:nvPr/>
        </p:nvSpPr>
        <p:spPr>
          <a:xfrm>
            <a:off x="864259" y="3198194"/>
            <a:ext cx="125920" cy="22194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FC793348-C815-FE7C-35AA-3E1B6151B891}"/>
              </a:ext>
            </a:extLst>
          </p:cNvPr>
          <p:cNvSpPr/>
          <p:nvPr/>
        </p:nvSpPr>
        <p:spPr>
          <a:xfrm>
            <a:off x="864259" y="4006062"/>
            <a:ext cx="125920" cy="22194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1DA76C-D592-95C7-4CB6-29166EE62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1963953"/>
            <a:ext cx="4754880" cy="434540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Drawbacks: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Intensity: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Requires a substantial amount of paired data (text-SQL) for training, which might be challenging and time-consuming to curate.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Complex Training: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Training Seq2Seq models with reinforcement learning is computationally expensive and demands careful hyperparameter tuning.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Generalization Issues: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model may struggle to generalize to new query structures not seen in the training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Handling Ambiguity: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Still, might face challenges in handling ambiguous user intents and generating accurate queries.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Domain Specificity: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May not work well across different domains or industries without extensive fine-tuning.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3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DB8D010-67DB-3A9E-C5BF-D7BA7057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727968"/>
            <a:ext cx="8261915" cy="105644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Rasa Connection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F4D78D-6E60-E001-4BC8-192893C09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2" y="2392533"/>
            <a:ext cx="4754880" cy="31915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Rasa, a leading conversational AI platform, empowers developers to create contextually-aware chatbots and assistants.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Central to Rasa's capabilities is the ability to understand user intents and extract entities from natural language inputs.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Incorporating Text to SQL conversion into Rasa workflows can elevate intent understanding and enhance interaction</a:t>
            </a:r>
            <a:r>
              <a:rPr lang="en-US" dirty="0"/>
              <a:t>.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00390-5851-F94E-0764-92CFD5519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2789614"/>
            <a:ext cx="5575177" cy="3717717"/>
          </a:xfrm>
        </p:spPr>
      </p:pic>
    </p:spTree>
    <p:extLst>
      <p:ext uri="{BB962C8B-B14F-4D97-AF65-F5344CB8AC3E}">
        <p14:creationId xmlns:p14="http://schemas.microsoft.com/office/powerpoint/2010/main" val="35056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B3B5-1829-A3A0-4022-F5EAC679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0286"/>
            <a:ext cx="3974000" cy="132178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Benefits of Text to SQL for Rasa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4EBD-1776-0C78-3E43-CBE2169E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32962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 Text to SQL Works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Intent Recognition: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Rasa's NLU component identifies user intent (e.g., "Find flights from New York to London").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Entity Extraction: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Extracts entities ("New York" and "London").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SQL Query Generation: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Converts intent and entities into SQL query ("SELECT * FROM flights WHERE origin='New York' AND destination='London'").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B7A45-00BD-17C3-B476-FC0005CC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1778112"/>
            <a:ext cx="4389120" cy="2953686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Enhanced user experience: accurate intent understanding.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Complex queries: handle intricate user requests.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Dynamic responses: real-time data retrieval.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Reduced development time: streamlined integration.</a:t>
            </a:r>
          </a:p>
          <a:p>
            <a:pPr rtl="0"/>
            <a:r>
              <a:rPr lang="en-US" sz="2000" dirty="0">
                <a:effectLst/>
                <a:latin typeface="Times New Roman" panose="02020603050405020304" pitchFamily="18" charset="0"/>
              </a:rPr>
              <a:t> </a:t>
            </a:r>
            <a:endParaRPr lang="en-US" sz="2000" dirty="0">
              <a:effectLst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05317-9FB1-E783-FA82-3725D9DA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5" y="4119239"/>
            <a:ext cx="5539666" cy="2605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8332D-E7C6-D8BB-9B3E-CE084CC97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20" y="4119239"/>
            <a:ext cx="5454264" cy="26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FC3392-9D8F-3BD8-94B4-C723E8AE0E92}"/>
              </a:ext>
            </a:extLst>
          </p:cNvPr>
          <p:cNvSpPr/>
          <p:nvPr/>
        </p:nvSpPr>
        <p:spPr>
          <a:xfrm>
            <a:off x="165716" y="97656"/>
            <a:ext cx="6661212" cy="333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and Solutions </a:t>
            </a: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Ambiguity: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Handling multiple possible interpretations.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 analysis and user interaction history.</a:t>
            </a: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Queries: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Translating intricate requests.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robust query generation engine.</a:t>
            </a: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Privacy: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Sensitive data in queries.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Implementing secure data handling protocols.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F49FA-F5D6-18A3-96C4-10CCF159962B}"/>
              </a:ext>
            </a:extLst>
          </p:cNvPr>
          <p:cNvSpPr/>
          <p:nvPr/>
        </p:nvSpPr>
        <p:spPr>
          <a:xfrm>
            <a:off x="165716" y="3695330"/>
            <a:ext cx="6661212" cy="273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</a:p>
          <a:p>
            <a:pPr algn="ctr"/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Rasa Framework: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NLU and dialogue management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Database: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for data storage and retrieval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Building Libraries: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alchemy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Knex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Processing Libraries: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NLTK, etc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IN" dirty="0"/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A9F47-71A9-3DF1-B965-97F3448315BB}"/>
              </a:ext>
            </a:extLst>
          </p:cNvPr>
          <p:cNvSpPr/>
          <p:nvPr/>
        </p:nvSpPr>
        <p:spPr>
          <a:xfrm>
            <a:off x="7261934" y="97656"/>
            <a:ext cx="4764350" cy="399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Steps 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Annotation: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Annotate training data with intents and entities.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Templates: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Create a library of query templates.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Engine: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Develop a mechanism to dynamically fill query templates with extracted entities.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and Validation: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Rigorous testing to ensure accurate query generation.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C00193-D544-8526-4297-7A4F9C0B9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368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A5EA61-BFE0-F9B5-265D-20641E1BA4FB}"/>
              </a:ext>
            </a:extLst>
          </p:cNvPr>
          <p:cNvSpPr/>
          <p:nvPr/>
        </p:nvSpPr>
        <p:spPr>
          <a:xfrm>
            <a:off x="1047565" y="381740"/>
            <a:ext cx="10493406" cy="261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Future Scope and Enhancements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Machine Learning: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Incorporating ML for better query template selection.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2.Multi-language Support: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Extending conversion to multiple languages.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3.Contextual Understanding: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Enabling better context retention.</a:t>
            </a:r>
          </a:p>
          <a:p>
            <a:pPr algn="ctr"/>
            <a:endParaRPr lang="en-IN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D0848-8744-209C-0D04-679CA76F7D00}"/>
              </a:ext>
            </a:extLst>
          </p:cNvPr>
          <p:cNvSpPr/>
          <p:nvPr/>
        </p:nvSpPr>
        <p:spPr>
          <a:xfrm>
            <a:off x="1047565" y="3515270"/>
            <a:ext cx="10493406" cy="234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algn="ctr"/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to SQL conversion enhances Rasa's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Accurate intent understanding and dynamic query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user experience and seamless database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step towards more intelligent and efficient conversational AI.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5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D07-2903-28AB-CB7D-7DC2E4611198}"/>
              </a:ext>
            </a:extLst>
          </p:cNvPr>
          <p:cNvSpPr txBox="1"/>
          <p:nvPr/>
        </p:nvSpPr>
        <p:spPr>
          <a:xfrm>
            <a:off x="3377214" y="222867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spc="-125" dirty="0"/>
              <a:t>THANKYOU</a:t>
            </a:r>
            <a:endParaRPr lang="en-IN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75600-7046-3120-CF44-2FA2B9811AD2}"/>
              </a:ext>
            </a:extLst>
          </p:cNvPr>
          <p:cNvSpPr txBox="1"/>
          <p:nvPr/>
        </p:nvSpPr>
        <p:spPr>
          <a:xfrm>
            <a:off x="3332826" y="222867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spc="-125" dirty="0"/>
              <a:t>THANKYOU</a:t>
            </a:r>
            <a:endParaRPr lang="en-IN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2B4D6-EC9A-DCB0-6C2B-6A3AB51EF24D}"/>
              </a:ext>
            </a:extLst>
          </p:cNvPr>
          <p:cNvSpPr txBox="1"/>
          <p:nvPr/>
        </p:nvSpPr>
        <p:spPr>
          <a:xfrm>
            <a:off x="3377214" y="222867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spc="-125" dirty="0"/>
              <a:t>THANKYOU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0042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1087</TotalTime>
  <Words>774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Black</vt:lpstr>
      <vt:lpstr>Arial Narrow</vt:lpstr>
      <vt:lpstr>Bahnschrift Condensed</vt:lpstr>
      <vt:lpstr>Bahnschrift Light</vt:lpstr>
      <vt:lpstr>Calibri</vt:lpstr>
      <vt:lpstr>Söhne</vt:lpstr>
      <vt:lpstr>Times New Roman</vt:lpstr>
      <vt:lpstr>Tw Cen MT</vt:lpstr>
      <vt:lpstr>Tw Cen MT Condensed</vt:lpstr>
      <vt:lpstr>Wingdings 3</vt:lpstr>
      <vt:lpstr>Integral</vt:lpstr>
      <vt:lpstr>TEXT TO SQL QUERY conversion </vt:lpstr>
      <vt:lpstr> INTRODUCTION  text to SQL conversion </vt:lpstr>
      <vt:lpstr>Approaches for text to sql conversion</vt:lpstr>
      <vt:lpstr>Method 2: Seq2Seq Model with Reinforcement Learning </vt:lpstr>
      <vt:lpstr>The Rasa Connection</vt:lpstr>
      <vt:lpstr>Benefits of Text to SQL for Rasa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</dc:title>
  <dc:creator>Devansh Sharma</dc:creator>
  <cp:lastModifiedBy>Devansh Sharma</cp:lastModifiedBy>
  <cp:revision>22</cp:revision>
  <dcterms:created xsi:type="dcterms:W3CDTF">2022-01-24T05:20:23Z</dcterms:created>
  <dcterms:modified xsi:type="dcterms:W3CDTF">2023-08-19T07:03:04Z</dcterms:modified>
</cp:coreProperties>
</file>