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6" r:id="rId3"/>
    <p:sldId id="258" r:id="rId4"/>
    <p:sldId id="267" r:id="rId5"/>
    <p:sldId id="259" r:id="rId6"/>
    <p:sldId id="260" r:id="rId7"/>
    <p:sldId id="261" r:id="rId8"/>
    <p:sldId id="269" r:id="rId9"/>
    <p:sldId id="262" r:id="rId10"/>
    <p:sldId id="263" r:id="rId11"/>
    <p:sldId id="264"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90275D-C985-4168-AF35-7E638A890E0F}"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199518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0275D-C985-4168-AF35-7E638A890E0F}"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272391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0275D-C985-4168-AF35-7E638A890E0F}"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1FDF-49F2-4C40-A9CA-82A9F64B382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832421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0275D-C985-4168-AF35-7E638A890E0F}"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4268123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0275D-C985-4168-AF35-7E638A890E0F}"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1FDF-49F2-4C40-A9CA-82A9F64B382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520888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0275D-C985-4168-AF35-7E638A890E0F}"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307893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90275D-C985-4168-AF35-7E638A890E0F}"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1287977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90275D-C985-4168-AF35-7E638A890E0F}"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319049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90275D-C985-4168-AF35-7E638A890E0F}"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78551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90275D-C985-4168-AF35-7E638A890E0F}" type="datetimeFigureOut">
              <a:rPr lang="en-US" smtClean="0"/>
              <a:pPr/>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256526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90275D-C985-4168-AF35-7E638A890E0F}"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331066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90275D-C985-4168-AF35-7E638A890E0F}" type="datetimeFigureOut">
              <a:rPr lang="en-US" smtClean="0"/>
              <a:pPr/>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319396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90275D-C985-4168-AF35-7E638A890E0F}" type="datetimeFigureOut">
              <a:rPr lang="en-US" smtClean="0"/>
              <a:pPr/>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67102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0275D-C985-4168-AF35-7E638A890E0F}" type="datetimeFigureOut">
              <a:rPr lang="en-US" smtClean="0"/>
              <a:pPr/>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96012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0275D-C985-4168-AF35-7E638A890E0F}"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35162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90275D-C985-4168-AF35-7E638A890E0F}" type="datetimeFigureOut">
              <a:rPr lang="en-US" smtClean="0"/>
              <a:pPr/>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4162612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90275D-C985-4168-AF35-7E638A890E0F}" type="datetimeFigureOut">
              <a:rPr lang="en-US" smtClean="0"/>
              <a:pPr/>
              <a:t>2/14/2022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7CA1FDF-49F2-4C40-A9CA-82A9F64B382A}" type="slidenum">
              <a:rPr lang="en-US" smtClean="0"/>
              <a:pPr/>
              <a:t>‹#›</a:t>
            </a:fld>
            <a:endParaRPr lang="en-US"/>
          </a:p>
        </p:txBody>
      </p:sp>
    </p:spTree>
    <p:extLst>
      <p:ext uri="{BB962C8B-B14F-4D97-AF65-F5344CB8AC3E}">
        <p14:creationId xmlns:p14="http://schemas.microsoft.com/office/powerpoint/2010/main" xmlns="" val="181405750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jestec.taylors.edu.my/Vol%2010%20issue%202%20February%202015/Volume%20(10)%20Issue%20(2)%20235-248.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a:t>
            </a:r>
            <a:r>
              <a:rPr lang="en-US" dirty="0"/>
              <a:t>n</a:t>
            </a:r>
          </a:p>
        </p:txBody>
      </p:sp>
      <p:sp>
        <p:nvSpPr>
          <p:cNvPr id="3" name="Content Placeholder 2"/>
          <p:cNvSpPr>
            <a:spLocks noGrp="1"/>
          </p:cNvSpPr>
          <p:nvPr>
            <p:ph idx="1"/>
          </p:nvPr>
        </p:nvSpPr>
        <p:spPr/>
        <p:txBody>
          <a:bodyPr>
            <a:normAutofit/>
          </a:bodyPr>
          <a:lstStyle/>
          <a:p>
            <a:r>
              <a:rPr lang="en-US" dirty="0"/>
              <a:t>In today’s </a:t>
            </a:r>
            <a:r>
              <a:rPr lang="en-US" dirty="0" smtClean="0"/>
              <a:t>scenario, </a:t>
            </a:r>
            <a:r>
              <a:rPr lang="en-US" b="1" dirty="0"/>
              <a:t>Optimization of resources</a:t>
            </a:r>
            <a:r>
              <a:rPr lang="en-US" dirty="0"/>
              <a:t> is a must in every field like </a:t>
            </a:r>
            <a:r>
              <a:rPr lang="en-US" dirty="0" smtClean="0"/>
              <a:t>enterprise, start-ups, project </a:t>
            </a:r>
            <a:r>
              <a:rPr lang="en-US" dirty="0"/>
              <a:t>management </a:t>
            </a:r>
            <a:r>
              <a:rPr lang="en-US" dirty="0" smtClean="0"/>
              <a:t>etc.</a:t>
            </a:r>
          </a:p>
          <a:p>
            <a:r>
              <a:rPr lang="en-US" dirty="0" smtClean="0"/>
              <a:t>Optimization </a:t>
            </a:r>
            <a:r>
              <a:rPr lang="en-US" dirty="0"/>
              <a:t>of resources is the set of processes and methods to match the available resources (human, machinery, financial) with the needs of the organization in order to achieve established goals</a:t>
            </a:r>
            <a:r>
              <a:rPr lang="en-US" dirty="0" smtClean="0"/>
              <a:t>.</a:t>
            </a:r>
          </a:p>
          <a:p>
            <a:r>
              <a:rPr lang="en-US" dirty="0" smtClean="0"/>
              <a:t>For </a:t>
            </a:r>
            <a:r>
              <a:rPr lang="en-US" dirty="0"/>
              <a:t>any </a:t>
            </a:r>
            <a:r>
              <a:rPr lang="en-US" dirty="0" smtClean="0"/>
              <a:t>organization, </a:t>
            </a:r>
            <a:r>
              <a:rPr lang="en-US" dirty="0"/>
              <a:t>it is important to choose the resources wisely to get maximum profit</a:t>
            </a:r>
            <a:r>
              <a:rPr lang="en-US" dirty="0" smtClean="0"/>
              <a:t>.</a:t>
            </a:r>
          </a:p>
          <a:p>
            <a:r>
              <a:rPr lang="en-US" b="1" dirty="0" smtClean="0"/>
              <a:t>MaxYourBag</a:t>
            </a:r>
            <a:r>
              <a:rPr lang="en-US" dirty="0" smtClean="0"/>
              <a:t> </a:t>
            </a:r>
            <a:r>
              <a:rPr lang="en-US" dirty="0"/>
              <a:t>is a tool that is use to provide combinatorial </a:t>
            </a:r>
            <a:r>
              <a:rPr lang="en-US" dirty="0" smtClean="0"/>
              <a:t>optimization (</a:t>
            </a:r>
            <a:r>
              <a:rPr lang="en-US" dirty="0"/>
              <a:t>It often involves determining the way to efficiently allocate resources used to find solutions to mathematical problems).</a:t>
            </a:r>
          </a:p>
        </p:txBody>
      </p:sp>
    </p:spTree>
    <p:extLst>
      <p:ext uri="{BB962C8B-B14F-4D97-AF65-F5344CB8AC3E}">
        <p14:creationId xmlns:p14="http://schemas.microsoft.com/office/powerpoint/2010/main" xmlns="" val="378431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a:t>
            </a:r>
            <a:endParaRPr lang="en-US" dirty="0"/>
          </a:p>
        </p:txBody>
      </p:sp>
      <p:pic>
        <p:nvPicPr>
          <p:cNvPr id="4" name="Content Placeholder 3" descr="Maxbag.png"/>
          <p:cNvPicPr>
            <a:picLocks noGrp="1" noChangeAspect="1"/>
          </p:cNvPicPr>
          <p:nvPr>
            <p:ph idx="1"/>
          </p:nvPr>
        </p:nvPicPr>
        <p:blipFill>
          <a:blip r:embed="rId2"/>
          <a:stretch>
            <a:fillRect/>
          </a:stretch>
        </p:blipFill>
        <p:spPr>
          <a:xfrm>
            <a:off x="1473917" y="1242204"/>
            <a:ext cx="7402845" cy="5426015"/>
          </a:xfrm>
        </p:spPr>
      </p:pic>
    </p:spTree>
    <p:extLst>
      <p:ext uri="{BB962C8B-B14F-4D97-AF65-F5344CB8AC3E}">
        <p14:creationId xmlns:p14="http://schemas.microsoft.com/office/powerpoint/2010/main" xmlns="" val="40861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Approach</a:t>
            </a:r>
            <a:endParaRPr lang="en-US" dirty="0"/>
          </a:p>
        </p:txBody>
      </p:sp>
      <p:sp>
        <p:nvSpPr>
          <p:cNvPr id="9" name="Content Placeholder 2"/>
          <p:cNvSpPr>
            <a:spLocks noGrp="1"/>
          </p:cNvSpPr>
          <p:nvPr>
            <p:ph idx="1"/>
          </p:nvPr>
        </p:nvSpPr>
        <p:spPr>
          <a:xfrm>
            <a:off x="677334" y="2160589"/>
            <a:ext cx="8596668" cy="3880773"/>
          </a:xfrm>
        </p:spPr>
        <p:txBody>
          <a:bodyPr>
            <a:normAutofit/>
          </a:bodyPr>
          <a:lstStyle/>
          <a:p>
            <a:r>
              <a:rPr lang="en-US" dirty="0"/>
              <a:t>We are using </a:t>
            </a:r>
            <a:r>
              <a:rPr lang="en-US" b="1" dirty="0"/>
              <a:t>Knapsack algorithm</a:t>
            </a:r>
            <a:r>
              <a:rPr lang="en-US" dirty="0"/>
              <a:t>. </a:t>
            </a:r>
          </a:p>
          <a:p>
            <a:r>
              <a:rPr lang="en-US" dirty="0"/>
              <a:t>The knapsack problem is a problem in combinatorial optimization: Given a set of items, each with a weight and a value, determine the number of each item to include in a collection so that the total weight is less than or equal to a given limit and the total value is as large as possible.</a:t>
            </a:r>
          </a:p>
          <a:p>
            <a:r>
              <a:rPr lang="en-US" dirty="0"/>
              <a:t>It is a pseudo-polynomial time algorithm using dynamic programming.</a:t>
            </a:r>
          </a:p>
        </p:txBody>
      </p:sp>
    </p:spTree>
    <p:extLst>
      <p:ext uri="{BB962C8B-B14F-4D97-AF65-F5344CB8AC3E}">
        <p14:creationId xmlns:p14="http://schemas.microsoft.com/office/powerpoint/2010/main" xmlns="" val="410148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Approach</a:t>
            </a:r>
          </a:p>
        </p:txBody>
      </p:sp>
      <p:sp>
        <p:nvSpPr>
          <p:cNvPr id="3" name="Content Placeholder 2"/>
          <p:cNvSpPr>
            <a:spLocks noGrp="1"/>
          </p:cNvSpPr>
          <p:nvPr>
            <p:ph idx="1"/>
          </p:nvPr>
        </p:nvSpPr>
        <p:spPr/>
        <p:txBody>
          <a:bodyPr>
            <a:normAutofit fontScale="92500" lnSpcReduction="10000"/>
          </a:bodyPr>
          <a:lstStyle/>
          <a:p>
            <a:r>
              <a:rPr lang="en-US" dirty="0"/>
              <a:t>The most common problem being solved is the </a:t>
            </a:r>
            <a:r>
              <a:rPr lang="en-US" b="1" dirty="0"/>
              <a:t>0-1 knapsack problem</a:t>
            </a:r>
            <a:r>
              <a:rPr lang="en-US" dirty="0"/>
              <a:t>, which restricts the number </a:t>
            </a:r>
            <a:r>
              <a:rPr lang="en-US" i="1" dirty="0" smtClean="0"/>
              <a:t>x</a:t>
            </a:r>
            <a:r>
              <a:rPr lang="en-US" i="1" baseline="-25000" dirty="0" smtClean="0"/>
              <a:t>i </a:t>
            </a:r>
            <a:r>
              <a:rPr lang="en-US" dirty="0" smtClean="0"/>
              <a:t>of </a:t>
            </a:r>
            <a:r>
              <a:rPr lang="en-US" dirty="0"/>
              <a:t>copies of each kind of item to zero or one. Given a set of </a:t>
            </a:r>
            <a:r>
              <a:rPr lang="en-US" i="1" dirty="0"/>
              <a:t>n </a:t>
            </a:r>
            <a:r>
              <a:rPr lang="en-US" dirty="0"/>
              <a:t> items numbered from 1 up to </a:t>
            </a:r>
            <a:r>
              <a:rPr lang="en-US" i="1" dirty="0"/>
              <a:t>n </a:t>
            </a:r>
            <a:r>
              <a:rPr lang="en-US" dirty="0"/>
              <a:t>each with a weight</a:t>
            </a:r>
            <a:r>
              <a:rPr lang="en-US" i="1" dirty="0"/>
              <a:t> </a:t>
            </a:r>
            <a:r>
              <a:rPr lang="en-US" baseline="-25000" dirty="0"/>
              <a:t> </a:t>
            </a:r>
            <a:r>
              <a:rPr lang="en-US" i="1" dirty="0" err="1" smtClean="0"/>
              <a:t>w</a:t>
            </a:r>
            <a:r>
              <a:rPr lang="en-US" i="1" baseline="-25000" dirty="0" err="1" smtClean="0"/>
              <a:t>i</a:t>
            </a:r>
            <a:r>
              <a:rPr lang="en-US" i="1" dirty="0"/>
              <a:t> </a:t>
            </a:r>
            <a:r>
              <a:rPr lang="en-US" dirty="0"/>
              <a:t>and a value </a:t>
            </a:r>
            <a:r>
              <a:rPr lang="en-US" i="1" dirty="0"/>
              <a:t>v</a:t>
            </a:r>
            <a:r>
              <a:rPr lang="en-US" i="1" baseline="-25000" dirty="0"/>
              <a:t>i</a:t>
            </a:r>
            <a:r>
              <a:rPr lang="en-US" i="1" dirty="0"/>
              <a:t> </a:t>
            </a:r>
            <a:r>
              <a:rPr lang="en-US" dirty="0"/>
              <a:t>along with a maximum weight capacity </a:t>
            </a:r>
            <a:r>
              <a:rPr lang="en-US" i="1" dirty="0"/>
              <a:t>W,</a:t>
            </a:r>
            <a:br>
              <a:rPr lang="en-US" i="1" dirty="0"/>
            </a:br>
            <a:endParaRPr lang="en-US" i="1" dirty="0"/>
          </a:p>
          <a:p>
            <a:pPr marL="0" indent="0">
              <a:buNone/>
            </a:pPr>
            <a:r>
              <a:rPr lang="en-US" sz="1200" i="1" dirty="0"/>
              <a:t>	maximize		  </a:t>
            </a:r>
            <a:endParaRPr lang="en-US" sz="1200" i="1" dirty="0" smtClean="0"/>
          </a:p>
          <a:p>
            <a:pPr marL="0" indent="0">
              <a:buNone/>
            </a:pPr>
            <a:r>
              <a:rPr lang="en-US" sz="1200" i="1" dirty="0"/>
              <a:t>	</a:t>
            </a:r>
            <a:endParaRPr lang="en-US" sz="1200" i="1" dirty="0" smtClean="0"/>
          </a:p>
          <a:p>
            <a:pPr marL="0" indent="0">
              <a:buNone/>
            </a:pPr>
            <a:r>
              <a:rPr lang="en-US" sz="1200" i="1" dirty="0"/>
              <a:t>	</a:t>
            </a:r>
            <a:endParaRPr lang="en-US" sz="1200" i="1" dirty="0" smtClean="0"/>
          </a:p>
          <a:p>
            <a:pPr marL="0" indent="0">
              <a:buNone/>
            </a:pPr>
            <a:r>
              <a:rPr lang="en-US" sz="1200" i="1" dirty="0"/>
              <a:t>	</a:t>
            </a:r>
            <a:r>
              <a:rPr lang="en-US" sz="1200" i="1" dirty="0" smtClean="0"/>
              <a:t>subject to</a:t>
            </a:r>
          </a:p>
          <a:p>
            <a:pPr marL="0" indent="0">
              <a:buNone/>
            </a:pPr>
            <a:endParaRPr lang="en-US" sz="1200" i="1" dirty="0"/>
          </a:p>
          <a:p>
            <a:pPr>
              <a:buNone/>
            </a:pPr>
            <a:r>
              <a:rPr lang="en-US" i="1" dirty="0"/>
              <a:t> </a:t>
            </a:r>
            <a:r>
              <a:rPr lang="en-US" dirty="0"/>
              <a:t>Here </a:t>
            </a:r>
            <a:r>
              <a:rPr lang="en-US" i="1" dirty="0"/>
              <a:t>x</a:t>
            </a:r>
            <a:r>
              <a:rPr lang="en-US" i="1" baseline="-25000" dirty="0"/>
              <a:t>i</a:t>
            </a:r>
            <a:r>
              <a:rPr lang="en-US" i="1" dirty="0"/>
              <a:t> </a:t>
            </a:r>
            <a:r>
              <a:rPr lang="en-US" dirty="0"/>
              <a:t>represents the number of instances of item </a:t>
            </a:r>
            <a:r>
              <a:rPr lang="en-US" i="1" dirty="0" err="1"/>
              <a:t>i</a:t>
            </a:r>
            <a:r>
              <a:rPr lang="en-US" i="1" dirty="0"/>
              <a:t> </a:t>
            </a:r>
            <a:r>
              <a:rPr lang="en-US" dirty="0"/>
              <a:t>to include in the knapsack. Informally, the problem is to maximize the sum of the values of the items in the knapsack so that the sum of the weights is less than or equal to the knapsack's capacity.</a:t>
            </a:r>
            <a:endParaRPr lang="en-US" i="1" dirty="0"/>
          </a:p>
          <a:p>
            <a:endParaRPr lang="en-US" dirty="0"/>
          </a:p>
        </p:txBody>
      </p:sp>
      <mc:AlternateContent xmlns:mc="http://schemas.openxmlformats.org/markup-compatibility/2006">
        <mc:Choice xmlns:a14="http://schemas.microsoft.com/office/drawing/2010/main" xmlns="" Requires="a14">
          <p:sp>
            <p:nvSpPr>
              <p:cNvPr id="4" name="TextBox 3"/>
              <p:cNvSpPr txBox="1"/>
              <p:nvPr/>
            </p:nvSpPr>
            <p:spPr>
              <a:xfrm>
                <a:off x="1767205" y="3270226"/>
                <a:ext cx="1044362" cy="7564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=0</m:t>
                          </m:r>
                        </m:sub>
                        <m:sup>
                          <m:r>
                            <a:rPr lang="pt-BR" i="1" smtClean="0">
                              <a:latin typeface="Cambria Math" panose="02040503050406030204" pitchFamily="18" charset="0"/>
                            </a:rPr>
                            <m:t>𝑛</m:t>
                          </m:r>
                        </m:sup>
                        <m:e>
                          <m:r>
                            <m:rPr>
                              <m:nor/>
                            </m:rPr>
                            <a:rPr lang="en-US" i="1" dirty="0"/>
                            <m:t>v</m:t>
                          </m:r>
                          <m:r>
                            <m:rPr>
                              <m:nor/>
                            </m:rPr>
                            <a:rPr lang="en-US" i="1" baseline="-25000" dirty="0"/>
                            <m:t>i</m:t>
                          </m:r>
                          <m:r>
                            <m:rPr>
                              <m:nor/>
                            </m:rPr>
                            <a:rPr lang="en-US" i="1" dirty="0"/>
                            <m:t>x</m:t>
                          </m:r>
                          <m:r>
                            <m:rPr>
                              <m:nor/>
                            </m:rPr>
                            <a:rPr lang="en-US" i="1" baseline="-25000" dirty="0"/>
                            <m:t>i</m:t>
                          </m:r>
                        </m:e>
                      </m:nary>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1767205" y="3270226"/>
                <a:ext cx="1044362" cy="75642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5" name="TextBox 4"/>
              <p:cNvSpPr txBox="1"/>
              <p:nvPr/>
            </p:nvSpPr>
            <p:spPr>
              <a:xfrm>
                <a:off x="1880074" y="4042737"/>
                <a:ext cx="2640651" cy="7564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=0</m:t>
                          </m:r>
                        </m:sub>
                        <m:sup>
                          <m:r>
                            <a:rPr lang="pt-BR" i="1" smtClean="0">
                              <a:latin typeface="Cambria Math" panose="02040503050406030204" pitchFamily="18" charset="0"/>
                            </a:rPr>
                            <m:t>𝑛</m:t>
                          </m:r>
                        </m:sup>
                        <m:e>
                          <m:r>
                            <m:rPr>
                              <m:nor/>
                            </m:rPr>
                            <a:rPr lang="en-US" i="1" dirty="0"/>
                            <m:t>w</m:t>
                          </m:r>
                          <m:r>
                            <m:rPr>
                              <m:nor/>
                            </m:rPr>
                            <a:rPr lang="en-US" i="1" baseline="-25000" dirty="0"/>
                            <m:t>i</m:t>
                          </m:r>
                          <m:r>
                            <m:rPr>
                              <m:nor/>
                            </m:rPr>
                            <a:rPr lang="en-US" i="1" dirty="0"/>
                            <m:t>x</m:t>
                          </m:r>
                          <m:r>
                            <m:rPr>
                              <m:nor/>
                            </m:rPr>
                            <a:rPr lang="en-US" i="1" baseline="-25000" dirty="0"/>
                            <m:t>i</m:t>
                          </m:r>
                          <m:r>
                            <m:rPr>
                              <m:nor/>
                            </m:rPr>
                            <a:rPr lang="en-US" b="0" i="1" baseline="-25000" dirty="0" smtClean="0"/>
                            <m:t> </m:t>
                          </m:r>
                          <m:r>
                            <m:rPr>
                              <m:nor/>
                            </m:rPr>
                            <a:rPr lang="en-US" i="1" dirty="0"/>
                            <m:t>≤</m:t>
                          </m:r>
                          <m:r>
                            <m:rPr>
                              <m:nor/>
                            </m:rPr>
                            <a:rPr lang="en-US" b="0" i="1" dirty="0" smtClean="0"/>
                            <m:t> </m:t>
                          </m:r>
                          <m:r>
                            <a:rPr lang="en-US" b="0" i="1" dirty="0" smtClean="0">
                              <a:latin typeface="Cambria Math" panose="02040503050406030204" pitchFamily="18" charset="0"/>
                            </a:rPr>
                            <m:t>𝑊</m:t>
                          </m:r>
                        </m:e>
                      </m:nary>
                      <m:r>
                        <m:rPr>
                          <m:nor/>
                        </m:rPr>
                        <a:rPr lang="en-US" b="0" i="1" smtClean="0">
                          <a:latin typeface="Cambria Math" panose="02040503050406030204" pitchFamily="18" charset="0"/>
                        </a:rPr>
                        <m:t>       </m:t>
                      </m:r>
                      <m:r>
                        <m:rPr>
                          <m:nor/>
                        </m:rPr>
                        <a:rPr lang="en-US" i="1" dirty="0"/>
                        <m:t>x</m:t>
                      </m:r>
                      <m:r>
                        <m:rPr>
                          <m:nor/>
                        </m:rPr>
                        <a:rPr lang="en-US" i="1" baseline="-25000" dirty="0"/>
                        <m:t>i</m:t>
                      </m:r>
                      <m:r>
                        <m:rPr>
                          <m:nor/>
                        </m:rPr>
                        <a:rPr lang="en-US" b="0" i="0" baseline="-25000" dirty="0" smtClean="0"/>
                        <m:t> </m:t>
                      </m:r>
                      <m:r>
                        <m:rPr>
                          <m:nor/>
                        </m:rPr>
                        <a:rPr lang="en-US" smtClean="0">
                          <a:solidFill>
                            <a:schemeClr val="tx1"/>
                          </a:solidFill>
                        </a:rPr>
                        <m:t>∈</m:t>
                      </m:r>
                      <m:r>
                        <m:rPr>
                          <m:nor/>
                        </m:rPr>
                        <a:rPr lang="en-US" b="0" i="0" smtClean="0">
                          <a:solidFill>
                            <a:schemeClr val="tx1"/>
                          </a:solidFill>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880074" y="4042737"/>
                <a:ext cx="2640651" cy="756426"/>
              </a:xfrm>
              <a:prstGeom prst="rect">
                <a:avLst/>
              </a:prstGeom>
              <a:blipFill rotWithShape="0">
                <a:blip r:embed="rId3"/>
                <a:stretch>
                  <a:fillRect/>
                </a:stretch>
              </a:blipFill>
            </p:spPr>
            <p:txBody>
              <a:bodyPr/>
              <a:lstStyle/>
              <a:p>
                <a:r>
                  <a:rPr lang="en-US">
                    <a:noFill/>
                  </a:rPr>
                  <a:t> </a:t>
                </a:r>
              </a:p>
            </p:txBody>
          </p:sp>
        </mc:Fallback>
      </mc:AlternateContent>
      <p:sp>
        <p:nvSpPr>
          <p:cNvPr id="6" name="TextBox 5"/>
          <p:cNvSpPr txBox="1"/>
          <p:nvPr/>
        </p:nvSpPr>
        <p:spPr>
          <a:xfrm>
            <a:off x="3110670" y="4290145"/>
            <a:ext cx="413896" cy="261610"/>
          </a:xfrm>
          <a:prstGeom prst="rect">
            <a:avLst/>
          </a:prstGeom>
          <a:noFill/>
        </p:spPr>
        <p:txBody>
          <a:bodyPr wrap="none" rtlCol="0">
            <a:spAutoFit/>
          </a:bodyPr>
          <a:lstStyle/>
          <a:p>
            <a:r>
              <a:rPr lang="en-US" sz="1100" dirty="0" smtClean="0"/>
              <a:t>and</a:t>
            </a:r>
            <a:endParaRPr lang="en-US" sz="1100" dirty="0"/>
          </a:p>
        </p:txBody>
      </p:sp>
    </p:spTree>
    <p:extLst>
      <p:ext uri="{BB962C8B-B14F-4D97-AF65-F5344CB8AC3E}">
        <p14:creationId xmlns:p14="http://schemas.microsoft.com/office/powerpoint/2010/main" xmlns="" val="241169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buFont typeface="+mj-lt"/>
              <a:buAutoNum type="arabicPeriod"/>
            </a:pPr>
            <a:r>
              <a:rPr lang="en-US" sz="1600" b="1" i="1" dirty="0" err="1">
                <a:solidFill>
                  <a:schemeClr val="tx1"/>
                </a:solidFill>
              </a:rPr>
              <a:t>Nasim</a:t>
            </a:r>
            <a:r>
              <a:rPr lang="en-US" sz="1600" b="1" i="1" dirty="0">
                <a:solidFill>
                  <a:schemeClr val="tx1"/>
                </a:solidFill>
              </a:rPr>
              <a:t> </a:t>
            </a:r>
            <a:r>
              <a:rPr lang="en-US" sz="1600" b="1" i="1" dirty="0" err="1" smtClean="0">
                <a:solidFill>
                  <a:schemeClr val="tx1"/>
                </a:solidFill>
              </a:rPr>
              <a:t>Ferdosian</a:t>
            </a:r>
            <a:r>
              <a:rPr lang="en-US" sz="1600" b="1" i="1" dirty="0">
                <a:solidFill>
                  <a:schemeClr val="tx1"/>
                </a:solidFill>
              </a:rPr>
              <a:t>, Mohamed Othman, </a:t>
            </a:r>
            <a:r>
              <a:rPr lang="en-US" sz="1600" b="1" i="1" dirty="0" err="1">
                <a:solidFill>
                  <a:schemeClr val="tx1"/>
                </a:solidFill>
              </a:rPr>
              <a:t>Borhanuddin</a:t>
            </a:r>
            <a:r>
              <a:rPr lang="en-US" sz="1600" b="1" i="1" dirty="0">
                <a:solidFill>
                  <a:schemeClr val="tx1"/>
                </a:solidFill>
              </a:rPr>
              <a:t> </a:t>
            </a:r>
            <a:r>
              <a:rPr lang="en-US" sz="1600" b="1" i="1" dirty="0" err="1">
                <a:solidFill>
                  <a:schemeClr val="tx1"/>
                </a:solidFill>
              </a:rPr>
              <a:t>Mohd</a:t>
            </a:r>
            <a:r>
              <a:rPr lang="en-US" sz="1600" b="1" i="1" dirty="0">
                <a:solidFill>
                  <a:schemeClr val="tx1"/>
                </a:solidFill>
              </a:rPr>
              <a:t> Ali, </a:t>
            </a:r>
            <a:r>
              <a:rPr lang="en-US" sz="1600" b="1" i="1" dirty="0" err="1">
                <a:solidFill>
                  <a:schemeClr val="tx1"/>
                </a:solidFill>
              </a:rPr>
              <a:t>Kweh</a:t>
            </a:r>
            <a:r>
              <a:rPr lang="en-US" sz="1600" b="1" i="1" dirty="0">
                <a:solidFill>
                  <a:schemeClr val="tx1"/>
                </a:solidFill>
              </a:rPr>
              <a:t> Yeah </a:t>
            </a:r>
            <a:r>
              <a:rPr lang="en-US" sz="1600" b="1" i="1" dirty="0" err="1" smtClean="0">
                <a:solidFill>
                  <a:schemeClr val="tx1"/>
                </a:solidFill>
              </a:rPr>
              <a:t>Lun</a:t>
            </a:r>
            <a:r>
              <a:rPr lang="en-US" sz="1600" b="1" i="1" dirty="0" smtClean="0">
                <a:solidFill>
                  <a:schemeClr val="tx1"/>
                </a:solidFill>
              </a:rPr>
              <a:t>, </a:t>
            </a:r>
            <a:r>
              <a:rPr lang="en-US" sz="1600" dirty="0" smtClean="0"/>
              <a:t>‘</a:t>
            </a:r>
            <a:r>
              <a:rPr lang="en-US" sz="1600" dirty="0" smtClean="0">
                <a:solidFill>
                  <a:schemeClr val="tx1"/>
                </a:solidFill>
              </a:rPr>
              <a:t>Greedy knapsack algorithm for downlink </a:t>
            </a:r>
            <a:r>
              <a:rPr lang="en-US" sz="1600" dirty="0">
                <a:solidFill>
                  <a:schemeClr val="tx1"/>
                </a:solidFill>
              </a:rPr>
              <a:t>resource allocation</a:t>
            </a:r>
            <a:r>
              <a:rPr lang="en-US" sz="1600" dirty="0"/>
              <a:t>’</a:t>
            </a:r>
            <a:br>
              <a:rPr lang="en-US" sz="1600" dirty="0"/>
            </a:br>
            <a:r>
              <a:rPr lang="en-US" sz="1400" i="1" u="sng" dirty="0">
                <a:solidFill>
                  <a:schemeClr val="accent1"/>
                </a:solidFill>
              </a:rPr>
              <a:t>https://arxiv.org/pdf/1601.03461.pdf</a:t>
            </a:r>
          </a:p>
          <a:p>
            <a:pPr>
              <a:buFont typeface="+mj-lt"/>
              <a:buAutoNum type="arabicPeriod"/>
            </a:pPr>
            <a:r>
              <a:rPr lang="en-US" sz="1600" b="1" i="1" dirty="0" smtClean="0"/>
              <a:t>B.S.K.REDDY, </a:t>
            </a:r>
            <a:r>
              <a:rPr lang="en-US" sz="1600" b="1" i="1" dirty="0"/>
              <a:t>SK. </a:t>
            </a:r>
            <a:r>
              <a:rPr lang="en-US" sz="1600" b="1" i="1" dirty="0" smtClean="0"/>
              <a:t>NAGARAJU, MD.SALMAN, ‘</a:t>
            </a:r>
            <a:r>
              <a:rPr lang="en-US" sz="1600" dirty="0"/>
              <a:t>A study on </a:t>
            </a:r>
            <a:r>
              <a:rPr lang="en-US" sz="1600" dirty="0" smtClean="0"/>
              <a:t>optimization </a:t>
            </a:r>
            <a:r>
              <a:rPr lang="en-US" sz="1600" dirty="0"/>
              <a:t>of resources for multiple projects by using </a:t>
            </a:r>
            <a:r>
              <a:rPr lang="en-US" sz="1600" dirty="0" smtClean="0"/>
              <a:t>primavera’</a:t>
            </a:r>
            <a:r>
              <a:rPr lang="en-US" sz="1600" dirty="0"/>
              <a:t/>
            </a:r>
            <a:br>
              <a:rPr lang="en-US" sz="1600" dirty="0"/>
            </a:br>
            <a:r>
              <a:rPr lang="en-US" sz="1400" i="1" u="sng" dirty="0">
                <a:solidFill>
                  <a:schemeClr val="accent1"/>
                </a:solidFill>
                <a:hlinkClick r:id="rId2"/>
              </a:rPr>
              <a:t>https://jestec.taylors.edu.my/Vol%2010%20issue%202%20February%202015/Volume%20(10)%20Issue%20(2)%</a:t>
            </a:r>
            <a:r>
              <a:rPr lang="en-US" sz="1400" i="1" u="sng" dirty="0" smtClean="0">
                <a:solidFill>
                  <a:schemeClr val="accent1"/>
                </a:solidFill>
                <a:hlinkClick r:id="rId2"/>
              </a:rPr>
              <a:t>20235-248.pdf</a:t>
            </a:r>
            <a:endParaRPr lang="en-US" sz="1400" i="1" u="sng" dirty="0" smtClean="0">
              <a:solidFill>
                <a:schemeClr val="accent1"/>
              </a:solidFill>
            </a:endParaRPr>
          </a:p>
          <a:p>
            <a:pPr>
              <a:buFont typeface="+mj-lt"/>
              <a:buAutoNum type="arabicPeriod"/>
            </a:pPr>
            <a:r>
              <a:rPr lang="en-US" sz="1600" dirty="0" smtClean="0">
                <a:solidFill>
                  <a:schemeClr val="tx1"/>
                </a:solidFill>
              </a:rPr>
              <a:t>Resource </a:t>
            </a:r>
            <a:r>
              <a:rPr lang="en-US" sz="1600" dirty="0">
                <a:solidFill>
                  <a:schemeClr val="tx1"/>
                </a:solidFill>
              </a:rPr>
              <a:t>management in software as a service using the knapsack problem </a:t>
            </a:r>
            <a:r>
              <a:rPr lang="en-US" sz="1600" dirty="0" smtClean="0">
                <a:solidFill>
                  <a:schemeClr val="tx1"/>
                </a:solidFill>
              </a:rPr>
              <a:t>model</a:t>
            </a:r>
            <a:r>
              <a:rPr lang="en-US" dirty="0"/>
              <a:t/>
            </a:r>
            <a:br>
              <a:rPr lang="en-US" dirty="0"/>
            </a:br>
            <a:r>
              <a:rPr lang="en-US" sz="1400" i="1" u="sng" dirty="0">
                <a:solidFill>
                  <a:schemeClr val="accent1"/>
                </a:solidFill>
              </a:rPr>
              <a:t>https://www.sciencedirect.com/science/article/pii/S0925527311005275</a:t>
            </a:r>
            <a:endParaRPr lang="en-US" sz="1400" i="1" u="sng" dirty="0" smtClean="0">
              <a:solidFill>
                <a:schemeClr val="accent1"/>
              </a:solidFill>
            </a:endParaRPr>
          </a:p>
          <a:p>
            <a:pPr>
              <a:buFont typeface="+mj-lt"/>
              <a:buAutoNum type="arabicPeriod"/>
            </a:pPr>
            <a:r>
              <a:rPr lang="en-US" sz="1600" dirty="0" smtClean="0">
                <a:solidFill>
                  <a:schemeClr val="tx1"/>
                </a:solidFill>
              </a:rPr>
              <a:t>0-1 knapsack problem</a:t>
            </a:r>
            <a:r>
              <a:rPr lang="en-US" sz="1400" i="1" dirty="0">
                <a:solidFill>
                  <a:schemeClr val="tx1"/>
                </a:solidFill>
              </a:rPr>
              <a:t/>
            </a:r>
            <a:br>
              <a:rPr lang="en-US" sz="1400" i="1" dirty="0">
                <a:solidFill>
                  <a:schemeClr val="tx1"/>
                </a:solidFill>
              </a:rPr>
            </a:br>
            <a:r>
              <a:rPr lang="en-US" sz="1400" i="1" u="sng" dirty="0">
                <a:solidFill>
                  <a:schemeClr val="accent1"/>
                </a:solidFill>
              </a:rPr>
              <a:t>https://www.geeksforgeeks.org/0-1-knapsack-problem-dp-10/</a:t>
            </a:r>
            <a:endParaRPr lang="en-US" sz="1400" i="1" u="sng" dirty="0" smtClean="0">
              <a:solidFill>
                <a:schemeClr val="accent1"/>
              </a:solidFill>
            </a:endParaRPr>
          </a:p>
          <a:p>
            <a:pPr>
              <a:buFont typeface="+mj-lt"/>
              <a:buAutoNum type="arabicPeriod"/>
            </a:pPr>
            <a:r>
              <a:rPr lang="en-US" sz="1600" dirty="0" smtClean="0">
                <a:solidFill>
                  <a:schemeClr val="tx1"/>
                </a:solidFill>
              </a:rPr>
              <a:t>Knapsack algorithm</a:t>
            </a:r>
            <a:r>
              <a:rPr lang="en-US" sz="1600" dirty="0">
                <a:solidFill>
                  <a:schemeClr val="tx1"/>
                </a:solidFill>
              </a:rPr>
              <a:t/>
            </a:r>
            <a:br>
              <a:rPr lang="en-US" sz="1600" dirty="0">
                <a:solidFill>
                  <a:schemeClr val="tx1"/>
                </a:solidFill>
              </a:rPr>
            </a:br>
            <a:r>
              <a:rPr lang="en-US" sz="1400" i="1" u="sng" dirty="0">
                <a:solidFill>
                  <a:schemeClr val="accent1"/>
                </a:solidFill>
              </a:rPr>
              <a:t>https://en.wikipedia.org/wiki/Knapsack_problem</a:t>
            </a:r>
            <a:endParaRPr lang="en-US" sz="1600" i="1" u="sng" dirty="0">
              <a:solidFill>
                <a:schemeClr val="accent1"/>
              </a:solidFill>
            </a:endParaRPr>
          </a:p>
        </p:txBody>
      </p:sp>
    </p:spTree>
    <p:extLst>
      <p:ext uri="{BB962C8B-B14F-4D97-AF65-F5344CB8AC3E}">
        <p14:creationId xmlns:p14="http://schemas.microsoft.com/office/powerpoint/2010/main" xmlns="" val="249559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This tool uses Knapsack </a:t>
            </a:r>
            <a:r>
              <a:rPr lang="en-US" dirty="0" smtClean="0"/>
              <a:t>algorithm : </a:t>
            </a:r>
            <a:r>
              <a:rPr lang="en-US" dirty="0"/>
              <a:t>Given a set of items, each with a weight and a value, determine the number of each item to include in a collection so that the total weight is less than or equal to a given limit and the total value is as large as </a:t>
            </a:r>
            <a:r>
              <a:rPr lang="en-US" dirty="0" smtClean="0"/>
              <a:t>possible.</a:t>
            </a:r>
          </a:p>
          <a:p>
            <a:r>
              <a:rPr lang="en-US" dirty="0" smtClean="0"/>
              <a:t>Basically, </a:t>
            </a:r>
            <a:r>
              <a:rPr lang="en-US" dirty="0"/>
              <a:t>it works on a very simple approach of </a:t>
            </a:r>
            <a:r>
              <a:rPr lang="en-US" dirty="0" smtClean="0"/>
              <a:t>getting </a:t>
            </a:r>
            <a:r>
              <a:rPr lang="en-US" b="1" dirty="0" smtClean="0"/>
              <a:t>maximum output/profit </a:t>
            </a:r>
            <a:r>
              <a:rPr lang="en-US" dirty="0"/>
              <a:t>by using </a:t>
            </a:r>
            <a:r>
              <a:rPr lang="en-US" b="1" dirty="0"/>
              <a:t>minimum resources </a:t>
            </a:r>
            <a:r>
              <a:rPr lang="en-US" dirty="0"/>
              <a:t>and that is the need of any </a:t>
            </a:r>
            <a:r>
              <a:rPr lang="en-US" dirty="0" smtClean="0"/>
              <a:t>organization.</a:t>
            </a:r>
            <a:endParaRPr lang="en-US" dirty="0"/>
          </a:p>
        </p:txBody>
      </p:sp>
    </p:spTree>
    <p:extLst>
      <p:ext uri="{BB962C8B-B14F-4D97-AF65-F5344CB8AC3E}">
        <p14:creationId xmlns:p14="http://schemas.microsoft.com/office/powerpoint/2010/main" xmlns="" val="321909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534838" y="1630393"/>
            <a:ext cx="8739164" cy="4410970"/>
          </a:xfrm>
        </p:spPr>
        <p:txBody>
          <a:bodyPr>
            <a:normAutofit/>
          </a:bodyPr>
          <a:lstStyle/>
          <a:p>
            <a:r>
              <a:rPr lang="en-US" sz="1500" b="1" dirty="0" smtClean="0"/>
              <a:t>MaxYourBag</a:t>
            </a:r>
            <a:r>
              <a:rPr lang="en-US" sz="1500" dirty="0" smtClean="0"/>
              <a:t> is the best tool for resource requirement management. To get maximum profit in time efficient manner using knapsack algorithm. Here is the conclusion of some of the reference paper that we reviewed to make our project better and to know more technologies that we can include in our system.</a:t>
            </a:r>
          </a:p>
          <a:p>
            <a:r>
              <a:rPr lang="en-US" sz="1500" b="1" i="1" dirty="0"/>
              <a:t>B.S.K.REDDY, SK. NAGARAJU, </a:t>
            </a:r>
            <a:r>
              <a:rPr lang="en-US" sz="1500" b="1" i="1" dirty="0" smtClean="0"/>
              <a:t>MD.SALMAN (2015).</a:t>
            </a:r>
            <a:r>
              <a:rPr lang="en-US" sz="1500" dirty="0"/>
              <a:t> </a:t>
            </a:r>
            <a:r>
              <a:rPr lang="en-US" sz="1500" dirty="0" smtClean="0"/>
              <a:t>‘</a:t>
            </a:r>
            <a:r>
              <a:rPr lang="en-US" sz="1500" b="1" dirty="0" smtClean="0"/>
              <a:t>A </a:t>
            </a:r>
            <a:r>
              <a:rPr lang="en-US" sz="1500" b="1" dirty="0"/>
              <a:t>study on optimization of resources for multiple projects by using </a:t>
            </a:r>
            <a:r>
              <a:rPr lang="en-US" sz="1500" b="1" dirty="0" smtClean="0"/>
              <a:t>primavera’ vol. 10, No. 2, School of engineering, Taylor’s university </a:t>
            </a:r>
            <a:r>
              <a:rPr lang="en-US" sz="1500" b="1" i="1" dirty="0" smtClean="0"/>
              <a:t>(2), </a:t>
            </a:r>
            <a:r>
              <a:rPr lang="en-US" sz="1500" dirty="0" smtClean="0"/>
              <a:t>Resources play vital role in construction projects. The performance of construction industry depends chiefly on how best the resources are managed.</a:t>
            </a:r>
          </a:p>
          <a:p>
            <a:r>
              <a:rPr lang="en-US" sz="1500" u="sng" dirty="0" smtClean="0"/>
              <a:t>Optimization play pivotal role in resource management</a:t>
            </a:r>
            <a:r>
              <a:rPr lang="en-US" sz="1500" dirty="0" smtClean="0"/>
              <a:t>, but task is highly haphazard and chaotic under the influence of complexities and vastness.</a:t>
            </a:r>
          </a:p>
          <a:p>
            <a:r>
              <a:rPr lang="en-US" sz="1500" dirty="0" smtClean="0"/>
              <a:t>Management always looks for </a:t>
            </a:r>
            <a:r>
              <a:rPr lang="en-US" sz="1500" u="sng" dirty="0" smtClean="0"/>
              <a:t>optimum utility of resources</a:t>
            </a:r>
            <a:r>
              <a:rPr lang="en-US" sz="1500" dirty="0" smtClean="0"/>
              <a:t> available with them.</a:t>
            </a:r>
          </a:p>
          <a:p>
            <a:r>
              <a:rPr lang="en-US" sz="1500" dirty="0" smtClean="0"/>
              <a:t>Hence, the project management has got important place especially in resource management and smooth functioning with </a:t>
            </a:r>
            <a:r>
              <a:rPr lang="en-US" sz="1500" u="sng" dirty="0" smtClean="0"/>
              <a:t>allocated budget</a:t>
            </a:r>
            <a:r>
              <a:rPr lang="en-US" sz="1500" dirty="0" smtClean="0"/>
              <a:t>. </a:t>
            </a:r>
          </a:p>
          <a:p>
            <a:r>
              <a:rPr lang="en-US" sz="1500" dirty="0" smtClean="0"/>
              <a:t>To achieve these goals and to exercise enhance optimization certain tools are used for resource allocation optimally. Present work illustrates resource optimization exercises on two ongoing projects in Dubai, UAE.</a:t>
            </a:r>
          </a:p>
          <a:p>
            <a:endParaRPr lang="en-US" dirty="0"/>
          </a:p>
        </p:txBody>
      </p:sp>
    </p:spTree>
    <p:extLst>
      <p:ext uri="{BB962C8B-B14F-4D97-AF65-F5344CB8AC3E}">
        <p14:creationId xmlns:p14="http://schemas.microsoft.com/office/powerpoint/2010/main" xmlns="" val="407912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465826" y="1682152"/>
            <a:ext cx="9074989" cy="4813540"/>
          </a:xfrm>
        </p:spPr>
        <p:txBody>
          <a:bodyPr>
            <a:normAutofit/>
          </a:bodyPr>
          <a:lstStyle/>
          <a:p>
            <a:r>
              <a:rPr lang="en-US" sz="1500" dirty="0" smtClean="0"/>
              <a:t>Resource demands of project A &amp; B are individually leveled and observed cumulative requirement is 17475. In other option demands of projects A &amp; B are aggregated and then together leveled, the necessary resource observed is 16490. </a:t>
            </a:r>
          </a:p>
          <a:p>
            <a:r>
              <a:rPr lang="en-US" sz="1500" dirty="0" smtClean="0"/>
              <a:t>Comparison of individually leveled and then combined option with aggregated and then leveled clearly indicates reduction in demand of resources by 5.65% in later option, which could be best considered for economy.</a:t>
            </a:r>
          </a:p>
          <a:p>
            <a:r>
              <a:rPr lang="en-US" sz="1500" b="1" i="1" dirty="0" err="1" smtClean="0"/>
              <a:t>Nasim</a:t>
            </a:r>
            <a:r>
              <a:rPr lang="en-US" sz="1500" b="1" i="1" dirty="0" smtClean="0"/>
              <a:t> </a:t>
            </a:r>
            <a:r>
              <a:rPr lang="en-US" sz="1500" b="1" i="1" dirty="0" err="1" smtClean="0"/>
              <a:t>Ferdosian</a:t>
            </a:r>
            <a:r>
              <a:rPr lang="en-US" sz="1500" b="1" i="1" dirty="0" smtClean="0"/>
              <a:t>, Mohamed Othman, </a:t>
            </a:r>
            <a:r>
              <a:rPr lang="en-US" sz="1500" b="1" i="1" dirty="0" err="1" smtClean="0"/>
              <a:t>Borhanuddin</a:t>
            </a:r>
            <a:r>
              <a:rPr lang="en-US" sz="1500" b="1" i="1" dirty="0" smtClean="0"/>
              <a:t> </a:t>
            </a:r>
            <a:r>
              <a:rPr lang="en-US" sz="1500" b="1" i="1" dirty="0" err="1" smtClean="0"/>
              <a:t>Mohd</a:t>
            </a:r>
            <a:r>
              <a:rPr lang="en-US" sz="1500" b="1" i="1" dirty="0" smtClean="0"/>
              <a:t> Ali, </a:t>
            </a:r>
            <a:r>
              <a:rPr lang="en-US" sz="1500" b="1" i="1" dirty="0" err="1" smtClean="0"/>
              <a:t>Kweh</a:t>
            </a:r>
            <a:r>
              <a:rPr lang="en-US" sz="1500" b="1" i="1" dirty="0" smtClean="0"/>
              <a:t> Yeah </a:t>
            </a:r>
            <a:r>
              <a:rPr lang="en-US" sz="1500" b="1" i="1" dirty="0" err="1" smtClean="0"/>
              <a:t>Lun</a:t>
            </a:r>
            <a:r>
              <a:rPr lang="en-US" sz="1500" b="1" i="1" dirty="0" smtClean="0"/>
              <a:t> (2016). </a:t>
            </a:r>
            <a:r>
              <a:rPr lang="en-US" sz="1500" b="1" dirty="0"/>
              <a:t>‘</a:t>
            </a:r>
            <a:r>
              <a:rPr lang="en-US" sz="1500" b="1" dirty="0">
                <a:solidFill>
                  <a:schemeClr val="tx1"/>
                </a:solidFill>
              </a:rPr>
              <a:t>Greedy knapsack algorithm for downlink resource allocation</a:t>
            </a:r>
            <a:r>
              <a:rPr lang="en-US" sz="1500" b="1" dirty="0"/>
              <a:t>’</a:t>
            </a:r>
            <a:r>
              <a:rPr lang="en-US" sz="1500" b="1" i="1" dirty="0" smtClean="0"/>
              <a:t> </a:t>
            </a:r>
            <a:r>
              <a:rPr lang="en-US" sz="1500" b="1" dirty="0" smtClean="0"/>
              <a:t>ed. 1, Communication technology and network department in University of Putra, Malaysia </a:t>
            </a:r>
            <a:r>
              <a:rPr lang="en-US" sz="1500" b="1" i="1" dirty="0" smtClean="0"/>
              <a:t>(1), </a:t>
            </a:r>
            <a:r>
              <a:rPr lang="en-US" sz="1500" dirty="0" smtClean="0"/>
              <a:t>in this paper, a greedy algorithm was presented to evaluate user candidates which are waiting for scheduling and select an optimal set of users to maximize system performance, without exceeding available bandwidth capacity. </a:t>
            </a:r>
          </a:p>
          <a:p>
            <a:r>
              <a:rPr lang="en-US" sz="1500" dirty="0" smtClean="0"/>
              <a:t>The </a:t>
            </a:r>
            <a:r>
              <a:rPr lang="en-US" sz="1500" u="sng" dirty="0" smtClean="0"/>
              <a:t>greedy knapsack algorithm</a:t>
            </a:r>
            <a:r>
              <a:rPr lang="en-US" sz="1500" dirty="0" smtClean="0"/>
              <a:t> is defined as an optimal solution to the resource allocation problem, formulated based on the fractional knapsack problem. A compromise between throughput and QoS provisioning is obtained by proposing a class-based ranking function, which is a combination of throughput and QoS related parameters defined for each application. The simulation results show that the proposed method provides high performance in terms of throughput, loss and delay for different classes of QoS over the existing ones, especially under overload traffic.</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Every professional faces a problem of how to manage their recourses in an efficient and profitable manner.</a:t>
            </a:r>
          </a:p>
          <a:p>
            <a:r>
              <a:rPr lang="en-US" dirty="0" smtClean="0"/>
              <a:t>In every firm, this is a basic conflict one has to face whether the investment is resources efficient or time efficient.  </a:t>
            </a:r>
          </a:p>
          <a:p>
            <a:r>
              <a:rPr lang="en-US" dirty="0" smtClean="0"/>
              <a:t>And how can the user manage and choose resources efficiently within a few clicks.</a:t>
            </a:r>
          </a:p>
          <a:p>
            <a:r>
              <a:rPr lang="en-US" dirty="0" smtClean="0"/>
              <a:t>This is easily solved by using </a:t>
            </a:r>
            <a:r>
              <a:rPr lang="en-US" b="1" dirty="0" smtClean="0"/>
              <a:t>MaxYourBag</a:t>
            </a:r>
            <a:r>
              <a:rPr lang="en-US" dirty="0" smtClean="0"/>
              <a:t> and can save a lot of time of the user. </a:t>
            </a:r>
          </a:p>
          <a:p>
            <a:pPr>
              <a:buNone/>
            </a:pPr>
            <a:r>
              <a:rPr lang="en-US" dirty="0" smtClean="0"/>
              <a:t> </a:t>
            </a:r>
            <a:endParaRPr lang="en-US" dirty="0"/>
          </a:p>
        </p:txBody>
      </p:sp>
    </p:spTree>
    <p:extLst>
      <p:ext uri="{BB962C8B-B14F-4D97-AF65-F5344CB8AC3E}">
        <p14:creationId xmlns:p14="http://schemas.microsoft.com/office/powerpoint/2010/main" xmlns="" val="38995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buNone/>
            </a:pPr>
            <a:r>
              <a:rPr lang="en-US" dirty="0" smtClean="0"/>
              <a:t>Following are the main objective of our software:</a:t>
            </a:r>
          </a:p>
          <a:p>
            <a:pPr>
              <a:buFont typeface="+mj-lt"/>
              <a:buAutoNum type="arabicPeriod"/>
            </a:pPr>
            <a:r>
              <a:rPr lang="en-US" b="1" dirty="0" smtClean="0"/>
              <a:t>Time efficient </a:t>
            </a:r>
            <a:r>
              <a:rPr lang="en-US" dirty="0" smtClean="0"/>
              <a:t>tool as you just have to put up resources and values and then it gives you maximum optimization possible.</a:t>
            </a:r>
          </a:p>
          <a:p>
            <a:pPr>
              <a:buFont typeface="+mj-lt"/>
              <a:buAutoNum type="arabicPeriod"/>
            </a:pPr>
            <a:r>
              <a:rPr lang="en-US" dirty="0" smtClean="0"/>
              <a:t>It helps you getting </a:t>
            </a:r>
            <a:r>
              <a:rPr lang="en-US" b="1" dirty="0" smtClean="0"/>
              <a:t>maximum value </a:t>
            </a:r>
            <a:r>
              <a:rPr lang="en-US" dirty="0" smtClean="0"/>
              <a:t>from </a:t>
            </a:r>
            <a:r>
              <a:rPr lang="en-US" b="1" dirty="0" smtClean="0"/>
              <a:t>minimum resources</a:t>
            </a:r>
            <a:r>
              <a:rPr lang="en-US" dirty="0" smtClean="0"/>
              <a:t>.</a:t>
            </a:r>
          </a:p>
          <a:p>
            <a:pPr>
              <a:buFont typeface="+mj-lt"/>
              <a:buAutoNum type="arabicPeriod"/>
            </a:pPr>
            <a:r>
              <a:rPr lang="en-US" dirty="0" smtClean="0"/>
              <a:t>It also helps in </a:t>
            </a:r>
            <a:r>
              <a:rPr lang="en-US" b="1" dirty="0" smtClean="0"/>
              <a:t>stock picking</a:t>
            </a:r>
            <a:r>
              <a:rPr lang="en-US" dirty="0" smtClean="0"/>
              <a:t> and to make better investment decisions in stock marketing.</a:t>
            </a:r>
          </a:p>
        </p:txBody>
      </p:sp>
    </p:spTree>
    <p:extLst>
      <p:ext uri="{BB962C8B-B14F-4D97-AF65-F5344CB8AC3E}">
        <p14:creationId xmlns:p14="http://schemas.microsoft.com/office/powerpoint/2010/main" xmlns="" val="252118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pPr>
              <a:buNone/>
            </a:pPr>
            <a:r>
              <a:rPr lang="en-US" dirty="0" smtClean="0"/>
              <a:t>Here we are using </a:t>
            </a:r>
            <a:r>
              <a:rPr lang="en-US" b="1" u="sng" dirty="0" smtClean="0"/>
              <a:t>Agile Model</a:t>
            </a:r>
            <a:r>
              <a:rPr lang="en-US" b="1" dirty="0" smtClean="0"/>
              <a:t> </a:t>
            </a:r>
            <a:r>
              <a:rPr lang="en-US" dirty="0" smtClean="0"/>
              <a:t>and following are the steps:</a:t>
            </a:r>
          </a:p>
          <a:p>
            <a:pPr marL="0" indent="0">
              <a:buNone/>
            </a:pPr>
            <a:r>
              <a:rPr lang="en-US" b="1" dirty="0" smtClean="0">
                <a:solidFill>
                  <a:schemeClr val="accent1"/>
                </a:solidFill>
              </a:rPr>
              <a:t>1.</a:t>
            </a:r>
            <a:r>
              <a:rPr lang="en-US" dirty="0" smtClean="0"/>
              <a:t> </a:t>
            </a:r>
            <a:r>
              <a:rPr lang="en-US" b="1" u="sng" dirty="0" smtClean="0">
                <a:solidFill>
                  <a:schemeClr val="tx1"/>
                </a:solidFill>
              </a:rPr>
              <a:t>Requirement Gathering and analysis</a:t>
            </a:r>
            <a:r>
              <a:rPr lang="en-US" b="1" i="1" dirty="0" smtClean="0">
                <a:solidFill>
                  <a:schemeClr val="tx1"/>
                </a:solidFill>
              </a:rPr>
              <a:t> </a:t>
            </a:r>
            <a:r>
              <a:rPr lang="en-US" dirty="0" smtClean="0"/>
              <a:t>- the main requirements or the needs of today's corporative world is that all the companies want there work to be done in a time efficient and a profitable manner and it can be done by the proper planning of resources that are used and by choosing the invested resources wisely which can be done by a tool or a software.</a:t>
            </a:r>
          </a:p>
          <a:p>
            <a:pPr marL="0" indent="0">
              <a:buNone/>
            </a:pPr>
            <a:r>
              <a:rPr lang="en-US" b="1" dirty="0" smtClean="0">
                <a:solidFill>
                  <a:schemeClr val="accent1"/>
                </a:solidFill>
              </a:rPr>
              <a:t>2.</a:t>
            </a:r>
            <a:r>
              <a:rPr lang="en-US" b="1" i="1" dirty="0" smtClean="0"/>
              <a:t> </a:t>
            </a:r>
            <a:r>
              <a:rPr lang="en-US" b="1" u="sng" dirty="0" smtClean="0">
                <a:solidFill>
                  <a:schemeClr val="tx1"/>
                </a:solidFill>
              </a:rPr>
              <a:t>Architecture and design</a:t>
            </a:r>
            <a:r>
              <a:rPr lang="en-US" b="1" i="1" dirty="0" smtClean="0">
                <a:solidFill>
                  <a:schemeClr val="tx1"/>
                </a:solidFill>
              </a:rPr>
              <a:t> </a:t>
            </a:r>
            <a:r>
              <a:rPr lang="en-US" dirty="0" smtClean="0"/>
              <a:t>- Now when, we know the need of any organization or startup, we need a software that would work on Combinatorial Optimization</a:t>
            </a:r>
            <a:r>
              <a:rPr lang="en-US" dirty="0"/>
              <a:t>. </a:t>
            </a:r>
            <a:r>
              <a:rPr lang="en-US" dirty="0" smtClean="0"/>
              <a:t>This </a:t>
            </a:r>
            <a:r>
              <a:rPr lang="en-US" dirty="0"/>
              <a:t>software </a:t>
            </a:r>
            <a:r>
              <a:rPr lang="en-US" dirty="0" smtClean="0"/>
              <a:t>would tell </a:t>
            </a:r>
            <a:r>
              <a:rPr lang="en-US" dirty="0"/>
              <a:t>us how to get maximum profit/value with low number of resources in a time efficient manner </a:t>
            </a:r>
            <a:r>
              <a:rPr lang="en-US" dirty="0" smtClean="0"/>
              <a:t>on the basis of </a:t>
            </a:r>
            <a:r>
              <a:rPr lang="en-US" dirty="0"/>
              <a:t>n</a:t>
            </a:r>
            <a:r>
              <a:rPr lang="en-US" dirty="0" smtClean="0"/>
              <a:t>umber of resources and the value or weightage of </a:t>
            </a:r>
            <a:r>
              <a:rPr lang="en-US" dirty="0"/>
              <a:t>e</a:t>
            </a:r>
            <a:r>
              <a:rPr lang="en-US" dirty="0" smtClean="0"/>
              <a:t>ach resource.</a:t>
            </a:r>
            <a:endParaRPr lang="en-IN" dirty="0" smtClean="0"/>
          </a:p>
        </p:txBody>
      </p:sp>
    </p:spTree>
    <p:extLst>
      <p:ext uri="{BB962C8B-B14F-4D97-AF65-F5344CB8AC3E}">
        <p14:creationId xmlns:p14="http://schemas.microsoft.com/office/powerpoint/2010/main" xmlns="" val="18764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solidFill>
                  <a:schemeClr val="accent1"/>
                </a:solidFill>
              </a:rPr>
              <a:t>3.</a:t>
            </a:r>
            <a:r>
              <a:rPr lang="en-US" dirty="0"/>
              <a:t> </a:t>
            </a:r>
            <a:r>
              <a:rPr lang="en-US" b="1" u="sng" dirty="0" smtClean="0">
                <a:solidFill>
                  <a:schemeClr val="tx1"/>
                </a:solidFill>
              </a:rPr>
              <a:t>Development</a:t>
            </a:r>
            <a:r>
              <a:rPr lang="en-US" dirty="0" smtClean="0">
                <a:solidFill>
                  <a:schemeClr val="accent1"/>
                </a:solidFill>
              </a:rPr>
              <a:t> </a:t>
            </a:r>
            <a:r>
              <a:rPr lang="en-US" dirty="0" smtClean="0"/>
              <a:t>– Now, for the development process, we have to figure out the algorithm. We are using the </a:t>
            </a:r>
            <a:r>
              <a:rPr lang="en-US" b="1" dirty="0" smtClean="0"/>
              <a:t>Knapsack Algorithm </a:t>
            </a:r>
            <a:r>
              <a:rPr lang="en-US" dirty="0" smtClean="0"/>
              <a:t>for the project using C++.</a:t>
            </a:r>
          </a:p>
          <a:p>
            <a:pPr>
              <a:buNone/>
            </a:pPr>
            <a:r>
              <a:rPr lang="en-IN" dirty="0" smtClean="0"/>
              <a:t>  </a:t>
            </a:r>
            <a:r>
              <a:rPr lang="en-IN" dirty="0" smtClean="0">
                <a:solidFill>
                  <a:schemeClr val="accent1"/>
                </a:solidFill>
              </a:rPr>
              <a:t>4.</a:t>
            </a:r>
            <a:r>
              <a:rPr lang="en-IN" dirty="0" smtClean="0"/>
              <a:t> </a:t>
            </a:r>
            <a:r>
              <a:rPr lang="en-US" b="1" u="sng" dirty="0" smtClean="0">
                <a:solidFill>
                  <a:schemeClr val="tx1"/>
                </a:solidFill>
              </a:rPr>
              <a:t>Testing</a:t>
            </a:r>
            <a:r>
              <a:rPr lang="en-US" dirty="0" smtClean="0">
                <a:solidFill>
                  <a:schemeClr val="tx1"/>
                </a:solidFill>
              </a:rPr>
              <a:t> </a:t>
            </a:r>
            <a:r>
              <a:rPr lang="en-US" dirty="0" smtClean="0"/>
              <a:t>-  And finally, during testing process, it gives desired output as a software which is able to calculate how to get maximum output using a low number of resources.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a:t>
            </a:r>
            <a:r>
              <a:rPr lang="en-US" dirty="0"/>
              <a:t>p</a:t>
            </a:r>
          </a:p>
        </p:txBody>
      </p:sp>
      <p:sp>
        <p:nvSpPr>
          <p:cNvPr id="3" name="Content Placeholder 2"/>
          <p:cNvSpPr>
            <a:spLocks noGrp="1"/>
          </p:cNvSpPr>
          <p:nvPr>
            <p:ph idx="1"/>
          </p:nvPr>
        </p:nvSpPr>
        <p:spPr/>
        <p:txBody>
          <a:bodyPr>
            <a:normAutofit/>
          </a:bodyPr>
          <a:lstStyle/>
          <a:p>
            <a:r>
              <a:rPr lang="en-US" b="1" u="sng" dirty="0" smtClean="0"/>
              <a:t>Hardware requirements</a:t>
            </a:r>
            <a:r>
              <a:rPr lang="en-US" b="1" dirty="0" smtClean="0"/>
              <a:t> </a:t>
            </a:r>
            <a:r>
              <a:rPr lang="en-US" sz="1600" dirty="0" smtClean="0"/>
              <a:t>- 64-bit operating system, x64-based processor</a:t>
            </a:r>
            <a:br>
              <a:rPr lang="en-US" sz="1600" dirty="0" smtClean="0"/>
            </a:br>
            <a:r>
              <a:rPr lang="en-US" sz="1600" dirty="0" smtClean="0"/>
              <a:t>							</a:t>
            </a:r>
            <a:r>
              <a:rPr lang="en-US" sz="1600" u="sng" dirty="0" smtClean="0"/>
              <a:t>Processor</a:t>
            </a:r>
            <a:r>
              <a:rPr lang="en-US" sz="1600" dirty="0" smtClean="0"/>
              <a:t> - Intel® core™ i5-8250U CPU @ 1.60 GHz</a:t>
            </a:r>
            <a:br>
              <a:rPr lang="en-US" sz="1600" dirty="0" smtClean="0"/>
            </a:br>
            <a:r>
              <a:rPr lang="en-US" sz="1600" dirty="0" smtClean="0"/>
              <a:t>							</a:t>
            </a:r>
            <a:r>
              <a:rPr lang="en-US" sz="1600" u="sng" dirty="0" smtClean="0"/>
              <a:t>RAM </a:t>
            </a:r>
            <a:r>
              <a:rPr lang="en-US" sz="1600" dirty="0" smtClean="0"/>
              <a:t>– 8 GB</a:t>
            </a:r>
          </a:p>
          <a:p>
            <a:r>
              <a:rPr lang="en-US" b="1" u="sng" dirty="0" smtClean="0"/>
              <a:t>Software requirements</a:t>
            </a:r>
            <a:r>
              <a:rPr lang="en-US" b="1" dirty="0" smtClean="0"/>
              <a:t> </a:t>
            </a:r>
            <a:r>
              <a:rPr lang="en-US" sz="1600" dirty="0" smtClean="0"/>
              <a:t>-  Microsoft Visual Studio Code C++, MINGW software development environment.</a:t>
            </a:r>
          </a:p>
          <a:p>
            <a:r>
              <a:rPr lang="en-US" b="1" u="sng" dirty="0" smtClean="0"/>
              <a:t>Minimum requirements on client/user End</a:t>
            </a:r>
            <a:r>
              <a:rPr lang="en-US" b="1" i="1" dirty="0"/>
              <a:t> </a:t>
            </a:r>
            <a:r>
              <a:rPr lang="en-US" sz="1600" dirty="0" smtClean="0"/>
              <a:t>- </a:t>
            </a:r>
            <a:br>
              <a:rPr lang="en-US" sz="1600" dirty="0" smtClean="0"/>
            </a:br>
            <a:r>
              <a:rPr lang="en-US" sz="1600" dirty="0" smtClean="0"/>
              <a:t>						32-bit operating system, x32-based processor</a:t>
            </a:r>
            <a:r>
              <a:rPr lang="en-US" sz="1600" dirty="0"/>
              <a:t/>
            </a:r>
            <a:br>
              <a:rPr lang="en-US" sz="1600" dirty="0"/>
            </a:br>
            <a:r>
              <a:rPr lang="en-US" sz="1600" dirty="0" smtClean="0"/>
              <a:t>						</a:t>
            </a:r>
            <a:r>
              <a:rPr lang="en-US" sz="1600" u="sng" dirty="0" smtClean="0"/>
              <a:t>Processor</a:t>
            </a:r>
            <a:r>
              <a:rPr lang="en-US" sz="1600" dirty="0" smtClean="0"/>
              <a:t> - </a:t>
            </a:r>
            <a:r>
              <a:rPr lang="en-US" sz="1600" dirty="0"/>
              <a:t>Intel® core™ i5-8250U CPU @ 1.60 </a:t>
            </a:r>
            <a:r>
              <a:rPr lang="en-US" sz="1600" dirty="0" smtClean="0"/>
              <a:t>GHz 1.80 GHz</a:t>
            </a:r>
            <a:br>
              <a:rPr lang="en-US" sz="1600" dirty="0" smtClean="0"/>
            </a:br>
            <a:r>
              <a:rPr lang="en-US" sz="1600" dirty="0" smtClean="0"/>
              <a:t>						</a:t>
            </a:r>
            <a:r>
              <a:rPr lang="en-US" sz="1600" u="sng" dirty="0" smtClean="0"/>
              <a:t>RAM</a:t>
            </a:r>
            <a:r>
              <a:rPr lang="en-US" sz="1600" dirty="0" smtClean="0"/>
              <a:t> – 4 GB</a:t>
            </a:r>
            <a:r>
              <a:rPr lang="en-US" sz="1600" dirty="0"/>
              <a:t/>
            </a:r>
            <a:br>
              <a:rPr lang="en-US" sz="1600" dirty="0"/>
            </a:br>
            <a:r>
              <a:rPr lang="en-US" sz="1600" dirty="0" smtClean="0"/>
              <a:t>						</a:t>
            </a:r>
            <a:r>
              <a:rPr lang="en-US" sz="1600" u="sng" dirty="0" smtClean="0"/>
              <a:t>Web browser</a:t>
            </a:r>
            <a:r>
              <a:rPr lang="en-US" sz="1600" dirty="0" smtClean="0"/>
              <a:t> – any web browser like Chrome, Microsoft edge etc</a:t>
            </a:r>
            <a:r>
              <a:rPr lang="en-US" sz="1400" dirty="0" smtClean="0"/>
              <a:t>.</a:t>
            </a:r>
          </a:p>
        </p:txBody>
      </p:sp>
    </p:spTree>
    <p:extLst>
      <p:ext uri="{BB962C8B-B14F-4D97-AF65-F5344CB8AC3E}">
        <p14:creationId xmlns:p14="http://schemas.microsoft.com/office/powerpoint/2010/main" xmlns="" val="17252935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321</TotalTime>
  <Words>1116</Words>
  <Application>Microsoft Office PowerPoint</Application>
  <PresentationFormat>Custom</PresentationFormat>
  <Paragraphs>64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Introduction</vt:lpstr>
      <vt:lpstr>Introduction</vt:lpstr>
      <vt:lpstr>Literature review</vt:lpstr>
      <vt:lpstr>Literature review</vt:lpstr>
      <vt:lpstr>Problem statement</vt:lpstr>
      <vt:lpstr>Objectives</vt:lpstr>
      <vt:lpstr>Methodology</vt:lpstr>
      <vt:lpstr>Methodology</vt:lpstr>
      <vt:lpstr>Experimental Setup</vt:lpstr>
      <vt:lpstr>Data flow diagram</vt:lpstr>
      <vt:lpstr>Algorithmic Approach</vt:lpstr>
      <vt:lpstr>Algorithmic Approach</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MaxYourBag</dc:title>
  <dc:creator>Microsoft account</dc:creator>
  <cp:lastModifiedBy>Sharma</cp:lastModifiedBy>
  <cp:revision>71</cp:revision>
  <dcterms:created xsi:type="dcterms:W3CDTF">2021-10-20T11:16:17Z</dcterms:created>
  <dcterms:modified xsi:type="dcterms:W3CDTF">2022-02-14T09:53:55Z</dcterms:modified>
</cp:coreProperties>
</file>