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60" r:id="rId4"/>
    <p:sldId id="261" r:id="rId5"/>
    <p:sldId id="264" r:id="rId6"/>
    <p:sldId id="262" r:id="rId7"/>
    <p:sldId id="263" r:id="rId8"/>
    <p:sldId id="265" r:id="rId9"/>
    <p:sldId id="275" r:id="rId10"/>
    <p:sldId id="267" r:id="rId11"/>
    <p:sldId id="268" r:id="rId12"/>
    <p:sldId id="266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77B4-BFF2-591E-E14B-CCB7DA4DD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42C25-2CA4-12C3-A58A-F23EA82E4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7973-FD28-FF05-C23B-5AB5DED7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E8EE-37CF-485B-93AD-5BA553DCF6F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27E0-7302-D917-0207-CD6CF951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26CF4-C218-22BE-7DD4-CB55828A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6797-2FF5-4D68-A6C1-12485014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ABD3-0D79-3B9A-3816-6E02283C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0A357-E585-5424-7868-4CDBD9FE3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F8F54-1074-4966-68EF-57D22DF4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E8EE-37CF-485B-93AD-5BA553DCF6F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0E9D4-B4D6-95C8-17E6-6C8BBFF3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DDC2-3B67-4309-A877-E3851C68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6797-2FF5-4D68-A6C1-12485014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082B8-19A0-18EA-7A9A-2BD1291A5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5EA78-A8D5-9CB5-593A-D5723E02F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0136-F865-8CCA-D316-E2DAADF5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E8EE-37CF-485B-93AD-5BA553DCF6F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3DF7-62BA-CF92-8F7E-18FFDB86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8432-1499-50FD-2F0B-93813A78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6797-2FF5-4D68-A6C1-12485014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9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FCB0-C7FE-B4DB-366E-81808B23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83C5-975D-9FDF-07B2-47953EB8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539EC-48A7-E655-60DE-6228A2CB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E8EE-37CF-485B-93AD-5BA553DCF6F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886C6-0F52-30FB-BD95-F2D1C530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D7AF6-03E6-A4A7-E3E3-17BFF92D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6797-2FF5-4D68-A6C1-12485014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FF2A-80E6-3C74-E450-EDA5D5E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97389-E101-DF73-339F-487F25F00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174B9-8925-60C5-B15F-1FDB5B4C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E8EE-37CF-485B-93AD-5BA553DCF6F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2D89E-7566-AE8C-84D2-6E20373F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BE1AC-6087-5E35-CC3F-3578161E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6797-2FF5-4D68-A6C1-12485014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3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B924-2844-6C32-D93E-FB06DF6A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E9C6-C197-9251-A8D5-ABD359098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E514B-6777-6318-41EB-F012914C7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0C2C-759D-DB03-0992-886ABF5E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E8EE-37CF-485B-93AD-5BA553DCF6F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D9B1F-FF15-ACAB-7F42-ACF8F853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A55BE-170E-0F1E-F68E-457F017D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6797-2FF5-4D68-A6C1-12485014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581F-CCD0-D8E9-3B5E-9EBA4625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BFB60-AC4F-A7FE-36B3-35642DC68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75CED-C76A-910A-41CD-E6C3DE6E2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E9B60-B49E-2DD0-D66C-40930735E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9927E-8A2D-944A-3E0D-16DE25776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D6FBC-6AD4-162D-F078-FBF5AEC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E8EE-37CF-485B-93AD-5BA553DCF6F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C9F142-57F5-629A-7808-396AB631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5F9E2-236B-26B5-DCB7-CD44922B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6797-2FF5-4D68-A6C1-12485014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0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1124-18FF-40E4-B24B-70C107FD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B5FDC-E062-D420-AAE1-ADDCBF7E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E8EE-37CF-485B-93AD-5BA553DCF6F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BE3DB-C07C-F00B-EB4E-7A952C7A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C72F-0A2D-EADF-C9B8-95A82152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6797-2FF5-4D68-A6C1-12485014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059D9-6FA8-D286-FC2B-2BA96921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E8EE-37CF-485B-93AD-5BA553DCF6F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588C9-3716-4CD2-32D7-3DBE6EE9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C41F3-4D87-D613-E51C-FFBC03F3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6797-2FF5-4D68-A6C1-12485014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4360-62A5-E6A9-E39F-923A5184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028C-F57D-C397-5BA2-660008E10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5BE92-571D-DF1D-5A4D-D76709BEE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35F9E-DC07-C221-3345-592F1C05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E8EE-37CF-485B-93AD-5BA553DCF6F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8A839-D11F-DAFE-1BC5-99874378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5DCFD-34DB-D20B-EC50-2CF11FC2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6797-2FF5-4D68-A6C1-12485014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2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89BE-485C-A8B5-F1CC-5BE01510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5E1B2-4315-1A86-B0D4-198455DCF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259D9-8AEA-A225-00A3-9EBCA41CD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88475-AFA2-7C8A-CEE4-9D779264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E8EE-37CF-485B-93AD-5BA553DCF6F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CCB50-7CE1-AA4D-76CD-53652886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666B4-5BC6-BBE0-46F9-65E07E9B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6797-2FF5-4D68-A6C1-12485014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B9AE9-2170-C5D2-D941-12711C57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F1DE7-D339-13D7-540D-720494C9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603B2-F463-9C63-779B-88C568AEB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5E8EE-37CF-485B-93AD-5BA553DCF6F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FA99E-7A9A-903B-E618-D332290E5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DE513-E210-6555-9F9B-D5F1798BA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6797-2FF5-4D68-A6C1-12485014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4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C0C1-2246-3E51-104A-EF27A188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u="sng" dirty="0">
                <a:latin typeface="+mn-lt"/>
              </a:rPr>
              <a:t>SQL COMMANDS </a:t>
            </a:r>
            <a:endParaRPr lang="en-US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7AD0-3558-98C0-E1E2-FF2809E2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54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Food-Beverage-Industry Insights</a:t>
            </a:r>
          </a:p>
          <a:p>
            <a:pPr marL="0" indent="0" algn="ctr">
              <a:buNone/>
            </a:pPr>
            <a:endParaRPr lang="en-US" sz="54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3600" b="1" dirty="0">
                <a:latin typeface="Arial Black" panose="020B0A04020102020204" pitchFamily="34" charset="0"/>
              </a:rPr>
              <a:t>Data Analyst</a:t>
            </a:r>
          </a:p>
          <a:p>
            <a:pPr marL="0" indent="0" algn="ctr">
              <a:buNone/>
            </a:pPr>
            <a:r>
              <a:rPr lang="en-US" sz="3600" dirty="0">
                <a:latin typeface="Arial "/>
              </a:rPr>
              <a:t>Devansh Beri</a:t>
            </a:r>
          </a:p>
        </p:txBody>
      </p:sp>
    </p:spTree>
    <p:extLst>
      <p:ext uri="{BB962C8B-B14F-4D97-AF65-F5344CB8AC3E}">
        <p14:creationId xmlns:p14="http://schemas.microsoft.com/office/powerpoint/2010/main" val="317726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079B-AC86-50BB-6596-15A017E5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768" y="669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What do people think about our brand?</a:t>
            </a: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9166E6E9-9B71-7420-3693-F5A60427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712032"/>
            <a:ext cx="7811177" cy="1333616"/>
          </a:xfrm>
          <a:prstGeom prst="rect">
            <a:avLst/>
          </a:prstGeom>
        </p:spPr>
      </p:pic>
      <p:pic>
        <p:nvPicPr>
          <p:cNvPr id="18" name="Picture 17" descr="A close up of a text&#10;&#10;Description automatically generated">
            <a:extLst>
              <a:ext uri="{FF2B5EF4-FFF2-40B4-BE49-F238E27FC236}">
                <a16:creationId xmlns:a16="http://schemas.microsoft.com/office/drawing/2014/main" id="{27C1A3CB-D42A-7967-3A3D-DA0BC4035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274" y="1712032"/>
            <a:ext cx="2911092" cy="1120237"/>
          </a:xfrm>
          <a:prstGeom prst="rect">
            <a:avLst/>
          </a:prstGeom>
        </p:spPr>
      </p:pic>
      <p:pic>
        <p:nvPicPr>
          <p:cNvPr id="20" name="Picture 19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0FC1DA5E-FA95-352C-4FB3-93860328A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5145968"/>
            <a:ext cx="8314140" cy="1607959"/>
          </a:xfrm>
          <a:prstGeom prst="rect">
            <a:avLst/>
          </a:prstGeom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477BFE56-9CE3-8A02-DDB5-6DC283E228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987" y="5145968"/>
            <a:ext cx="2403379" cy="1629502"/>
          </a:xfrm>
          <a:prstGeom prst="rect">
            <a:avLst/>
          </a:prstGeom>
        </p:spPr>
      </p:pic>
      <p:pic>
        <p:nvPicPr>
          <p:cNvPr id="24" name="Picture 23" descr="A white background with black and orange text&#10;&#10;Description automatically generated">
            <a:extLst>
              <a:ext uri="{FF2B5EF4-FFF2-40B4-BE49-F238E27FC236}">
                <a16:creationId xmlns:a16="http://schemas.microsoft.com/office/drawing/2014/main" id="{61401B10-7661-C2D2-2AD7-A52CD9761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3276587"/>
            <a:ext cx="7734970" cy="1638442"/>
          </a:xfrm>
          <a:prstGeom prst="rect">
            <a:avLst/>
          </a:prstGeom>
        </p:spPr>
      </p:pic>
      <p:pic>
        <p:nvPicPr>
          <p:cNvPr id="26" name="Picture 2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EB961FE5-DE8C-913E-F97A-BB78BA988D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345" y="3287585"/>
            <a:ext cx="3015021" cy="157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3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F43C-E84F-9E11-F525-2BF9A2B4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6455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latin typeface="Arial Black" panose="020B0A04020102020204" pitchFamily="34" charset="0"/>
              </a:rPr>
              <a:t>Which cities do we need to focus more on?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04C5C0B-BAAF-7402-1347-E15C17DC9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4" y="1697178"/>
            <a:ext cx="9579958" cy="2205395"/>
          </a:xfrm>
          <a:prstGeom prst="rect">
            <a:avLst/>
          </a:prstGeom>
        </p:spPr>
      </p:pic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99DA2259-EF8E-3AE0-DE05-AF15603B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89" y="2668236"/>
            <a:ext cx="3581710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4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8937-4B16-6C06-1892-3A59DF97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65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Where do respondents prefer to purchase energy drinks?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C23A4-0980-91A1-C068-9CDDD50C2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334" y="4245134"/>
            <a:ext cx="3589331" cy="2240474"/>
          </a:xfrm>
          <a:prstGeom prst="rect">
            <a:avLst/>
          </a:prstGeom>
        </p:spPr>
      </p:pic>
      <p:pic>
        <p:nvPicPr>
          <p:cNvPr id="6" name="Picture 5" descr="A close up of a text&#10;&#10;Description automatically generated">
            <a:extLst>
              <a:ext uri="{FF2B5EF4-FFF2-40B4-BE49-F238E27FC236}">
                <a16:creationId xmlns:a16="http://schemas.microsoft.com/office/drawing/2014/main" id="{10E2246F-C813-EB97-548B-EF110A1A0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78" y="2144110"/>
            <a:ext cx="9652795" cy="164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1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43C1-0D6D-0FC3-DC3A-3A771376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04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 Arial Black"/>
              </a:rPr>
              <a:t>What are the typical consumption situations for energy drinks among respondents?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ACFA3-5694-1C8F-89B8-65B1E4003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28" y="2129599"/>
            <a:ext cx="9183176" cy="240442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0291ED9-CBA3-15A8-ADD1-D32281067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058" y="3558629"/>
            <a:ext cx="3873246" cy="25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6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78DB-9B8F-0B15-38F0-BA108FBC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363" y="6669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 Arial Black"/>
              </a:rPr>
              <a:t>What factors influence respondents' purchase decisions’?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F3D08-6267-9E05-9B63-A4B7DA76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63" y="1992548"/>
            <a:ext cx="5989839" cy="1897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1235F3-6AD0-CAE0-5604-73E8309E1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971" y="2133530"/>
            <a:ext cx="4511431" cy="161558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DE07466-21D3-6014-1171-88EDB1F6A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63" y="4084335"/>
            <a:ext cx="7978831" cy="1562235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B9F0D49-7A58-74CB-9214-76F98C969A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113" y="4084335"/>
            <a:ext cx="2690093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1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CDBF-FF7E-2063-1CEB-2E12B039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16" y="8521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Which area of business should we focus more on our product development?</a:t>
            </a:r>
          </a:p>
        </p:txBody>
      </p:sp>
      <p:pic>
        <p:nvPicPr>
          <p:cNvPr id="8" name="Picture 7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3969D336-8629-8CAA-9270-FF80F7F61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5" y="2107281"/>
            <a:ext cx="9680448" cy="2355471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ABDDF5A-5F28-CA87-CA40-4A2CF1121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18" y="4572480"/>
            <a:ext cx="3406435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5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79EA-1D05-930C-8AC8-A87F1E8D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4" y="290106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 Arial Black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73790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B8A2-122F-3B6B-2F76-109169B3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3" y="872018"/>
            <a:ext cx="10515600" cy="1325563"/>
          </a:xfrm>
        </p:spPr>
        <p:txBody>
          <a:bodyPr/>
          <a:lstStyle/>
          <a:p>
            <a:r>
              <a:rPr lang="en-US" sz="4400" dirty="0">
                <a:latin typeface="Arial Black" panose="020B0A04020102020204" pitchFamily="34" charset="0"/>
              </a:rPr>
              <a:t>Who prefers energy drink more?</a:t>
            </a:r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CA14DD4-AD77-14C7-EE39-AC898A5F7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751" y="4554423"/>
            <a:ext cx="3669792" cy="2107834"/>
          </a:xfrm>
          <a:prstGeom prst="rect">
            <a:avLst/>
          </a:prstGeom>
        </p:spPr>
      </p:pic>
      <p:pic>
        <p:nvPicPr>
          <p:cNvPr id="4" name="Picture 3" descr="A close-up of a screen&#10;&#10;Description automatically generated">
            <a:extLst>
              <a:ext uri="{FF2B5EF4-FFF2-40B4-BE49-F238E27FC236}">
                <a16:creationId xmlns:a16="http://schemas.microsoft.com/office/drawing/2014/main" id="{8B6C3B4D-FF3F-FD95-CAE9-1C239FF531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97581"/>
            <a:ext cx="10460735" cy="211676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5746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0280-C4B7-8747-A7D2-5061B0FF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Which age group prefers energy drinks more?</a:t>
            </a:r>
          </a:p>
        </p:txBody>
      </p:sp>
      <p:pic>
        <p:nvPicPr>
          <p:cNvPr id="4" name="Picture 3" descr="A close up of a text&#10;&#10;Description automatically generated">
            <a:extLst>
              <a:ext uri="{FF2B5EF4-FFF2-40B4-BE49-F238E27FC236}">
                <a16:creationId xmlns:a16="http://schemas.microsoft.com/office/drawing/2014/main" id="{5479220E-5E6B-B58D-EB6F-F48E5FF9A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15" y="2123895"/>
            <a:ext cx="9540170" cy="157388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73EA6AA-F408-3D68-8D24-503721FC9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52" y="4206677"/>
            <a:ext cx="2027096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DF17-DF89-BE3F-F236-328554CE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960" y="108445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Which type of marketing reaches the most Youth?</a:t>
            </a:r>
            <a:br>
              <a:rPr lang="en-US" sz="3200" dirty="0">
                <a:latin typeface="Arial Black" panose="020B0A040201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C67FB0E-6B8D-D94E-4096-E4A420223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60" y="2300288"/>
            <a:ext cx="9856077" cy="177197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7995B9E-5F3E-C6DE-C8FD-9FD91DFA9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96" y="4406176"/>
            <a:ext cx="3543607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6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F682-FA4E-621F-0107-4571E045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1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latin typeface="Arial Black" panose="020B0A04020102020204" pitchFamily="34" charset="0"/>
              </a:rPr>
              <a:t>What are the preferred ingredients of energy drinks among respondents?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B157535-34E9-270C-53DE-67529D67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8" y="4520799"/>
            <a:ext cx="3970364" cy="189754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88D16B4-2931-6CED-67E3-319BA1264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5" y="2302552"/>
            <a:ext cx="10255310" cy="179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6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0805-7AF4-4F95-BF0F-F1E8E27C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9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What packaging preferences do respondents have for energy drinks?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92BF67E-DB11-B23D-3947-8D9E0EFDD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92" y="2384507"/>
            <a:ext cx="9805416" cy="150941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0A5B347-C1D5-8074-3C83-7B388BE17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991" y="4318045"/>
            <a:ext cx="4580017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8946-2A78-B024-63DF-50FA5858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24" y="8771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 Arial Black"/>
                <a:cs typeface="Arial" panose="020B0604020202020204" pitchFamily="34" charset="0"/>
              </a:rPr>
              <a:t>Who are the current market leaders?</a:t>
            </a:r>
          </a:p>
        </p:txBody>
      </p:sp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C916E1D9-0AD8-DC85-60B7-8252EA225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08" y="3917956"/>
            <a:ext cx="4983912" cy="2857748"/>
          </a:xfrm>
          <a:prstGeom prst="rect">
            <a:avLst/>
          </a:prstGeom>
        </p:spPr>
      </p:pic>
      <p:pic>
        <p:nvPicPr>
          <p:cNvPr id="6" name="Picture 5" descr="A close up of text&#10;&#10;Description automatically generated">
            <a:extLst>
              <a:ext uri="{FF2B5EF4-FFF2-40B4-BE49-F238E27FC236}">
                <a16:creationId xmlns:a16="http://schemas.microsoft.com/office/drawing/2014/main" id="{ABB13486-1987-66DC-26F7-9B60412D3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9" y="2202752"/>
            <a:ext cx="10745781" cy="15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0356-136F-30F2-1BEF-B56D5EA5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12" y="93814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 Arial Black"/>
              </a:rPr>
              <a:t>What are the primary reasons consumers prefer those brands over ours?</a:t>
            </a:r>
          </a:p>
        </p:txBody>
      </p:sp>
      <p:pic>
        <p:nvPicPr>
          <p:cNvPr id="4" name="Picture 3" descr="A close up of a text&#10;&#10;Description automatically generated">
            <a:extLst>
              <a:ext uri="{FF2B5EF4-FFF2-40B4-BE49-F238E27FC236}">
                <a16:creationId xmlns:a16="http://schemas.microsoft.com/office/drawing/2014/main" id="{7D59EE8A-5C9D-8814-EEFC-937D861DC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46" y="2769813"/>
            <a:ext cx="9556308" cy="131837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7BAF9A1-ED2E-3B17-F89F-04E21B7CC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81" y="4506372"/>
            <a:ext cx="4808637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9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126A-F0CE-E577-E491-F8219A1E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694" y="10398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Which marketing channel can be used to reach more customers?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46D74-C0DB-F597-975C-6F41D457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473" y="4533805"/>
            <a:ext cx="3528366" cy="2179509"/>
          </a:xfrm>
          <a:prstGeom prst="rect">
            <a:avLst/>
          </a:prstGeom>
        </p:spPr>
      </p:pic>
      <p:pic>
        <p:nvPicPr>
          <p:cNvPr id="8" name="Picture 7" descr="A close up of words&#10;&#10;Description automatically generated">
            <a:extLst>
              <a:ext uri="{FF2B5EF4-FFF2-40B4-BE49-F238E27FC236}">
                <a16:creationId xmlns:a16="http://schemas.microsoft.com/office/drawing/2014/main" id="{9442EC9F-63D8-EF39-B697-5A5AA4DD5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65424"/>
            <a:ext cx="10349107" cy="16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4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146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 Arial Black</vt:lpstr>
      <vt:lpstr>Arial</vt:lpstr>
      <vt:lpstr>Arial </vt:lpstr>
      <vt:lpstr>Arial Black</vt:lpstr>
      <vt:lpstr>Calibri</vt:lpstr>
      <vt:lpstr>Calibri Light</vt:lpstr>
      <vt:lpstr>Office Theme</vt:lpstr>
      <vt:lpstr>SQL COMMANDS </vt:lpstr>
      <vt:lpstr>Who prefers energy drink more?</vt:lpstr>
      <vt:lpstr>Which age group prefers energy drinks more?</vt:lpstr>
      <vt:lpstr>Which type of marketing reaches the most Youth?  </vt:lpstr>
      <vt:lpstr>What are the preferred ingredients of energy drinks among respondents?</vt:lpstr>
      <vt:lpstr>What packaging preferences do respondents have for energy drinks?</vt:lpstr>
      <vt:lpstr>Who are the current market leaders?</vt:lpstr>
      <vt:lpstr>What are the primary reasons consumers prefer those brands over ours?</vt:lpstr>
      <vt:lpstr>Which marketing channel can be used to reach more customers?</vt:lpstr>
      <vt:lpstr>What do people think about our brand?</vt:lpstr>
      <vt:lpstr>Which cities do we need to focus more on?</vt:lpstr>
      <vt:lpstr>Where do respondents prefer to purchase energy drinks?</vt:lpstr>
      <vt:lpstr>What are the typical consumption situations for energy drinks among respondents?</vt:lpstr>
      <vt:lpstr>What factors influence respondents' purchase decisions’?</vt:lpstr>
      <vt:lpstr>Which area of business should we focus more on our product development?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COMMANDS </dc:title>
  <dc:creator>Devansh Beri [CSE - 2021]</dc:creator>
  <cp:lastModifiedBy>Devansh Beri [CSE - 2021]</cp:lastModifiedBy>
  <cp:revision>5</cp:revision>
  <dcterms:created xsi:type="dcterms:W3CDTF">2023-12-31T19:17:48Z</dcterms:created>
  <dcterms:modified xsi:type="dcterms:W3CDTF">2023-12-31T21:54:38Z</dcterms:modified>
</cp:coreProperties>
</file>