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76" r:id="rId3"/>
    <p:sldId id="277" r:id="rId4"/>
    <p:sldId id="265" r:id="rId5"/>
    <p:sldId id="278" r:id="rId6"/>
    <p:sldId id="279" r:id="rId7"/>
    <p:sldId id="280" r:id="rId8"/>
    <p:sldId id="281" r:id="rId9"/>
    <p:sldId id="282" r:id="rId10"/>
    <p:sldId id="283" r:id="rId11"/>
    <p:sldId id="285" r:id="rId12"/>
    <p:sldId id="286" r:id="rId13"/>
    <p:sldId id="289" r:id="rId14"/>
    <p:sldId id="287" r:id="rId15"/>
    <p:sldId id="288" r:id="rId16"/>
    <p:sldId id="291" r:id="rId17"/>
    <p:sldId id="290" r:id="rId18"/>
    <p:sldId id="292"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p:scale>
          <a:sx n="66" d="100"/>
          <a:sy n="66" d="100"/>
        </p:scale>
        <p:origin x="668" y="46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6/2/2020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6/2/2020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6/2/2020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6/2/2020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6/2/2020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6/2/2020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6/2/2020</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6/2/2020</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6/2/2020</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6/2/2020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6/2/2020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6/2/2020</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solidFill>
                  <a:schemeClr val="accent4">
                    <a:lumMod val="60000"/>
                    <a:lumOff val="40000"/>
                  </a:schemeClr>
                </a:solidFill>
              </a:rPr>
              <a:t>BATTLE OF THE NEIGHBORHOOD</a:t>
            </a:r>
            <a:endParaRPr dirty="0">
              <a:solidFill>
                <a:schemeClr val="accent4">
                  <a:lumMod val="60000"/>
                  <a:lumOff val="40000"/>
                </a:schemeClr>
              </a:solidFill>
            </a:endParaRPr>
          </a:p>
        </p:txBody>
      </p:sp>
      <p:sp>
        <p:nvSpPr>
          <p:cNvPr id="3" name="Subtitle 2"/>
          <p:cNvSpPr>
            <a:spLocks noGrp="1"/>
          </p:cNvSpPr>
          <p:nvPr>
            <p:ph type="subTitle" idx="1"/>
          </p:nvPr>
        </p:nvSpPr>
        <p:spPr>
          <a:xfrm>
            <a:off x="9336360" y="4953000"/>
            <a:ext cx="2592288" cy="636240"/>
          </a:xfrm>
        </p:spPr>
        <p:txBody>
          <a:bodyPr/>
          <a:lstStyle/>
          <a:p>
            <a:r>
              <a:rPr lang="en-IN" dirty="0"/>
              <a:t>-by DEVANSH JAIN</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BF40B-60E8-4068-9644-B165B14A1B42}"/>
              </a:ext>
            </a:extLst>
          </p:cNvPr>
          <p:cNvSpPr>
            <a:spLocks noGrp="1"/>
          </p:cNvSpPr>
          <p:nvPr>
            <p:ph type="title"/>
          </p:nvPr>
        </p:nvSpPr>
        <p:spPr/>
        <p:txBody>
          <a:bodyPr>
            <a:normAutofit/>
          </a:bodyPr>
          <a:lstStyle/>
          <a:p>
            <a:r>
              <a:rPr lang="en-IN" sz="2400" dirty="0">
                <a:solidFill>
                  <a:schemeClr val="accent6">
                    <a:lumMod val="50000"/>
                  </a:schemeClr>
                </a:solidFill>
              </a:rPr>
              <a:t>Map of all the neighbourhoods present in the boroughs of Toronto, Canada</a:t>
            </a:r>
          </a:p>
        </p:txBody>
      </p:sp>
      <p:pic>
        <p:nvPicPr>
          <p:cNvPr id="6" name="Picture Placeholder 5">
            <a:extLst>
              <a:ext uri="{FF2B5EF4-FFF2-40B4-BE49-F238E27FC236}">
                <a16:creationId xmlns:a16="http://schemas.microsoft.com/office/drawing/2014/main" id="{3C427BE5-728E-47DF-8756-790A4548D754}"/>
              </a:ext>
            </a:extLst>
          </p:cNvPr>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a:stretch/>
        </p:blipFill>
        <p:spPr>
          <a:xfrm>
            <a:off x="839416" y="1860027"/>
            <a:ext cx="6400800" cy="3397773"/>
          </a:xfrm>
        </p:spPr>
      </p:pic>
      <p:sp>
        <p:nvSpPr>
          <p:cNvPr id="7" name="Text Placeholder 6">
            <a:extLst>
              <a:ext uri="{FF2B5EF4-FFF2-40B4-BE49-F238E27FC236}">
                <a16:creationId xmlns:a16="http://schemas.microsoft.com/office/drawing/2014/main" id="{2A2B6228-C835-479A-864D-D8A6F72C45F1}"/>
              </a:ext>
            </a:extLst>
          </p:cNvPr>
          <p:cNvSpPr>
            <a:spLocks noGrp="1"/>
          </p:cNvSpPr>
          <p:nvPr>
            <p:ph type="body" sz="half" idx="2"/>
          </p:nvPr>
        </p:nvSpPr>
        <p:spPr/>
        <p:txBody>
          <a:bodyPr/>
          <a:lstStyle/>
          <a:p>
            <a:endParaRPr lang="en-IN"/>
          </a:p>
        </p:txBody>
      </p:sp>
    </p:spTree>
    <p:extLst>
      <p:ext uri="{BB962C8B-B14F-4D97-AF65-F5344CB8AC3E}">
        <p14:creationId xmlns:p14="http://schemas.microsoft.com/office/powerpoint/2010/main" val="450195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B0F1C-2215-43AF-8F8C-F673BA658A5D}"/>
              </a:ext>
            </a:extLst>
          </p:cNvPr>
          <p:cNvSpPr>
            <a:spLocks noGrp="1"/>
          </p:cNvSpPr>
          <p:nvPr>
            <p:ph type="title"/>
          </p:nvPr>
        </p:nvSpPr>
        <p:spPr/>
        <p:txBody>
          <a:bodyPr/>
          <a:lstStyle/>
          <a:p>
            <a:r>
              <a:rPr lang="en-IN" dirty="0">
                <a:solidFill>
                  <a:schemeClr val="accent6">
                    <a:lumMod val="50000"/>
                  </a:schemeClr>
                </a:solidFill>
              </a:rPr>
              <a:t>BAR GRAPH</a:t>
            </a:r>
          </a:p>
        </p:txBody>
      </p:sp>
      <p:pic>
        <p:nvPicPr>
          <p:cNvPr id="6" name="Picture Placeholder 5">
            <a:extLst>
              <a:ext uri="{FF2B5EF4-FFF2-40B4-BE49-F238E27FC236}">
                <a16:creationId xmlns:a16="http://schemas.microsoft.com/office/drawing/2014/main" id="{6745D4E4-D67A-4073-8A6A-AC9B730FA55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a:stretch/>
        </p:blipFill>
        <p:spPr>
          <a:xfrm>
            <a:off x="839416" y="2007436"/>
            <a:ext cx="6400800" cy="2962072"/>
          </a:xfrm>
        </p:spPr>
      </p:pic>
      <p:sp>
        <p:nvSpPr>
          <p:cNvPr id="4" name="Text Placeholder 3">
            <a:extLst>
              <a:ext uri="{FF2B5EF4-FFF2-40B4-BE49-F238E27FC236}">
                <a16:creationId xmlns:a16="http://schemas.microsoft.com/office/drawing/2014/main" id="{2BE6AC7B-F3AD-4179-889F-6BB755A858AC}"/>
              </a:ext>
            </a:extLst>
          </p:cNvPr>
          <p:cNvSpPr>
            <a:spLocks noGrp="1"/>
          </p:cNvSpPr>
          <p:nvPr>
            <p:ph type="body" sz="half" idx="2"/>
          </p:nvPr>
        </p:nvSpPr>
        <p:spPr/>
        <p:txBody>
          <a:bodyPr/>
          <a:lstStyle/>
          <a:p>
            <a:r>
              <a:rPr lang="en-IN" dirty="0">
                <a:solidFill>
                  <a:schemeClr val="tx1">
                    <a:lumMod val="50000"/>
                  </a:schemeClr>
                </a:solidFill>
              </a:rPr>
              <a:t>SHOWING THE NUMBER OF NEIGHBOURHOODS  OF EACH BOROUGH.</a:t>
            </a:r>
          </a:p>
        </p:txBody>
      </p:sp>
    </p:spTree>
    <p:extLst>
      <p:ext uri="{BB962C8B-B14F-4D97-AF65-F5344CB8AC3E}">
        <p14:creationId xmlns:p14="http://schemas.microsoft.com/office/powerpoint/2010/main" val="891909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5908-B1B9-4B5D-860A-EFB1C54FF063}"/>
              </a:ext>
            </a:extLst>
          </p:cNvPr>
          <p:cNvSpPr>
            <a:spLocks noGrp="1"/>
          </p:cNvSpPr>
          <p:nvPr>
            <p:ph type="title"/>
          </p:nvPr>
        </p:nvSpPr>
        <p:spPr>
          <a:xfrm>
            <a:off x="7536160" y="1916832"/>
            <a:ext cx="4320480" cy="1512168"/>
          </a:xfrm>
        </p:spPr>
        <p:txBody>
          <a:bodyPr/>
          <a:lstStyle/>
          <a:p>
            <a:r>
              <a:rPr lang="en-IN" dirty="0">
                <a:solidFill>
                  <a:schemeClr val="accent6">
                    <a:lumMod val="50000"/>
                  </a:schemeClr>
                </a:solidFill>
              </a:rPr>
              <a:t>BAR GRAPH FOR RESTAURANT</a:t>
            </a:r>
          </a:p>
        </p:txBody>
      </p:sp>
      <p:pic>
        <p:nvPicPr>
          <p:cNvPr id="6" name="Picture Placeholder 5">
            <a:extLst>
              <a:ext uri="{FF2B5EF4-FFF2-40B4-BE49-F238E27FC236}">
                <a16:creationId xmlns:a16="http://schemas.microsoft.com/office/drawing/2014/main" id="{611EDC71-172F-411E-935B-DE725B859AB3}"/>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4994" t="-16173" r="6211" b="-16173"/>
          <a:stretch/>
        </p:blipFill>
        <p:spPr>
          <a:xfrm>
            <a:off x="767408" y="777240"/>
            <a:ext cx="6400800" cy="5303520"/>
          </a:xfrm>
        </p:spPr>
      </p:pic>
      <p:sp>
        <p:nvSpPr>
          <p:cNvPr id="4" name="Text Placeholder 3">
            <a:extLst>
              <a:ext uri="{FF2B5EF4-FFF2-40B4-BE49-F238E27FC236}">
                <a16:creationId xmlns:a16="http://schemas.microsoft.com/office/drawing/2014/main" id="{94E9FEAD-4602-4A39-A23B-BBE20558A896}"/>
              </a:ext>
            </a:extLst>
          </p:cNvPr>
          <p:cNvSpPr>
            <a:spLocks noGrp="1"/>
          </p:cNvSpPr>
          <p:nvPr>
            <p:ph type="body" sz="half" idx="2"/>
          </p:nvPr>
        </p:nvSpPr>
        <p:spPr>
          <a:xfrm>
            <a:off x="7608168" y="3573016"/>
            <a:ext cx="3589040" cy="1927459"/>
          </a:xfrm>
        </p:spPr>
        <p:txBody>
          <a:bodyPr/>
          <a:lstStyle/>
          <a:p>
            <a:r>
              <a:rPr lang="en-IN" dirty="0">
                <a:solidFill>
                  <a:schemeClr val="tx1">
                    <a:lumMod val="50000"/>
                  </a:schemeClr>
                </a:solidFill>
              </a:rPr>
              <a:t>SHOWING THE NUMBER OF RESTAURANTS  PRESENT IN EACH BOROUGH OF TORONTO, CANADA WITHIN THE RADIUS OF 4KM.</a:t>
            </a:r>
          </a:p>
        </p:txBody>
      </p:sp>
    </p:spTree>
    <p:extLst>
      <p:ext uri="{BB962C8B-B14F-4D97-AF65-F5344CB8AC3E}">
        <p14:creationId xmlns:p14="http://schemas.microsoft.com/office/powerpoint/2010/main" val="893544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9526C-7994-44AF-BC74-A8CF11408BA7}"/>
              </a:ext>
            </a:extLst>
          </p:cNvPr>
          <p:cNvSpPr>
            <a:spLocks noGrp="1"/>
          </p:cNvSpPr>
          <p:nvPr>
            <p:ph type="title"/>
          </p:nvPr>
        </p:nvSpPr>
        <p:spPr>
          <a:xfrm>
            <a:off x="7536160" y="1600200"/>
            <a:ext cx="5040560" cy="1828800"/>
          </a:xfrm>
        </p:spPr>
        <p:txBody>
          <a:bodyPr/>
          <a:lstStyle/>
          <a:p>
            <a:r>
              <a:rPr lang="en-IN" dirty="0">
                <a:solidFill>
                  <a:schemeClr val="accent6">
                    <a:lumMod val="50000"/>
                  </a:schemeClr>
                </a:solidFill>
              </a:rPr>
              <a:t>PIE GRAPH FOR MALLS</a:t>
            </a:r>
          </a:p>
        </p:txBody>
      </p:sp>
      <p:pic>
        <p:nvPicPr>
          <p:cNvPr id="6" name="Picture Placeholder 5">
            <a:extLst>
              <a:ext uri="{FF2B5EF4-FFF2-40B4-BE49-F238E27FC236}">
                <a16:creationId xmlns:a16="http://schemas.microsoft.com/office/drawing/2014/main" id="{91390F61-3C1E-4068-85F5-B6967AA2FDA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8483" r="8483"/>
          <a:stretch>
            <a:fillRect/>
          </a:stretch>
        </p:blipFill>
        <p:spPr/>
      </p:pic>
      <p:sp>
        <p:nvSpPr>
          <p:cNvPr id="4" name="Text Placeholder 3">
            <a:extLst>
              <a:ext uri="{FF2B5EF4-FFF2-40B4-BE49-F238E27FC236}">
                <a16:creationId xmlns:a16="http://schemas.microsoft.com/office/drawing/2014/main" id="{994A42EE-BDA2-40D6-AA76-4A4C81A0BB69}"/>
              </a:ext>
            </a:extLst>
          </p:cNvPr>
          <p:cNvSpPr>
            <a:spLocks noGrp="1"/>
          </p:cNvSpPr>
          <p:nvPr>
            <p:ph type="body" sz="half" idx="2"/>
          </p:nvPr>
        </p:nvSpPr>
        <p:spPr>
          <a:xfrm>
            <a:off x="7608168" y="3601616"/>
            <a:ext cx="4583832" cy="1656184"/>
          </a:xfrm>
        </p:spPr>
        <p:txBody>
          <a:bodyPr/>
          <a:lstStyle/>
          <a:p>
            <a:r>
              <a:rPr lang="en-IN" dirty="0">
                <a:solidFill>
                  <a:schemeClr val="tx1">
                    <a:lumMod val="50000"/>
                  </a:schemeClr>
                </a:solidFill>
              </a:rPr>
              <a:t>SHOWING THE NUMBER OF MALLS  PRESENT IN EACH BOROUGH OF TORONTO, CANADA WITHIN THE RADIUS OF 4KM.</a:t>
            </a:r>
          </a:p>
          <a:p>
            <a:endParaRPr lang="en-IN" dirty="0"/>
          </a:p>
        </p:txBody>
      </p:sp>
    </p:spTree>
    <p:extLst>
      <p:ext uri="{BB962C8B-B14F-4D97-AF65-F5344CB8AC3E}">
        <p14:creationId xmlns:p14="http://schemas.microsoft.com/office/powerpoint/2010/main" val="701292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D0FFC-366A-4ED3-961E-447162B596E8}"/>
              </a:ext>
            </a:extLst>
          </p:cNvPr>
          <p:cNvSpPr>
            <a:spLocks noGrp="1"/>
          </p:cNvSpPr>
          <p:nvPr>
            <p:ph type="title"/>
          </p:nvPr>
        </p:nvSpPr>
        <p:spPr>
          <a:xfrm>
            <a:off x="7392144" y="1600200"/>
            <a:ext cx="4896544" cy="1828800"/>
          </a:xfrm>
        </p:spPr>
        <p:txBody>
          <a:bodyPr/>
          <a:lstStyle/>
          <a:p>
            <a:r>
              <a:rPr lang="en-IN" dirty="0">
                <a:solidFill>
                  <a:schemeClr val="accent6">
                    <a:lumMod val="50000"/>
                  </a:schemeClr>
                </a:solidFill>
              </a:rPr>
              <a:t>BAR GRAPH FOR GYM</a:t>
            </a:r>
          </a:p>
        </p:txBody>
      </p:sp>
      <p:pic>
        <p:nvPicPr>
          <p:cNvPr id="6" name="Picture Placeholder 5">
            <a:extLst>
              <a:ext uri="{FF2B5EF4-FFF2-40B4-BE49-F238E27FC236}">
                <a16:creationId xmlns:a16="http://schemas.microsoft.com/office/drawing/2014/main" id="{DA6D7456-8F38-46B7-A605-96916D401E57}"/>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3746" t="-17000" r="9502" b="-22423"/>
          <a:stretch/>
        </p:blipFill>
        <p:spPr>
          <a:xfrm>
            <a:off x="781251" y="777240"/>
            <a:ext cx="6400800" cy="5303520"/>
          </a:xfrm>
        </p:spPr>
      </p:pic>
      <p:sp>
        <p:nvSpPr>
          <p:cNvPr id="4" name="Text Placeholder 3">
            <a:extLst>
              <a:ext uri="{FF2B5EF4-FFF2-40B4-BE49-F238E27FC236}">
                <a16:creationId xmlns:a16="http://schemas.microsoft.com/office/drawing/2014/main" id="{19E0A573-FD3B-49D9-9F29-2200D0CA87DA}"/>
              </a:ext>
            </a:extLst>
          </p:cNvPr>
          <p:cNvSpPr>
            <a:spLocks noGrp="1"/>
          </p:cNvSpPr>
          <p:nvPr>
            <p:ph type="body" sz="half" idx="2"/>
          </p:nvPr>
        </p:nvSpPr>
        <p:spPr>
          <a:xfrm>
            <a:off x="7536160" y="3645024"/>
            <a:ext cx="4320480" cy="1612776"/>
          </a:xfrm>
        </p:spPr>
        <p:txBody>
          <a:bodyPr/>
          <a:lstStyle/>
          <a:p>
            <a:r>
              <a:rPr lang="en-IN" dirty="0">
                <a:solidFill>
                  <a:schemeClr val="tx1">
                    <a:lumMod val="50000"/>
                  </a:schemeClr>
                </a:solidFill>
              </a:rPr>
              <a:t>SHOWING THE NUMBER OF RESTAURANTS  PRESENT IN EACH BOROUGH OF TORONTO, CANADA WITHIN THE RADIUS OF 4KM.</a:t>
            </a:r>
          </a:p>
          <a:p>
            <a:endParaRPr lang="en-IN" dirty="0"/>
          </a:p>
        </p:txBody>
      </p:sp>
    </p:spTree>
    <p:extLst>
      <p:ext uri="{BB962C8B-B14F-4D97-AF65-F5344CB8AC3E}">
        <p14:creationId xmlns:p14="http://schemas.microsoft.com/office/powerpoint/2010/main" val="3287904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D1F81-4682-4847-98A6-F48DBF91B6FA}"/>
              </a:ext>
            </a:extLst>
          </p:cNvPr>
          <p:cNvSpPr>
            <a:spLocks noGrp="1"/>
          </p:cNvSpPr>
          <p:nvPr>
            <p:ph type="title"/>
          </p:nvPr>
        </p:nvSpPr>
        <p:spPr>
          <a:xfrm>
            <a:off x="7392144" y="1600200"/>
            <a:ext cx="4536504" cy="1684784"/>
          </a:xfrm>
        </p:spPr>
        <p:txBody>
          <a:bodyPr/>
          <a:lstStyle/>
          <a:p>
            <a:r>
              <a:rPr lang="en-IN" dirty="0">
                <a:solidFill>
                  <a:schemeClr val="accent3">
                    <a:lumMod val="60000"/>
                    <a:lumOff val="40000"/>
                  </a:schemeClr>
                </a:solidFill>
              </a:rPr>
              <a:t>FOR RESTAURANT:</a:t>
            </a:r>
          </a:p>
        </p:txBody>
      </p:sp>
      <p:pic>
        <p:nvPicPr>
          <p:cNvPr id="6" name="Picture Placeholder 5">
            <a:extLst>
              <a:ext uri="{FF2B5EF4-FFF2-40B4-BE49-F238E27FC236}">
                <a16:creationId xmlns:a16="http://schemas.microsoft.com/office/drawing/2014/main" id="{12A72F5B-1B06-4749-80AD-7784C8E35677}"/>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4540" t="-32153" r="-707" b="-38971"/>
          <a:stretch/>
        </p:blipFill>
        <p:spPr>
          <a:xfrm>
            <a:off x="781251" y="777240"/>
            <a:ext cx="6394869" cy="5298606"/>
          </a:xfrm>
        </p:spPr>
      </p:pic>
      <p:sp>
        <p:nvSpPr>
          <p:cNvPr id="4" name="Text Placeholder 3">
            <a:extLst>
              <a:ext uri="{FF2B5EF4-FFF2-40B4-BE49-F238E27FC236}">
                <a16:creationId xmlns:a16="http://schemas.microsoft.com/office/drawing/2014/main" id="{4FC44436-B236-4AC6-9867-96AB05C86EC5}"/>
              </a:ext>
            </a:extLst>
          </p:cNvPr>
          <p:cNvSpPr>
            <a:spLocks noGrp="1"/>
          </p:cNvSpPr>
          <p:nvPr>
            <p:ph type="body" sz="half" idx="2"/>
          </p:nvPr>
        </p:nvSpPr>
        <p:spPr>
          <a:xfrm>
            <a:off x="7392144" y="3429000"/>
            <a:ext cx="4392488" cy="2016224"/>
          </a:xfrm>
        </p:spPr>
        <p:txBody>
          <a:bodyPr/>
          <a:lstStyle/>
          <a:p>
            <a:r>
              <a:rPr lang="en-IN" dirty="0">
                <a:solidFill>
                  <a:schemeClr val="tx1">
                    <a:lumMod val="50000"/>
                  </a:schemeClr>
                </a:solidFill>
              </a:rPr>
              <a:t>SHOWING THE NUMBER OF RATING, LIKES AND TIPS OF THE VENUE PLACES PRESENTIN THE NEIGHBOURHOODS OF BOROUGHS OF TORONTO, CANADA WITHIN THE RADIUS OF 4KM.</a:t>
            </a:r>
          </a:p>
          <a:p>
            <a:endParaRPr lang="en-IN" dirty="0"/>
          </a:p>
        </p:txBody>
      </p:sp>
    </p:spTree>
    <p:extLst>
      <p:ext uri="{BB962C8B-B14F-4D97-AF65-F5344CB8AC3E}">
        <p14:creationId xmlns:p14="http://schemas.microsoft.com/office/powerpoint/2010/main" val="1819075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CB94F-3C54-4FB4-80A1-979E47CB3524}"/>
              </a:ext>
            </a:extLst>
          </p:cNvPr>
          <p:cNvSpPr>
            <a:spLocks noGrp="1"/>
          </p:cNvSpPr>
          <p:nvPr>
            <p:ph type="title"/>
          </p:nvPr>
        </p:nvSpPr>
        <p:spPr>
          <a:xfrm>
            <a:off x="7536160" y="1600200"/>
            <a:ext cx="3589040" cy="1828800"/>
          </a:xfrm>
        </p:spPr>
        <p:txBody>
          <a:bodyPr/>
          <a:lstStyle/>
          <a:p>
            <a:r>
              <a:rPr lang="en-IN" dirty="0">
                <a:solidFill>
                  <a:schemeClr val="accent3">
                    <a:lumMod val="60000"/>
                    <a:lumOff val="40000"/>
                  </a:schemeClr>
                </a:solidFill>
              </a:rPr>
              <a:t>FOR MALLS:</a:t>
            </a:r>
          </a:p>
        </p:txBody>
      </p:sp>
      <p:pic>
        <p:nvPicPr>
          <p:cNvPr id="6" name="Picture Placeholder 5">
            <a:extLst>
              <a:ext uri="{FF2B5EF4-FFF2-40B4-BE49-F238E27FC236}">
                <a16:creationId xmlns:a16="http://schemas.microsoft.com/office/drawing/2014/main" id="{7038FDAA-9EC6-47FD-B0C3-233A21CBD3ED}"/>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8326" t="-36384" r="11166" b="-57437"/>
          <a:stretch/>
        </p:blipFill>
        <p:spPr>
          <a:xfrm>
            <a:off x="781251" y="777240"/>
            <a:ext cx="6400800" cy="5303520"/>
          </a:xfrm>
        </p:spPr>
      </p:pic>
      <p:sp>
        <p:nvSpPr>
          <p:cNvPr id="4" name="Text Placeholder 3">
            <a:extLst>
              <a:ext uri="{FF2B5EF4-FFF2-40B4-BE49-F238E27FC236}">
                <a16:creationId xmlns:a16="http://schemas.microsoft.com/office/drawing/2014/main" id="{D300D9A3-FD80-4067-B742-40D4462B41A3}"/>
              </a:ext>
            </a:extLst>
          </p:cNvPr>
          <p:cNvSpPr>
            <a:spLocks noGrp="1"/>
          </p:cNvSpPr>
          <p:nvPr>
            <p:ph type="body" sz="half" idx="2"/>
          </p:nvPr>
        </p:nvSpPr>
        <p:spPr>
          <a:xfrm>
            <a:off x="7536160" y="3429000"/>
            <a:ext cx="3589040" cy="1828800"/>
          </a:xfrm>
        </p:spPr>
        <p:txBody>
          <a:bodyPr/>
          <a:lstStyle/>
          <a:p>
            <a:r>
              <a:rPr lang="en-IN" dirty="0">
                <a:solidFill>
                  <a:schemeClr val="tx1">
                    <a:lumMod val="50000"/>
                  </a:schemeClr>
                </a:solidFill>
              </a:rPr>
              <a:t>SHOWING THE NUMBER OF RATING, LIKES AND TIPS OF THE VENUE PLACES PRESENTIN THE NEIGHBOURHOODS OF BOROUGHS OF TORONTO, CANADA WITHIN THE RADIUS OF 4KM.</a:t>
            </a:r>
          </a:p>
          <a:p>
            <a:endParaRPr lang="en-IN" dirty="0"/>
          </a:p>
        </p:txBody>
      </p:sp>
    </p:spTree>
    <p:extLst>
      <p:ext uri="{BB962C8B-B14F-4D97-AF65-F5344CB8AC3E}">
        <p14:creationId xmlns:p14="http://schemas.microsoft.com/office/powerpoint/2010/main" val="1942809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5D4EF-B708-41C3-8EBC-D8D613C8A42E}"/>
              </a:ext>
            </a:extLst>
          </p:cNvPr>
          <p:cNvSpPr>
            <a:spLocks noGrp="1"/>
          </p:cNvSpPr>
          <p:nvPr>
            <p:ph type="title"/>
          </p:nvPr>
        </p:nvSpPr>
        <p:spPr/>
        <p:txBody>
          <a:bodyPr/>
          <a:lstStyle/>
          <a:p>
            <a:r>
              <a:rPr lang="en-IN" dirty="0">
                <a:solidFill>
                  <a:schemeClr val="accent3">
                    <a:lumMod val="60000"/>
                    <a:lumOff val="40000"/>
                  </a:schemeClr>
                </a:solidFill>
              </a:rPr>
              <a:t>FOR GYMS:</a:t>
            </a:r>
          </a:p>
        </p:txBody>
      </p:sp>
      <p:pic>
        <p:nvPicPr>
          <p:cNvPr id="6" name="Picture Placeholder 5">
            <a:extLst>
              <a:ext uri="{FF2B5EF4-FFF2-40B4-BE49-F238E27FC236}">
                <a16:creationId xmlns:a16="http://schemas.microsoft.com/office/drawing/2014/main" id="{801C3ECC-80DE-425F-AF55-558B1AB888E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0685" t="-54534" r="1768" b="-58809"/>
          <a:stretch/>
        </p:blipFill>
        <p:spPr>
          <a:xfrm>
            <a:off x="781251" y="777240"/>
            <a:ext cx="6400800" cy="5303520"/>
          </a:xfrm>
        </p:spPr>
      </p:pic>
      <p:sp>
        <p:nvSpPr>
          <p:cNvPr id="4" name="Text Placeholder 3">
            <a:extLst>
              <a:ext uri="{FF2B5EF4-FFF2-40B4-BE49-F238E27FC236}">
                <a16:creationId xmlns:a16="http://schemas.microsoft.com/office/drawing/2014/main" id="{305B7647-C1D3-4D29-B759-84B0CC7B1198}"/>
              </a:ext>
            </a:extLst>
          </p:cNvPr>
          <p:cNvSpPr>
            <a:spLocks noGrp="1"/>
          </p:cNvSpPr>
          <p:nvPr>
            <p:ph type="body" sz="half" idx="2"/>
          </p:nvPr>
        </p:nvSpPr>
        <p:spPr/>
        <p:txBody>
          <a:bodyPr/>
          <a:lstStyle/>
          <a:p>
            <a:r>
              <a:rPr lang="en-IN" dirty="0">
                <a:solidFill>
                  <a:schemeClr val="tx1">
                    <a:lumMod val="50000"/>
                  </a:schemeClr>
                </a:solidFill>
              </a:rPr>
              <a:t>SHOWING THE NUMBER OF RATING, LIKES AND TIPS OF THE VENUE PLACES PRESENTIN THE NEIGHBOURHOODS OF BOROUGHS OF TORONTO, CANADA WITHIN THE RADIUS OF 4KM.</a:t>
            </a:r>
          </a:p>
          <a:p>
            <a:endParaRPr lang="en-IN" dirty="0"/>
          </a:p>
        </p:txBody>
      </p:sp>
    </p:spTree>
    <p:extLst>
      <p:ext uri="{BB962C8B-B14F-4D97-AF65-F5344CB8AC3E}">
        <p14:creationId xmlns:p14="http://schemas.microsoft.com/office/powerpoint/2010/main" val="3420001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F2190-68D1-4F1B-8C3D-9CF20942C1AF}"/>
              </a:ext>
            </a:extLst>
          </p:cNvPr>
          <p:cNvSpPr>
            <a:spLocks noGrp="1"/>
          </p:cNvSpPr>
          <p:nvPr>
            <p:ph type="title"/>
          </p:nvPr>
        </p:nvSpPr>
        <p:spPr/>
        <p:txBody>
          <a:bodyPr>
            <a:normAutofit/>
          </a:bodyPr>
          <a:lstStyle/>
          <a:p>
            <a:r>
              <a:rPr lang="en-IN" sz="6000" dirty="0"/>
              <a:t>CONCLUSION</a:t>
            </a:r>
          </a:p>
        </p:txBody>
      </p:sp>
      <p:sp>
        <p:nvSpPr>
          <p:cNvPr id="3" name="Content Placeholder 2">
            <a:extLst>
              <a:ext uri="{FF2B5EF4-FFF2-40B4-BE49-F238E27FC236}">
                <a16:creationId xmlns:a16="http://schemas.microsoft.com/office/drawing/2014/main" id="{F859102C-9AAC-4D71-9028-3175320D1254}"/>
              </a:ext>
            </a:extLst>
          </p:cNvPr>
          <p:cNvSpPr>
            <a:spLocks noGrp="1"/>
          </p:cNvSpPr>
          <p:nvPr>
            <p:ph idx="1"/>
          </p:nvPr>
        </p:nvSpPr>
        <p:spPr>
          <a:xfrm>
            <a:off x="1524000" y="1828800"/>
            <a:ext cx="9324528" cy="4696544"/>
          </a:xfrm>
        </p:spPr>
        <p:txBody>
          <a:bodyPr>
            <a:noAutofit/>
          </a:bodyPr>
          <a:lstStyle/>
          <a:p>
            <a:r>
              <a:rPr lang="en-US" sz="2400" dirty="0"/>
              <a:t>The result we get from the above analysis is that among the three neighborhoods- North York , East Toronto and Central Toronto, North York is the best place to live. Comparing the number of neighborhoods - North York has more neighborhoods than the other three as per the bar graph that we got in the code. North York has 12 restaurants within the radius of 4 km while the other two has only two. North York has more malls and the only borough with a gym in the vicinity of radius 4km. The only disadvantage of living in this area is that none of the borough has a University or a Hospital within 4km radius.</a:t>
            </a:r>
          </a:p>
          <a:p>
            <a:r>
              <a:rPr lang="en-US" sz="2400" dirty="0"/>
              <a:t>For the business people, East and Central Toronto would be a better place to start their restaurant , gym or Mall because the density of these venues is very less in these places.</a:t>
            </a:r>
            <a:endParaRPr lang="en-IN" sz="2400" dirty="0"/>
          </a:p>
        </p:txBody>
      </p:sp>
    </p:spTree>
    <p:extLst>
      <p:ext uri="{BB962C8B-B14F-4D97-AF65-F5344CB8AC3E}">
        <p14:creationId xmlns:p14="http://schemas.microsoft.com/office/powerpoint/2010/main" val="2630059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dirty="0"/>
          </a:p>
        </p:txBody>
      </p:sp>
      <p:sp>
        <p:nvSpPr>
          <p:cNvPr id="3" name="Text Placeholder 2"/>
          <p:cNvSpPr>
            <a:spLocks noGrp="1"/>
          </p:cNvSpPr>
          <p:nvPr>
            <p:ph type="body" idx="1"/>
          </p:nvPr>
        </p:nvSpPr>
        <p:spPr/>
        <p:txBody>
          <a:bodyPr/>
          <a:lstStyle/>
          <a:p>
            <a:endParaRPr dirty="0"/>
          </a:p>
        </p:txBody>
      </p:sp>
    </p:spTree>
    <p:extLst>
      <p:ext uri="{BB962C8B-B14F-4D97-AF65-F5344CB8AC3E}">
        <p14:creationId xmlns:p14="http://schemas.microsoft.com/office/powerpoint/2010/main" val="3444435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B895B-BFAE-4B4F-8871-77C36A319C68}"/>
              </a:ext>
            </a:extLst>
          </p:cNvPr>
          <p:cNvSpPr>
            <a:spLocks noGrp="1"/>
          </p:cNvSpPr>
          <p:nvPr>
            <p:ph type="title"/>
          </p:nvPr>
        </p:nvSpPr>
        <p:spPr/>
        <p:txBody>
          <a:bodyPr>
            <a:normAutofit/>
          </a:bodyPr>
          <a:lstStyle/>
          <a:p>
            <a:r>
              <a:rPr lang="en-IN" sz="6600" dirty="0"/>
              <a:t>INTRODUCTION</a:t>
            </a:r>
          </a:p>
        </p:txBody>
      </p:sp>
      <p:sp>
        <p:nvSpPr>
          <p:cNvPr id="3" name="Content Placeholder 2">
            <a:extLst>
              <a:ext uri="{FF2B5EF4-FFF2-40B4-BE49-F238E27FC236}">
                <a16:creationId xmlns:a16="http://schemas.microsoft.com/office/drawing/2014/main" id="{255EAB15-E1F2-4A14-AEC8-AD21A8C41A44}"/>
              </a:ext>
            </a:extLst>
          </p:cNvPr>
          <p:cNvSpPr>
            <a:spLocks noGrp="1"/>
          </p:cNvSpPr>
          <p:nvPr>
            <p:ph idx="1"/>
          </p:nvPr>
        </p:nvSpPr>
        <p:spPr/>
        <p:txBody>
          <a:bodyPr>
            <a:normAutofit/>
          </a:bodyPr>
          <a:lstStyle/>
          <a:p>
            <a:r>
              <a:rPr lang="en-US" sz="3200" dirty="0"/>
              <a:t>People across the globe , are unaware of the fact that it is possible to know the best location where they can reside if they wish to shift their home to a particular location. In my Project I have taken an example of a person shifting to Toronto, Canada . Around 187,950 people migrated from across the world to </a:t>
            </a:r>
            <a:r>
              <a:rPr lang="en-US" sz="3200" dirty="0" err="1"/>
              <a:t>toronto</a:t>
            </a:r>
            <a:r>
              <a:rPr lang="en-US" sz="3200" dirty="0"/>
              <a:t> , Canada between the year 2011 to 2016, which makes it 6.1 % of the total population. </a:t>
            </a:r>
            <a:endParaRPr lang="en-IN" sz="3200" dirty="0"/>
          </a:p>
        </p:txBody>
      </p:sp>
    </p:spTree>
    <p:extLst>
      <p:ext uri="{BB962C8B-B14F-4D97-AF65-F5344CB8AC3E}">
        <p14:creationId xmlns:p14="http://schemas.microsoft.com/office/powerpoint/2010/main" val="1329999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2C1F2-DD9A-4E34-B801-40E2088D38B4}"/>
              </a:ext>
            </a:extLst>
          </p:cNvPr>
          <p:cNvSpPr>
            <a:spLocks noGrp="1"/>
          </p:cNvSpPr>
          <p:nvPr>
            <p:ph type="title"/>
          </p:nvPr>
        </p:nvSpPr>
        <p:spPr>
          <a:xfrm>
            <a:off x="1524000" y="457200"/>
            <a:ext cx="9144000" cy="37951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24BD2F01-54EB-47D1-BA39-FD76550F908E}"/>
              </a:ext>
            </a:extLst>
          </p:cNvPr>
          <p:cNvSpPr>
            <a:spLocks noGrp="1"/>
          </p:cNvSpPr>
          <p:nvPr>
            <p:ph idx="1"/>
          </p:nvPr>
        </p:nvSpPr>
        <p:spPr>
          <a:xfrm>
            <a:off x="1524000" y="1412776"/>
            <a:ext cx="9144000" cy="4683224"/>
          </a:xfrm>
        </p:spPr>
        <p:txBody>
          <a:bodyPr/>
          <a:lstStyle/>
          <a:p>
            <a:r>
              <a:rPr lang="en-US" dirty="0"/>
              <a:t>Different people of varied culture and background have different needs. Some move in with a family, some are students, some of them want to just start a business and are looking for a better place to start their small businesses but are unaware are less educated as to where should they start their base. Right Place to start a family or a business matters. Having a proper and a perfect location will decide whether a family will have all the things they need is present , and whether a businessman will have a successful business or not.</a:t>
            </a:r>
            <a:endParaRPr lang="en-IN" dirty="0"/>
          </a:p>
        </p:txBody>
      </p:sp>
    </p:spTree>
    <p:extLst>
      <p:ext uri="{BB962C8B-B14F-4D97-AF65-F5344CB8AC3E}">
        <p14:creationId xmlns:p14="http://schemas.microsoft.com/office/powerpoint/2010/main" val="1251735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IN" sz="5400" dirty="0"/>
              <a:t>THE TARGET AUDIENCE:</a:t>
            </a:r>
            <a:endParaRPr sz="5400" dirty="0"/>
          </a:p>
        </p:txBody>
      </p:sp>
      <p:sp>
        <p:nvSpPr>
          <p:cNvPr id="14" name="Content Placeholder 13"/>
          <p:cNvSpPr>
            <a:spLocks noGrp="1"/>
          </p:cNvSpPr>
          <p:nvPr>
            <p:ph idx="1"/>
          </p:nvPr>
        </p:nvSpPr>
        <p:spPr/>
        <p:txBody>
          <a:bodyPr>
            <a:noAutofit/>
          </a:bodyPr>
          <a:lstStyle/>
          <a:p>
            <a:r>
              <a:rPr lang="en-US" sz="3200" dirty="0"/>
              <a:t>The family (having a kid) who needs to migrate to Toronto Borough and are in search of a good place having basic amenities and requirements like a school or a university, malls, restaurants, </a:t>
            </a:r>
            <a:r>
              <a:rPr lang="en-US" sz="3200" dirty="0" err="1"/>
              <a:t>hopitals</a:t>
            </a:r>
            <a:r>
              <a:rPr lang="en-US" sz="3200" dirty="0"/>
              <a:t>, gym and a few more .</a:t>
            </a:r>
          </a:p>
          <a:p>
            <a:r>
              <a:rPr lang="en-US" sz="3200" dirty="0"/>
              <a:t>Small businessman who wants to grow or build their business and wants to know which place has less density or restaurants or gym or malls and also their ratings , likes , etc. </a:t>
            </a:r>
          </a:p>
        </p:txBody>
      </p:sp>
    </p:spTree>
    <p:extLst>
      <p:ext uri="{BB962C8B-B14F-4D97-AF65-F5344CB8AC3E}">
        <p14:creationId xmlns:p14="http://schemas.microsoft.com/office/powerpoint/2010/main" val="3042826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9FB3C-6ECA-4052-A071-7B5ED792BE49}"/>
              </a:ext>
            </a:extLst>
          </p:cNvPr>
          <p:cNvSpPr>
            <a:spLocks noGrp="1"/>
          </p:cNvSpPr>
          <p:nvPr>
            <p:ph type="title"/>
          </p:nvPr>
        </p:nvSpPr>
        <p:spPr/>
        <p:txBody>
          <a:bodyPr>
            <a:normAutofit/>
          </a:bodyPr>
          <a:lstStyle/>
          <a:p>
            <a:r>
              <a:rPr lang="en-IN" sz="6000" dirty="0"/>
              <a:t>OBJECTIVE:</a:t>
            </a:r>
          </a:p>
        </p:txBody>
      </p:sp>
      <p:sp>
        <p:nvSpPr>
          <p:cNvPr id="3" name="Content Placeholder 2">
            <a:extLst>
              <a:ext uri="{FF2B5EF4-FFF2-40B4-BE49-F238E27FC236}">
                <a16:creationId xmlns:a16="http://schemas.microsoft.com/office/drawing/2014/main" id="{41C575B7-FD93-4FBD-ABFF-498928397B85}"/>
              </a:ext>
            </a:extLst>
          </p:cNvPr>
          <p:cNvSpPr>
            <a:spLocks noGrp="1"/>
          </p:cNvSpPr>
          <p:nvPr>
            <p:ph idx="1"/>
          </p:nvPr>
        </p:nvSpPr>
        <p:spPr/>
        <p:txBody>
          <a:bodyPr>
            <a:normAutofit/>
          </a:bodyPr>
          <a:lstStyle/>
          <a:p>
            <a:r>
              <a:rPr lang="en-US" sz="2800" dirty="0"/>
              <a:t>The objective of my project is to make people aware of the places that are suitable to them by providing them details about the places that they wish they had near them. This project also provides the ratings , number of likes and tips of that particular place of the neighborhood of the respective Borough.</a:t>
            </a:r>
          </a:p>
          <a:p>
            <a:r>
              <a:rPr lang="en-US" sz="2800" dirty="0"/>
              <a:t>In my project I have considered three Borough of Toronto - North York, East Toronto and Central Toronto.</a:t>
            </a:r>
            <a:endParaRPr lang="en-IN" sz="2800" dirty="0"/>
          </a:p>
        </p:txBody>
      </p:sp>
    </p:spTree>
    <p:extLst>
      <p:ext uri="{BB962C8B-B14F-4D97-AF65-F5344CB8AC3E}">
        <p14:creationId xmlns:p14="http://schemas.microsoft.com/office/powerpoint/2010/main" val="824619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8BCA2-34F6-4504-8220-148185471716}"/>
              </a:ext>
            </a:extLst>
          </p:cNvPr>
          <p:cNvSpPr>
            <a:spLocks noGrp="1"/>
          </p:cNvSpPr>
          <p:nvPr>
            <p:ph type="title"/>
          </p:nvPr>
        </p:nvSpPr>
        <p:spPr/>
        <p:txBody>
          <a:bodyPr>
            <a:normAutofit/>
          </a:bodyPr>
          <a:lstStyle/>
          <a:p>
            <a:r>
              <a:rPr lang="en-IN" sz="4000" dirty="0"/>
              <a:t>DATA REQUIRED FOR THE PROJECT:</a:t>
            </a:r>
          </a:p>
        </p:txBody>
      </p:sp>
      <p:sp>
        <p:nvSpPr>
          <p:cNvPr id="3" name="Content Placeholder 2">
            <a:extLst>
              <a:ext uri="{FF2B5EF4-FFF2-40B4-BE49-F238E27FC236}">
                <a16:creationId xmlns:a16="http://schemas.microsoft.com/office/drawing/2014/main" id="{9F0AFE3E-27E9-44DE-8011-34FE8E7BEBAE}"/>
              </a:ext>
            </a:extLst>
          </p:cNvPr>
          <p:cNvSpPr>
            <a:spLocks noGrp="1"/>
          </p:cNvSpPr>
          <p:nvPr>
            <p:ph idx="1"/>
          </p:nvPr>
        </p:nvSpPr>
        <p:spPr/>
        <p:txBody>
          <a:bodyPr>
            <a:normAutofit fontScale="92500"/>
          </a:bodyPr>
          <a:lstStyle/>
          <a:p>
            <a:r>
              <a:rPr lang="en-IN" sz="2800" dirty="0">
                <a:solidFill>
                  <a:schemeClr val="accent2">
                    <a:lumMod val="60000"/>
                    <a:lumOff val="40000"/>
                  </a:schemeClr>
                </a:solidFill>
              </a:rPr>
              <a:t>To solve this problem I needed some data :</a:t>
            </a:r>
          </a:p>
          <a:p>
            <a:pPr marL="514350" indent="-514350">
              <a:buAutoNum type="arabicPeriod"/>
            </a:pPr>
            <a:r>
              <a:rPr lang="en-US" sz="2800" dirty="0">
                <a:solidFill>
                  <a:schemeClr val="tx1">
                    <a:lumMod val="95000"/>
                  </a:schemeClr>
                </a:solidFill>
              </a:rPr>
              <a:t>All the Borough of Toronto so as to take out the considered Borough for the project.</a:t>
            </a:r>
          </a:p>
          <a:p>
            <a:pPr marL="514350" indent="-514350">
              <a:buAutoNum type="arabicPeriod"/>
            </a:pPr>
            <a:r>
              <a:rPr lang="en-US" sz="2800" dirty="0">
                <a:solidFill>
                  <a:schemeClr val="tx1">
                    <a:lumMod val="95000"/>
                  </a:schemeClr>
                </a:solidFill>
              </a:rPr>
              <a:t>2. Latitudes and longitude needed of the respective Borough of Toronto (so as to pass the location to the foursquare API).</a:t>
            </a:r>
          </a:p>
          <a:p>
            <a:pPr marL="514350" indent="-514350">
              <a:buAutoNum type="arabicPeriod"/>
            </a:pPr>
            <a:r>
              <a:rPr lang="en-US" sz="2800" dirty="0">
                <a:solidFill>
                  <a:schemeClr val="tx1">
                    <a:lumMod val="95000"/>
                  </a:schemeClr>
                </a:solidFill>
              </a:rPr>
              <a:t>3. Venue details of the places nearby the Borough of Toronto.</a:t>
            </a:r>
          </a:p>
          <a:p>
            <a:pPr marL="514350" indent="-514350">
              <a:buAutoNum type="arabicPeriod"/>
            </a:pPr>
            <a:r>
              <a:rPr lang="en-US" sz="2800" dirty="0">
                <a:solidFill>
                  <a:schemeClr val="tx1">
                    <a:lumMod val="95000"/>
                  </a:schemeClr>
                </a:solidFill>
              </a:rPr>
              <a:t>4. Ratings , Likes and Tips of the place nearby the Borough of Toronto.</a:t>
            </a:r>
            <a:endParaRPr lang="en-IN" sz="2800" dirty="0">
              <a:solidFill>
                <a:schemeClr val="tx1">
                  <a:lumMod val="95000"/>
                </a:schemeClr>
              </a:solidFill>
            </a:endParaRPr>
          </a:p>
        </p:txBody>
      </p:sp>
    </p:spTree>
    <p:extLst>
      <p:ext uri="{BB962C8B-B14F-4D97-AF65-F5344CB8AC3E}">
        <p14:creationId xmlns:p14="http://schemas.microsoft.com/office/powerpoint/2010/main" val="1645213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348D0-9644-4882-B382-EEDBE3BD72CD}"/>
              </a:ext>
            </a:extLst>
          </p:cNvPr>
          <p:cNvSpPr>
            <a:spLocks noGrp="1"/>
          </p:cNvSpPr>
          <p:nvPr>
            <p:ph type="title"/>
          </p:nvPr>
        </p:nvSpPr>
        <p:spPr/>
        <p:txBody>
          <a:bodyPr>
            <a:normAutofit/>
          </a:bodyPr>
          <a:lstStyle/>
          <a:p>
            <a:r>
              <a:rPr lang="en-IN" sz="3200" dirty="0">
                <a:solidFill>
                  <a:schemeClr val="accent2">
                    <a:lumMod val="60000"/>
                    <a:lumOff val="40000"/>
                  </a:schemeClr>
                </a:solidFill>
              </a:rPr>
              <a:t>SOURCE FOR THE DATA:</a:t>
            </a:r>
          </a:p>
        </p:txBody>
      </p:sp>
      <p:sp>
        <p:nvSpPr>
          <p:cNvPr id="3" name="Content Placeholder 2">
            <a:extLst>
              <a:ext uri="{FF2B5EF4-FFF2-40B4-BE49-F238E27FC236}">
                <a16:creationId xmlns:a16="http://schemas.microsoft.com/office/drawing/2014/main" id="{D3A4A49C-AC76-4D97-9394-56A109384073}"/>
              </a:ext>
            </a:extLst>
          </p:cNvPr>
          <p:cNvSpPr>
            <a:spLocks noGrp="1"/>
          </p:cNvSpPr>
          <p:nvPr>
            <p:ph idx="1"/>
          </p:nvPr>
        </p:nvSpPr>
        <p:spPr/>
        <p:txBody>
          <a:bodyPr>
            <a:normAutofit/>
          </a:bodyPr>
          <a:lstStyle/>
          <a:p>
            <a:pPr marL="457200" indent="-457200">
              <a:buAutoNum type="arabicPeriod"/>
            </a:pPr>
            <a:r>
              <a:rPr lang="en-US" sz="2400" dirty="0"/>
              <a:t>To get the neighborhoods of Toronto, I took help of “https://en.wikipedia.org/wiki/</a:t>
            </a:r>
            <a:r>
              <a:rPr lang="en-US" sz="2400" dirty="0" err="1"/>
              <a:t>List_of_postal_codes_of_Canada:_M</a:t>
            </a:r>
            <a:r>
              <a:rPr lang="en-US" sz="2400" dirty="0"/>
              <a:t>” . I web scrapped this webpage using “ </a:t>
            </a:r>
            <a:r>
              <a:rPr lang="en-US" sz="2400" dirty="0" err="1"/>
              <a:t>beautifulSoup</a:t>
            </a:r>
            <a:r>
              <a:rPr lang="en-US" sz="2400" dirty="0"/>
              <a:t>” .</a:t>
            </a:r>
          </a:p>
          <a:p>
            <a:pPr marL="457200" indent="-457200">
              <a:buAutoNum type="arabicPeriod"/>
            </a:pPr>
            <a:r>
              <a:rPr lang="en-US" sz="2400" dirty="0"/>
              <a:t>2. I got the Latitude and the Longitude of the respective neighborhoods of Toronto through “https://cocl.us/</a:t>
            </a:r>
            <a:r>
              <a:rPr lang="en-US" sz="2400" dirty="0" err="1"/>
              <a:t>Geospatial_data</a:t>
            </a:r>
            <a:r>
              <a:rPr lang="en-US" sz="2400" dirty="0"/>
              <a:t>”.</a:t>
            </a:r>
          </a:p>
          <a:p>
            <a:pPr marL="457200" indent="-457200">
              <a:buAutoNum type="arabicPeriod"/>
            </a:pPr>
            <a:r>
              <a:rPr lang="en-US" sz="2400" dirty="0"/>
              <a:t>3. To get the venue details such as name and category of that place and their ratings I took help of Foursquare API via the request library of Python which sent me a json data. </a:t>
            </a:r>
            <a:r>
              <a:rPr lang="en-US" sz="2400" dirty="0" err="1"/>
              <a:t>Fourquare</a:t>
            </a:r>
            <a:r>
              <a:rPr lang="en-US" sz="2400" dirty="0"/>
              <a:t> API has a database of 100+ million places .</a:t>
            </a:r>
          </a:p>
          <a:p>
            <a:pPr marL="457200" indent="-457200">
              <a:buAutoNum type="arabicPeriod"/>
            </a:pPr>
            <a:endParaRPr lang="en-IN" dirty="0"/>
          </a:p>
        </p:txBody>
      </p:sp>
    </p:spTree>
    <p:extLst>
      <p:ext uri="{BB962C8B-B14F-4D97-AF65-F5344CB8AC3E}">
        <p14:creationId xmlns:p14="http://schemas.microsoft.com/office/powerpoint/2010/main" val="4234252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D5BA-68CA-42CE-A14E-8EC3488E6968}"/>
              </a:ext>
            </a:extLst>
          </p:cNvPr>
          <p:cNvSpPr>
            <a:spLocks noGrp="1"/>
          </p:cNvSpPr>
          <p:nvPr>
            <p:ph type="title"/>
          </p:nvPr>
        </p:nvSpPr>
        <p:spPr/>
        <p:txBody>
          <a:bodyPr>
            <a:normAutofit/>
          </a:bodyPr>
          <a:lstStyle/>
          <a:p>
            <a:r>
              <a:rPr lang="en-IN" sz="6000" dirty="0"/>
              <a:t>METHODOLOGY</a:t>
            </a:r>
          </a:p>
        </p:txBody>
      </p:sp>
      <p:sp>
        <p:nvSpPr>
          <p:cNvPr id="3" name="Content Placeholder 2">
            <a:extLst>
              <a:ext uri="{FF2B5EF4-FFF2-40B4-BE49-F238E27FC236}">
                <a16:creationId xmlns:a16="http://schemas.microsoft.com/office/drawing/2014/main" id="{9DCF004B-567A-45DB-99C3-949B00651534}"/>
              </a:ext>
            </a:extLst>
          </p:cNvPr>
          <p:cNvSpPr>
            <a:spLocks noGrp="1"/>
          </p:cNvSpPr>
          <p:nvPr>
            <p:ph idx="1"/>
          </p:nvPr>
        </p:nvSpPr>
        <p:spPr/>
        <p:txBody>
          <a:bodyPr>
            <a:normAutofit/>
          </a:bodyPr>
          <a:lstStyle/>
          <a:p>
            <a:r>
              <a:rPr lang="en-US" sz="2800" dirty="0"/>
              <a:t>First of all we will need the data which we will get from "https://en.wikipedia.org/wiki/</a:t>
            </a:r>
            <a:r>
              <a:rPr lang="en-US" sz="2800" dirty="0" err="1"/>
              <a:t>List_of_postal_codes_of_Canada:_M</a:t>
            </a:r>
            <a:r>
              <a:rPr lang="en-US" sz="2800" dirty="0"/>
              <a:t>" by web scraping it with the help of a library called "</a:t>
            </a:r>
            <a:r>
              <a:rPr lang="en-US" sz="2800" dirty="0" err="1"/>
              <a:t>BeautifulSoup</a:t>
            </a:r>
            <a:r>
              <a:rPr lang="en-US" sz="2800" dirty="0"/>
              <a:t>" . We will extract all the </a:t>
            </a:r>
            <a:r>
              <a:rPr lang="en-US" sz="2800" dirty="0" err="1"/>
              <a:t>neighbourhoods</a:t>
            </a:r>
            <a:r>
              <a:rPr lang="en-US" sz="2800" dirty="0"/>
              <a:t> of Toronto and clean and process the data.</a:t>
            </a:r>
          </a:p>
          <a:p>
            <a:r>
              <a:rPr lang="en-US" sz="2800" dirty="0"/>
              <a:t>We will use the geographical coordinates of longitudes and latitudes which we will </a:t>
            </a:r>
            <a:r>
              <a:rPr lang="en-US" sz="2800" dirty="0" err="1"/>
              <a:t>will</a:t>
            </a:r>
            <a:r>
              <a:rPr lang="en-US" sz="2800" dirty="0"/>
              <a:t> get through geocoder package , so that we can use it in FOURSQUARE API.</a:t>
            </a:r>
          </a:p>
        </p:txBody>
      </p:sp>
    </p:spTree>
    <p:extLst>
      <p:ext uri="{BB962C8B-B14F-4D97-AF65-F5344CB8AC3E}">
        <p14:creationId xmlns:p14="http://schemas.microsoft.com/office/powerpoint/2010/main" val="848591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B988F4-1D40-47D1-9ED3-54B1A87952E4}"/>
              </a:ext>
            </a:extLst>
          </p:cNvPr>
          <p:cNvSpPr>
            <a:spLocks noGrp="1"/>
          </p:cNvSpPr>
          <p:nvPr>
            <p:ph idx="1"/>
          </p:nvPr>
        </p:nvSpPr>
        <p:spPr>
          <a:xfrm>
            <a:off x="1524000" y="1052736"/>
            <a:ext cx="9144000" cy="4320480"/>
          </a:xfrm>
        </p:spPr>
        <p:txBody>
          <a:bodyPr>
            <a:normAutofit/>
          </a:bodyPr>
          <a:lstStyle/>
          <a:p>
            <a:r>
              <a:rPr lang="en-US" sz="3200" dirty="0"/>
              <a:t>We will use folium package to visualize the neighborhoods of Toronto, Canada.</a:t>
            </a:r>
          </a:p>
          <a:p>
            <a:r>
              <a:rPr lang="en-US" sz="3200" dirty="0"/>
              <a:t>Then we will get the data required for the project such as venue category and name of venue and also ratings with the help of request library and FOURSQUARE API.</a:t>
            </a:r>
          </a:p>
          <a:p>
            <a:r>
              <a:rPr lang="en-US" sz="3200" dirty="0"/>
              <a:t>Now, finally we will visualize the data to check the best option with the help of python libraries.</a:t>
            </a:r>
            <a:endParaRPr lang="en-IN" sz="3200" dirty="0"/>
          </a:p>
          <a:p>
            <a:endParaRPr lang="en-IN" sz="3200" dirty="0"/>
          </a:p>
        </p:txBody>
      </p:sp>
    </p:spTree>
    <p:extLst>
      <p:ext uri="{BB962C8B-B14F-4D97-AF65-F5344CB8AC3E}">
        <p14:creationId xmlns:p14="http://schemas.microsoft.com/office/powerpoint/2010/main" val="2471087871"/>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55</TotalTime>
  <Words>1077</Words>
  <Application>Microsoft Office PowerPoint</Application>
  <PresentationFormat>Widescreen</PresentationFormat>
  <Paragraphs>46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Candara</vt:lpstr>
      <vt:lpstr>Consolas</vt:lpstr>
      <vt:lpstr>Tech Computer 16x9</vt:lpstr>
      <vt:lpstr>BATTLE OF THE NEIGHBORHOOD</vt:lpstr>
      <vt:lpstr>INTRODUCTION</vt:lpstr>
      <vt:lpstr>PowerPoint Presentation</vt:lpstr>
      <vt:lpstr>THE TARGET AUDIENCE:</vt:lpstr>
      <vt:lpstr>OBJECTIVE:</vt:lpstr>
      <vt:lpstr>DATA REQUIRED FOR THE PROJECT:</vt:lpstr>
      <vt:lpstr>SOURCE FOR THE DATA:</vt:lpstr>
      <vt:lpstr>METHODOLOGY</vt:lpstr>
      <vt:lpstr>PowerPoint Presentation</vt:lpstr>
      <vt:lpstr>Map of all the neighbourhoods present in the boroughs of Toronto, Canada</vt:lpstr>
      <vt:lpstr>BAR GRAPH</vt:lpstr>
      <vt:lpstr>BAR GRAPH FOR RESTAURANT</vt:lpstr>
      <vt:lpstr>PIE GRAPH FOR MALLS</vt:lpstr>
      <vt:lpstr>BAR GRAPH FOR GYM</vt:lpstr>
      <vt:lpstr>FOR RESTAURANT:</vt:lpstr>
      <vt:lpstr>FOR MALLS:</vt:lpstr>
      <vt:lpstr>FOR GYMS: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THE NEIGHBORHOOD</dc:title>
  <dc:creator>dev jain</dc:creator>
  <cp:lastModifiedBy>dev jain</cp:lastModifiedBy>
  <cp:revision>7</cp:revision>
  <dcterms:created xsi:type="dcterms:W3CDTF">2020-06-02T08:59:27Z</dcterms:created>
  <dcterms:modified xsi:type="dcterms:W3CDTF">2020-06-02T09:54:32Z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