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c77ab6416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c77ab6416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c77ab641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c77ab641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aaf09890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aaf09890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c77ab6416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c77ab6416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c77ab641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c77ab641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c77ab6416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c77ab6416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c77ab6416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c77ab6416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c77ab6416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c77ab6416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c77ab6416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c77ab6416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6522ae68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6522ae68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ad69c6ab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ad69c6ab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6522ae68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6522ae68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6522ae68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6522ae68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6522ae68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6522ae68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c77ab6416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c77ab6416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c77ab641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c77ab641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c77ab6416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c77ab6416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c77ab6416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c77ab6416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c77ab6416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c77ab6416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6522ae681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6522ae681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6522ae6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6522ae6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6522ae6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6522ae6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6522ae681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6522ae68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c1cea3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c1cea3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ad69c6ab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ad69c6ab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acddbb4c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acddbb4c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c77ab641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c77ab641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en.wikipedia.org/wiki/RSA_(cryptosystem)" TargetMode="External"/><Relationship Id="rId4" Type="http://schemas.openxmlformats.org/officeDocument/2006/relationships/hyperlink" Target="https://www.tutorialspoint.com/cryptography_with_python/cryptography_with_python_understanding_rsa_algorithm.htm" TargetMode="External"/><Relationship Id="rId5" Type="http://schemas.openxmlformats.org/officeDocument/2006/relationships/hyperlink" Target="http://web.mit.edu/6.933/www/Fall2000/aes/AES_final_6933.pdf" TargetMode="External"/><Relationship Id="rId6" Type="http://schemas.openxmlformats.org/officeDocument/2006/relationships/hyperlink" Target="https://www.javatpoint.com/java-swing" TargetMode="External"/><Relationship Id="rId7" Type="http://schemas.openxmlformats.org/officeDocument/2006/relationships/hyperlink" Target="https://docs.oracle.com/javase/8/javafx/api/javafx/application/Application.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1678800" y="335725"/>
            <a:ext cx="5786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600">
                <a:solidFill>
                  <a:schemeClr val="lt1"/>
                </a:solidFill>
                <a:latin typeface="Roboto"/>
                <a:ea typeface="Roboto"/>
                <a:cs typeface="Roboto"/>
                <a:sym typeface="Roboto"/>
              </a:rPr>
              <a:t>MINOR PROJECT</a:t>
            </a:r>
            <a:endParaRPr b="1" sz="5600">
              <a:solidFill>
                <a:schemeClr val="lt1"/>
              </a:solidFill>
              <a:latin typeface="Roboto"/>
              <a:ea typeface="Roboto"/>
              <a:cs typeface="Roboto"/>
              <a:sym typeface="Roboto"/>
            </a:endParaRPr>
          </a:p>
        </p:txBody>
      </p:sp>
      <p:sp>
        <p:nvSpPr>
          <p:cNvPr id="135" name="Google Shape;135;p13"/>
          <p:cNvSpPr txBox="1"/>
          <p:nvPr/>
        </p:nvSpPr>
        <p:spPr>
          <a:xfrm>
            <a:off x="0" y="1382425"/>
            <a:ext cx="91440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rPr>
              <a:t>DATA SECURITY IN THE CLOUD COMPUTING ENVIRONMENT USING CRYPTOGRAPHY</a:t>
            </a:r>
            <a:endParaRPr sz="2600">
              <a:solidFill>
                <a:schemeClr val="lt1"/>
              </a:solidFill>
              <a:latin typeface="Roboto"/>
              <a:ea typeface="Roboto"/>
              <a:cs typeface="Roboto"/>
              <a:sym typeface="Roboto"/>
            </a:endParaRPr>
          </a:p>
        </p:txBody>
      </p:sp>
      <p:sp>
        <p:nvSpPr>
          <p:cNvPr id="136" name="Google Shape;136;p13"/>
          <p:cNvSpPr txBox="1"/>
          <p:nvPr/>
        </p:nvSpPr>
        <p:spPr>
          <a:xfrm>
            <a:off x="592725" y="3167650"/>
            <a:ext cx="46779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chemeClr val="dk2"/>
                </a:solidFill>
                <a:latin typeface="Roboto"/>
                <a:ea typeface="Roboto"/>
                <a:cs typeface="Roboto"/>
                <a:sym typeface="Roboto"/>
              </a:rPr>
              <a:t>MENTOR</a:t>
            </a:r>
            <a:r>
              <a:rPr b="1" lang="en" sz="1900">
                <a:solidFill>
                  <a:schemeClr val="dk2"/>
                </a:solidFill>
                <a:latin typeface="Roboto"/>
                <a:ea typeface="Roboto"/>
                <a:cs typeface="Roboto"/>
                <a:sym typeface="Roboto"/>
              </a:rPr>
              <a:t>: </a:t>
            </a:r>
            <a:r>
              <a:rPr lang="en" sz="1900">
                <a:solidFill>
                  <a:schemeClr val="dk2"/>
                </a:solidFill>
                <a:latin typeface="Roboto"/>
                <a:ea typeface="Roboto"/>
                <a:cs typeface="Roboto"/>
                <a:sym typeface="Roboto"/>
              </a:rPr>
              <a:t>Dr. Suyel Namasudra</a:t>
            </a:r>
            <a:endParaRPr sz="1900">
              <a:solidFill>
                <a:schemeClr val="dk2"/>
              </a:solidFill>
              <a:latin typeface="Roboto"/>
              <a:ea typeface="Roboto"/>
              <a:cs typeface="Roboto"/>
              <a:sym typeface="Roboto"/>
            </a:endParaRPr>
          </a:p>
          <a:p>
            <a:pPr indent="0" lvl="0" marL="0" rtl="0" algn="l">
              <a:spcBef>
                <a:spcPts val="0"/>
              </a:spcBef>
              <a:spcAft>
                <a:spcPts val="0"/>
              </a:spcAft>
              <a:buNone/>
            </a:pPr>
            <a:r>
              <a:t/>
            </a:r>
            <a:endParaRPr sz="1900">
              <a:solidFill>
                <a:schemeClr val="dk2"/>
              </a:solidFill>
              <a:latin typeface="Roboto"/>
              <a:ea typeface="Roboto"/>
              <a:cs typeface="Roboto"/>
              <a:sym typeface="Roboto"/>
            </a:endParaRPr>
          </a:p>
          <a:p>
            <a:pPr indent="0" lvl="0" marL="0" rtl="0" algn="l">
              <a:spcBef>
                <a:spcPts val="0"/>
              </a:spcBef>
              <a:spcAft>
                <a:spcPts val="0"/>
              </a:spcAft>
              <a:buNone/>
            </a:pPr>
            <a:r>
              <a:rPr b="1" lang="en" sz="1900" u="sng">
                <a:solidFill>
                  <a:schemeClr val="dk2"/>
                </a:solidFill>
                <a:latin typeface="Roboto"/>
                <a:ea typeface="Roboto"/>
                <a:cs typeface="Roboto"/>
                <a:sym typeface="Roboto"/>
              </a:rPr>
              <a:t>MEMBERS</a:t>
            </a:r>
            <a:r>
              <a:rPr b="1" lang="en" sz="1900">
                <a:solidFill>
                  <a:schemeClr val="dk2"/>
                </a:solidFill>
                <a:latin typeface="Roboto"/>
                <a:ea typeface="Roboto"/>
                <a:cs typeface="Roboto"/>
                <a:sym typeface="Roboto"/>
              </a:rPr>
              <a:t>:    </a:t>
            </a: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Devansh Jain (1806174)</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Mrinal (1806149)</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Gaurav (1806146)   </a:t>
            </a:r>
            <a:endParaRPr sz="1800">
              <a:solidFill>
                <a:schemeClr val="dk2"/>
              </a:solidFill>
              <a:latin typeface="Roboto"/>
              <a:ea typeface="Roboto"/>
              <a:cs typeface="Roboto"/>
              <a:sym typeface="Roboto"/>
            </a:endParaRPr>
          </a:p>
        </p:txBody>
      </p:sp>
      <p:pic>
        <p:nvPicPr>
          <p:cNvPr id="137" name="Google Shape;137;p13"/>
          <p:cNvPicPr preferRelativeResize="0"/>
          <p:nvPr/>
        </p:nvPicPr>
        <p:blipFill>
          <a:blip r:embed="rId3">
            <a:alphaModFix/>
          </a:blip>
          <a:stretch>
            <a:fillRect/>
          </a:stretch>
        </p:blipFill>
        <p:spPr>
          <a:xfrm>
            <a:off x="5687375" y="3107075"/>
            <a:ext cx="1905000" cy="1905000"/>
          </a:xfrm>
          <a:prstGeom prst="rect">
            <a:avLst/>
          </a:prstGeom>
          <a:noFill/>
          <a:ln>
            <a:noFill/>
          </a:ln>
        </p:spPr>
      </p:pic>
      <p:sp>
        <p:nvSpPr>
          <p:cNvPr id="138" name="Google Shape;13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ctrTitle"/>
          </p:nvPr>
        </p:nvSpPr>
        <p:spPr>
          <a:xfrm>
            <a:off x="729450" y="536350"/>
            <a:ext cx="7688100" cy="6876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highlight>
                  <a:schemeClr val="lt2"/>
                </a:highlight>
              </a:rPr>
              <a:t>SHORTCOMINGS</a:t>
            </a:r>
            <a:r>
              <a:rPr lang="en">
                <a:highlight>
                  <a:schemeClr val="lt2"/>
                </a:highlight>
              </a:rPr>
              <a:t> OF THE LITERATURE REVIEWS</a:t>
            </a:r>
            <a:endParaRPr>
              <a:highlight>
                <a:schemeClr val="lt2"/>
              </a:highlight>
            </a:endParaRPr>
          </a:p>
        </p:txBody>
      </p:sp>
      <p:sp>
        <p:nvSpPr>
          <p:cNvPr id="199" name="Google Shape;199;p22"/>
          <p:cNvSpPr txBox="1"/>
          <p:nvPr>
            <p:ph idx="1" type="subTitle"/>
          </p:nvPr>
        </p:nvSpPr>
        <p:spPr>
          <a:xfrm>
            <a:off x="729625" y="2159875"/>
            <a:ext cx="7688100" cy="256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Often fails to provide details of the overall strategy.</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Often lack details on how the analysis was conducted.</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Often very time </a:t>
            </a:r>
            <a:r>
              <a:rPr lang="en"/>
              <a:t>consuming</a:t>
            </a:r>
            <a:r>
              <a:rPr lang="en"/>
              <a: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Literature </a:t>
            </a:r>
            <a:r>
              <a:rPr lang="en"/>
              <a:t>reviews</a:t>
            </a:r>
            <a:r>
              <a:rPr lang="en"/>
              <a:t> require a good supervision.</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Google search doesn’t show relevant </a:t>
            </a:r>
            <a:r>
              <a:rPr lang="en"/>
              <a:t>information/result.</a:t>
            </a:r>
            <a:endParaRPr/>
          </a:p>
          <a:p>
            <a:pPr indent="0" lvl="0" marL="0" rtl="0" algn="l">
              <a:spcBef>
                <a:spcPts val="0"/>
              </a:spcBef>
              <a:spcAft>
                <a:spcPts val="0"/>
              </a:spcAft>
              <a:buNone/>
            </a:pPr>
            <a:r>
              <a:t/>
            </a:r>
            <a:endParaRPr/>
          </a:p>
        </p:txBody>
      </p:sp>
      <p:sp>
        <p:nvSpPr>
          <p:cNvPr id="200" name="Google Shape;2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ctrTitle"/>
          </p:nvPr>
        </p:nvSpPr>
        <p:spPr>
          <a:xfrm>
            <a:off x="729450" y="481350"/>
            <a:ext cx="7688100" cy="742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a:highlight>
                  <a:schemeClr val="accent1"/>
                </a:highlight>
              </a:rPr>
              <a:t>PROBLEM STATEMENT</a:t>
            </a:r>
            <a:endParaRPr>
              <a:highlight>
                <a:schemeClr val="accent1"/>
              </a:highlight>
            </a:endParaRPr>
          </a:p>
        </p:txBody>
      </p:sp>
      <p:sp>
        <p:nvSpPr>
          <p:cNvPr id="206" name="Google Shape;206;p23"/>
          <p:cNvSpPr txBox="1"/>
          <p:nvPr>
            <p:ph idx="1" type="subTitle"/>
          </p:nvPr>
        </p:nvSpPr>
        <p:spPr>
          <a:xfrm>
            <a:off x="1540300" y="1589050"/>
            <a:ext cx="5666100" cy="3417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t>The amount of data produced and stored in computing devices is increasing at an alarming rate. Tremendous amounts of critical and sensitive data are transmitted between all these devices. </a:t>
            </a:r>
            <a:endParaRPr sz="1900"/>
          </a:p>
          <a:p>
            <a:pPr indent="0" lvl="0" marL="0" rtl="0" algn="just">
              <a:spcBef>
                <a:spcPts val="0"/>
              </a:spcBef>
              <a:spcAft>
                <a:spcPts val="0"/>
              </a:spcAft>
              <a:buNone/>
            </a:pPr>
            <a:r>
              <a:rPr lang="en" sz="1900"/>
              <a:t>Thus, it is very imperative to guarantee the security of all these indispensable data.Cryptography is the best way to secure data.</a:t>
            </a:r>
            <a:endParaRPr sz="1900"/>
          </a:p>
          <a:p>
            <a:pPr indent="0" lvl="0" marL="0" rtl="0" algn="just">
              <a:spcBef>
                <a:spcPts val="0"/>
              </a:spcBef>
              <a:spcAft>
                <a:spcPts val="0"/>
              </a:spcAft>
              <a:buNone/>
            </a:pPr>
            <a:r>
              <a:rPr lang="en" sz="1900"/>
              <a:t>Therefore, build a project for </a:t>
            </a:r>
            <a:r>
              <a:rPr b="1" lang="en" sz="1900"/>
              <a:t>DATA SECURITY IN CLOUD COMPUTING ENVIRONMENT USING CRYPTOGRAPHY</a:t>
            </a:r>
            <a:r>
              <a:rPr lang="en" sz="1900"/>
              <a:t>.</a:t>
            </a:r>
            <a:endParaRPr sz="1900"/>
          </a:p>
        </p:txBody>
      </p:sp>
      <p:sp>
        <p:nvSpPr>
          <p:cNvPr id="207" name="Google Shape;20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ctrTitle"/>
          </p:nvPr>
        </p:nvSpPr>
        <p:spPr>
          <a:xfrm>
            <a:off x="727950" y="541050"/>
            <a:ext cx="7688100" cy="1016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highlight>
                  <a:schemeClr val="lt2"/>
                </a:highlight>
              </a:rPr>
              <a:t>Why Cloud?</a:t>
            </a:r>
            <a:endParaRPr>
              <a:highlight>
                <a:schemeClr val="lt2"/>
              </a:highlight>
            </a:endParaRPr>
          </a:p>
        </p:txBody>
      </p:sp>
      <p:sp>
        <p:nvSpPr>
          <p:cNvPr id="213" name="Google Shape;213;p24"/>
          <p:cNvSpPr txBox="1"/>
          <p:nvPr>
            <p:ph idx="1" type="subTitle"/>
          </p:nvPr>
        </p:nvSpPr>
        <p:spPr>
          <a:xfrm>
            <a:off x="848200" y="1461700"/>
            <a:ext cx="7688100" cy="3694200"/>
          </a:xfrm>
          <a:prstGeom prst="rect">
            <a:avLst/>
          </a:prstGeom>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1900"/>
              <a:t>The problem with local database system is that it is prone to physical damage. In such case there is high possibility of data loss. This could affect the whole program running on the </a:t>
            </a:r>
            <a:r>
              <a:rPr lang="en" sz="1900"/>
              <a:t>database</a:t>
            </a:r>
            <a:r>
              <a:rPr lang="en" sz="1900"/>
              <a:t>. So, we need the cloud database system:</a:t>
            </a:r>
            <a:endParaRPr sz="1900"/>
          </a:p>
          <a:p>
            <a:pPr indent="-349250" lvl="0" marL="457200" rtl="0" algn="l">
              <a:lnSpc>
                <a:spcPct val="80000"/>
              </a:lnSpc>
              <a:spcBef>
                <a:spcPts val="0"/>
              </a:spcBef>
              <a:spcAft>
                <a:spcPts val="0"/>
              </a:spcAft>
              <a:buSzPts val="1900"/>
              <a:buChar char="●"/>
            </a:pPr>
            <a:r>
              <a:rPr lang="en" sz="1900"/>
              <a:t>Data could be synced to any device.</a:t>
            </a:r>
            <a:endParaRPr sz="1900"/>
          </a:p>
          <a:p>
            <a:pPr indent="-349250" lvl="0" marL="457200" rtl="0" algn="l">
              <a:lnSpc>
                <a:spcPct val="80000"/>
              </a:lnSpc>
              <a:spcBef>
                <a:spcPts val="0"/>
              </a:spcBef>
              <a:spcAft>
                <a:spcPts val="0"/>
              </a:spcAft>
              <a:buSzPts val="1900"/>
              <a:buChar char="●"/>
            </a:pPr>
            <a:r>
              <a:rPr lang="en" sz="1900"/>
              <a:t>Multiple users could access the data.</a:t>
            </a:r>
            <a:endParaRPr sz="1900"/>
          </a:p>
          <a:p>
            <a:pPr indent="-349250" lvl="0" marL="457200" rtl="0" algn="l">
              <a:lnSpc>
                <a:spcPct val="80000"/>
              </a:lnSpc>
              <a:spcBef>
                <a:spcPts val="0"/>
              </a:spcBef>
              <a:spcAft>
                <a:spcPts val="0"/>
              </a:spcAft>
              <a:buSzPts val="1900"/>
              <a:buChar char="●"/>
            </a:pPr>
            <a:r>
              <a:rPr lang="en" sz="1900"/>
              <a:t>It provides security against data loss as data is stored at various data centers, so easy to recover lost data.</a:t>
            </a:r>
            <a:endParaRPr sz="1900"/>
          </a:p>
          <a:p>
            <a:pPr indent="-349250" lvl="0" marL="457200" rtl="0" algn="l">
              <a:lnSpc>
                <a:spcPct val="80000"/>
              </a:lnSpc>
              <a:spcBef>
                <a:spcPts val="0"/>
              </a:spcBef>
              <a:spcAft>
                <a:spcPts val="0"/>
              </a:spcAft>
              <a:buSzPts val="1900"/>
              <a:buChar char="●"/>
            </a:pPr>
            <a:r>
              <a:rPr lang="en" sz="1900"/>
              <a:t>Users could share the data by inviting them to their server.</a:t>
            </a:r>
            <a:endParaRPr sz="1900"/>
          </a:p>
          <a:p>
            <a:pPr indent="0" lvl="0" marL="0" rtl="0" algn="l">
              <a:lnSpc>
                <a:spcPct val="80000"/>
              </a:lnSpc>
              <a:spcBef>
                <a:spcPts val="0"/>
              </a:spcBef>
              <a:spcAft>
                <a:spcPts val="0"/>
              </a:spcAft>
              <a:buNone/>
            </a:pPr>
            <a:r>
              <a:rPr lang="en" sz="1900"/>
              <a:t>Now, as the multiple users could access the cloud data, so it needs to be designed in such a way that only desired users could access the given data.</a:t>
            </a:r>
            <a:endParaRPr sz="1900"/>
          </a:p>
          <a:p>
            <a:pPr indent="-349250" lvl="0" marL="457200" rtl="0" algn="l">
              <a:lnSpc>
                <a:spcPct val="80000"/>
              </a:lnSpc>
              <a:spcBef>
                <a:spcPts val="0"/>
              </a:spcBef>
              <a:spcAft>
                <a:spcPts val="0"/>
              </a:spcAft>
              <a:buSzPts val="1900"/>
              <a:buChar char="●"/>
            </a:pPr>
            <a:r>
              <a:rPr lang="en" sz="1900"/>
              <a:t>For the same purpose we could encrypt the data and share the key with the receivers who want to access the same data by sender. </a:t>
            </a:r>
            <a:endParaRPr sz="1900"/>
          </a:p>
          <a:p>
            <a:pPr indent="0" lvl="0" marL="0" rtl="0" algn="l">
              <a:lnSpc>
                <a:spcPct val="80000"/>
              </a:lnSpc>
              <a:spcBef>
                <a:spcPts val="0"/>
              </a:spcBef>
              <a:spcAft>
                <a:spcPts val="0"/>
              </a:spcAft>
              <a:buNone/>
            </a:pPr>
            <a:r>
              <a:t/>
            </a:r>
            <a:endParaRPr sz="1900"/>
          </a:p>
        </p:txBody>
      </p:sp>
      <p:sp>
        <p:nvSpPr>
          <p:cNvPr id="214" name="Google Shape;21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ctrTitle"/>
          </p:nvPr>
        </p:nvSpPr>
        <p:spPr>
          <a:xfrm>
            <a:off x="729450" y="548650"/>
            <a:ext cx="7688100" cy="73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a:highlight>
                  <a:schemeClr val="accent1"/>
                </a:highlight>
              </a:rPr>
              <a:t>PROPOSED SCHEME</a:t>
            </a:r>
            <a:endParaRPr>
              <a:highlight>
                <a:schemeClr val="accent1"/>
              </a:highlight>
            </a:endParaRPr>
          </a:p>
        </p:txBody>
      </p:sp>
      <p:sp>
        <p:nvSpPr>
          <p:cNvPr id="220" name="Google Shape;220;p25"/>
          <p:cNvSpPr txBox="1"/>
          <p:nvPr>
            <p:ph idx="1" type="subTitle"/>
          </p:nvPr>
        </p:nvSpPr>
        <p:spPr>
          <a:xfrm>
            <a:off x="729625" y="1609075"/>
            <a:ext cx="7962000" cy="34107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 sz="1900"/>
              <a:t>The objective of the proposed scheme is to develop a highly secured system for data transmission from a sender to a receiver. There are three entities in the proposed system:</a:t>
            </a:r>
            <a:endParaRPr sz="1000"/>
          </a:p>
          <a:p>
            <a:pPr indent="0" lvl="0" marL="457200" rtl="0" algn="just">
              <a:spcBef>
                <a:spcPts val="0"/>
              </a:spcBef>
              <a:spcAft>
                <a:spcPts val="0"/>
              </a:spcAft>
              <a:buNone/>
            </a:pPr>
            <a:r>
              <a:t/>
            </a:r>
            <a:endParaRPr sz="1000"/>
          </a:p>
          <a:p>
            <a:pPr indent="0" lvl="0" marL="457200" rtl="0" algn="just">
              <a:spcBef>
                <a:spcPts val="0"/>
              </a:spcBef>
              <a:spcAft>
                <a:spcPts val="0"/>
              </a:spcAft>
              <a:buNone/>
            </a:pPr>
            <a:r>
              <a:rPr lang="en" sz="1900"/>
              <a:t>1) </a:t>
            </a:r>
            <a:r>
              <a:rPr b="1" lang="en" sz="1900"/>
              <a:t>Key-Pair Generator</a:t>
            </a:r>
            <a:r>
              <a:rPr lang="en" sz="1900"/>
              <a:t>: This entity provides the public and private keys to the sender and receiver during the registration process.</a:t>
            </a:r>
            <a:endParaRPr sz="600"/>
          </a:p>
          <a:p>
            <a:pPr indent="0" lvl="0" marL="457200" rtl="0" algn="just">
              <a:spcBef>
                <a:spcPts val="0"/>
              </a:spcBef>
              <a:spcAft>
                <a:spcPts val="0"/>
              </a:spcAft>
              <a:buNone/>
            </a:pPr>
            <a:r>
              <a:t/>
            </a:r>
            <a:endParaRPr sz="600"/>
          </a:p>
          <a:p>
            <a:pPr indent="0" lvl="0" marL="457200" rtl="0" algn="just">
              <a:spcBef>
                <a:spcPts val="0"/>
              </a:spcBef>
              <a:spcAft>
                <a:spcPts val="0"/>
              </a:spcAft>
              <a:buNone/>
            </a:pPr>
            <a:r>
              <a:rPr lang="en" sz="1900"/>
              <a:t>2) </a:t>
            </a:r>
            <a:r>
              <a:rPr b="1" lang="en" sz="1900"/>
              <a:t>Sender</a:t>
            </a:r>
            <a:r>
              <a:rPr lang="en" sz="1900"/>
              <a:t>: This entity stores confidential or normal data. </a:t>
            </a:r>
            <a:endParaRPr sz="600"/>
          </a:p>
          <a:p>
            <a:pPr indent="0" lvl="0" marL="457200" rtl="0" algn="just">
              <a:spcBef>
                <a:spcPts val="0"/>
              </a:spcBef>
              <a:spcAft>
                <a:spcPts val="0"/>
              </a:spcAft>
              <a:buNone/>
            </a:pPr>
            <a:r>
              <a:t/>
            </a:r>
            <a:endParaRPr sz="600"/>
          </a:p>
          <a:p>
            <a:pPr indent="0" lvl="0" marL="457200" rtl="0" algn="just">
              <a:spcBef>
                <a:spcPts val="0"/>
              </a:spcBef>
              <a:spcAft>
                <a:spcPts val="0"/>
              </a:spcAft>
              <a:buNone/>
            </a:pPr>
            <a:r>
              <a:rPr lang="en" sz="1900"/>
              <a:t>3) </a:t>
            </a:r>
            <a:r>
              <a:rPr b="1" lang="en" sz="1900"/>
              <a:t>Receiver</a:t>
            </a:r>
            <a:r>
              <a:rPr lang="en" sz="1900"/>
              <a:t>: This entity sends requests to the sender for accessing any required data.</a:t>
            </a:r>
            <a:endParaRPr sz="1900"/>
          </a:p>
        </p:txBody>
      </p:sp>
      <p:sp>
        <p:nvSpPr>
          <p:cNvPr id="221" name="Google Shape;22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ctrTitle"/>
          </p:nvPr>
        </p:nvSpPr>
        <p:spPr>
          <a:xfrm>
            <a:off x="729450" y="508850"/>
            <a:ext cx="7688100" cy="660000"/>
          </a:xfrm>
          <a:prstGeom prst="rect">
            <a:avLst/>
          </a:prstGeom>
        </p:spPr>
        <p:txBody>
          <a:bodyPr anchorCtr="0" anchor="t" bIns="91425" lIns="91425" spcFirstLastPara="1" rIns="91425" wrap="square" tIns="91425">
            <a:noAutofit/>
          </a:bodyPr>
          <a:lstStyle/>
          <a:p>
            <a:pPr indent="-349250" lvl="0" marL="457200" rtl="0" algn="l">
              <a:lnSpc>
                <a:spcPct val="80000"/>
              </a:lnSpc>
              <a:spcBef>
                <a:spcPts val="0"/>
              </a:spcBef>
              <a:spcAft>
                <a:spcPts val="0"/>
              </a:spcAft>
              <a:buSzPts val="1900"/>
              <a:buChar char="●"/>
            </a:pPr>
            <a:r>
              <a:rPr b="1" lang="en" sz="1900"/>
              <a:t>SYSTEM SETUP PHASE:</a:t>
            </a:r>
            <a:endParaRPr b="1" sz="1900"/>
          </a:p>
        </p:txBody>
      </p:sp>
      <p:sp>
        <p:nvSpPr>
          <p:cNvPr id="227" name="Google Shape;227;p26"/>
          <p:cNvSpPr txBox="1"/>
          <p:nvPr>
            <p:ph idx="1" type="subTitle"/>
          </p:nvPr>
        </p:nvSpPr>
        <p:spPr>
          <a:xfrm>
            <a:off x="921975" y="4634650"/>
            <a:ext cx="6683100" cy="509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en" sz="1900" u="sng"/>
              <a:t>FIGURE 1</a:t>
            </a:r>
            <a:r>
              <a:rPr b="1" lang="en" sz="1863"/>
              <a:t>: </a:t>
            </a:r>
            <a:r>
              <a:rPr lang="en" sz="1863"/>
              <a:t>Workflow our proposed scheme </a:t>
            </a:r>
            <a:endParaRPr sz="1863"/>
          </a:p>
        </p:txBody>
      </p:sp>
      <p:pic>
        <p:nvPicPr>
          <p:cNvPr id="228" name="Google Shape;228;p26"/>
          <p:cNvPicPr preferRelativeResize="0"/>
          <p:nvPr/>
        </p:nvPicPr>
        <p:blipFill>
          <a:blip r:embed="rId3">
            <a:alphaModFix/>
          </a:blip>
          <a:stretch>
            <a:fillRect/>
          </a:stretch>
        </p:blipFill>
        <p:spPr>
          <a:xfrm>
            <a:off x="921975" y="1058825"/>
            <a:ext cx="6615026" cy="3493175"/>
          </a:xfrm>
          <a:prstGeom prst="rect">
            <a:avLst/>
          </a:prstGeom>
          <a:noFill/>
          <a:ln>
            <a:noFill/>
          </a:ln>
        </p:spPr>
      </p:pic>
      <p:sp>
        <p:nvSpPr>
          <p:cNvPr id="229" name="Google Shape;22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idx="1" type="subTitle"/>
          </p:nvPr>
        </p:nvSpPr>
        <p:spPr>
          <a:xfrm>
            <a:off x="729625" y="1238775"/>
            <a:ext cx="7838400" cy="3401700"/>
          </a:xfrm>
          <a:prstGeom prst="rect">
            <a:avLst/>
          </a:prstGeom>
        </p:spPr>
        <p:txBody>
          <a:bodyPr anchorCtr="0" anchor="t" bIns="91425" lIns="91425" spcFirstLastPara="1" rIns="91425" wrap="square" tIns="91425">
            <a:spAutoFit/>
          </a:bodyPr>
          <a:lstStyle/>
          <a:p>
            <a:pPr indent="-349250" lvl="0" marL="457200" rtl="0" algn="just">
              <a:spcBef>
                <a:spcPts val="0"/>
              </a:spcBef>
              <a:spcAft>
                <a:spcPts val="0"/>
              </a:spcAft>
              <a:buSzPts val="1900"/>
              <a:buChar char="●"/>
            </a:pPr>
            <a:r>
              <a:rPr lang="en" sz="1900"/>
              <a:t>Java Windows Application is being implemented for our project using java programming language.</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 sz="1900"/>
              <a:t>AES Algorithm is used to encrypt and decrypt the text using the key.</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Clr>
                <a:schemeClr val="accent1"/>
              </a:buClr>
              <a:buSzPts val="1900"/>
              <a:buFont typeface="Lato"/>
              <a:buChar char="●"/>
            </a:pPr>
            <a:r>
              <a:rPr lang="en" sz="1900"/>
              <a:t>RSA Algorithm is used to encrypt-decrypt the text of the key when it is shared with the </a:t>
            </a:r>
            <a:r>
              <a:rPr lang="en" sz="1900"/>
              <a:t>receiver by the sender.</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Clr>
                <a:schemeClr val="accent1"/>
              </a:buClr>
              <a:buSzPts val="1900"/>
              <a:buFont typeface="Lato"/>
              <a:buChar char="●"/>
            </a:pPr>
            <a:r>
              <a:rPr lang="en" sz="1900"/>
              <a:t>Swing is the gui widget toolkit for java which is being used for our project development.</a:t>
            </a:r>
            <a:endParaRPr sz="1900"/>
          </a:p>
          <a:p>
            <a:pPr indent="0" lvl="0" marL="0" rtl="0" algn="just">
              <a:spcBef>
                <a:spcPts val="0"/>
              </a:spcBef>
              <a:spcAft>
                <a:spcPts val="0"/>
              </a:spcAft>
              <a:buNone/>
            </a:pPr>
            <a:r>
              <a:t/>
            </a:r>
            <a:endParaRPr sz="1900"/>
          </a:p>
        </p:txBody>
      </p:sp>
      <p:sp>
        <p:nvSpPr>
          <p:cNvPr id="235" name="Google Shape;23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ctrTitle"/>
          </p:nvPr>
        </p:nvSpPr>
        <p:spPr>
          <a:xfrm>
            <a:off x="729450" y="551100"/>
            <a:ext cx="7688100" cy="65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41" name="Google Shape;241;p28"/>
          <p:cNvSpPr txBox="1"/>
          <p:nvPr>
            <p:ph idx="1" type="subTitle"/>
          </p:nvPr>
        </p:nvSpPr>
        <p:spPr>
          <a:xfrm>
            <a:off x="522825" y="1201200"/>
            <a:ext cx="8621100" cy="3942300"/>
          </a:xfrm>
          <a:prstGeom prst="rect">
            <a:avLst/>
          </a:prstGeom>
        </p:spPr>
        <p:txBody>
          <a:bodyPr anchorCtr="0" anchor="t" bIns="91425" lIns="91425" spcFirstLastPara="1" rIns="91425" wrap="square" tIns="91425">
            <a:normAutofit fontScale="40000"/>
          </a:bodyPr>
          <a:lstStyle/>
          <a:p>
            <a:pPr indent="-349250" lvl="0" marL="457200" rtl="0" algn="l">
              <a:spcBef>
                <a:spcPts val="0"/>
              </a:spcBef>
              <a:spcAft>
                <a:spcPts val="0"/>
              </a:spcAft>
              <a:buSzPct val="100000"/>
              <a:buFont typeface="Raleway"/>
              <a:buChar char="●"/>
            </a:pPr>
            <a:r>
              <a:rPr b="1" lang="en" sz="4750" u="sng">
                <a:solidFill>
                  <a:schemeClr val="dk2"/>
                </a:solidFill>
              </a:rPr>
              <a:t>Steps to work on</a:t>
            </a:r>
            <a:r>
              <a:rPr b="1" lang="en" sz="4750" u="sng">
                <a:solidFill>
                  <a:schemeClr val="dk2"/>
                </a:solidFill>
              </a:rPr>
              <a:t> RSA Algorithm</a:t>
            </a:r>
            <a:r>
              <a:rPr b="1" lang="en" sz="4750" u="sng">
                <a:solidFill>
                  <a:schemeClr val="dk2"/>
                </a:solidFill>
              </a:rPr>
              <a:t> which is used in key generation</a:t>
            </a:r>
            <a:r>
              <a:rPr lang="en" sz="4750"/>
              <a:t>:</a:t>
            </a:r>
            <a:endParaRPr sz="4750"/>
          </a:p>
          <a:p>
            <a:pPr indent="0" lvl="0" marL="457200" rtl="0" algn="l">
              <a:spcBef>
                <a:spcPts val="0"/>
              </a:spcBef>
              <a:spcAft>
                <a:spcPts val="0"/>
              </a:spcAft>
              <a:buNone/>
            </a:pPr>
            <a:r>
              <a:t/>
            </a:r>
            <a:endParaRPr sz="4000"/>
          </a:p>
          <a:p>
            <a:pPr indent="0" lvl="0" marL="457200" rtl="0" algn="l">
              <a:spcBef>
                <a:spcPts val="0"/>
              </a:spcBef>
              <a:spcAft>
                <a:spcPts val="0"/>
              </a:spcAft>
              <a:buNone/>
            </a:pPr>
            <a:r>
              <a:rPr b="1" lang="en" sz="4750">
                <a:solidFill>
                  <a:schemeClr val="dk2"/>
                </a:solidFill>
              </a:rPr>
              <a:t>Step 1</a:t>
            </a:r>
            <a:r>
              <a:rPr b="1" lang="en" sz="4750"/>
              <a:t>: Generate the RSA modulus</a:t>
            </a:r>
            <a:endParaRPr b="1" sz="4750"/>
          </a:p>
          <a:p>
            <a:pPr indent="0" lvl="0" marL="457200" rtl="0" algn="l">
              <a:spcBef>
                <a:spcPts val="0"/>
              </a:spcBef>
              <a:spcAft>
                <a:spcPts val="0"/>
              </a:spcAft>
              <a:buNone/>
            </a:pPr>
            <a:r>
              <a:rPr lang="en" sz="4750"/>
              <a:t>The initial procedure begins with selection of two prime numbers namely p and q, and then calculating their product N, as shown −</a:t>
            </a:r>
            <a:endParaRPr sz="4750"/>
          </a:p>
          <a:p>
            <a:pPr indent="0" lvl="0" marL="457200" rtl="0" algn="l">
              <a:spcBef>
                <a:spcPts val="0"/>
              </a:spcBef>
              <a:spcAft>
                <a:spcPts val="0"/>
              </a:spcAft>
              <a:buNone/>
            </a:pPr>
            <a:r>
              <a:t/>
            </a:r>
            <a:endParaRPr sz="4000"/>
          </a:p>
          <a:p>
            <a:pPr indent="0" lvl="0" marL="457200" rtl="0" algn="l">
              <a:spcBef>
                <a:spcPts val="0"/>
              </a:spcBef>
              <a:spcAft>
                <a:spcPts val="0"/>
              </a:spcAft>
              <a:buNone/>
            </a:pPr>
            <a:r>
              <a:rPr lang="en" sz="4750"/>
              <a:t>N=p*q</a:t>
            </a:r>
            <a:endParaRPr sz="4750"/>
          </a:p>
          <a:p>
            <a:pPr indent="0" lvl="0" marL="457200" rtl="0" algn="l">
              <a:spcBef>
                <a:spcPts val="0"/>
              </a:spcBef>
              <a:spcAft>
                <a:spcPts val="0"/>
              </a:spcAft>
              <a:buNone/>
            </a:pPr>
            <a:r>
              <a:rPr lang="en" sz="4750"/>
              <a:t>Here, let N be the specified large number.</a:t>
            </a:r>
            <a:endParaRPr sz="4750"/>
          </a:p>
          <a:p>
            <a:pPr indent="0" lvl="0" marL="457200" rtl="0" algn="l">
              <a:spcBef>
                <a:spcPts val="0"/>
              </a:spcBef>
              <a:spcAft>
                <a:spcPts val="0"/>
              </a:spcAft>
              <a:buNone/>
            </a:pPr>
            <a:r>
              <a:t/>
            </a:r>
            <a:endParaRPr sz="4000"/>
          </a:p>
          <a:p>
            <a:pPr indent="0" lvl="0" marL="457200" rtl="0" algn="l">
              <a:spcBef>
                <a:spcPts val="0"/>
              </a:spcBef>
              <a:spcAft>
                <a:spcPts val="0"/>
              </a:spcAft>
              <a:buNone/>
            </a:pPr>
            <a:r>
              <a:rPr b="1" lang="en" sz="4750">
                <a:solidFill>
                  <a:schemeClr val="dk2"/>
                </a:solidFill>
              </a:rPr>
              <a:t>Step 2</a:t>
            </a:r>
            <a:r>
              <a:rPr b="1" lang="en" sz="4750"/>
              <a:t>: Derived Number (e)</a:t>
            </a:r>
            <a:endParaRPr b="1" sz="4750"/>
          </a:p>
          <a:p>
            <a:pPr indent="0" lvl="0" marL="457200" rtl="0" algn="l">
              <a:spcBef>
                <a:spcPts val="0"/>
              </a:spcBef>
              <a:spcAft>
                <a:spcPts val="0"/>
              </a:spcAft>
              <a:buNone/>
            </a:pPr>
            <a:r>
              <a:rPr lang="en" sz="4750"/>
              <a:t>Consider number e as a derived number which should be greater than 1 and less than (p-1) and (q-1). The primary condition will be that there should be no common factor of (p-1) and (q-1) except 1</a:t>
            </a:r>
            <a:endParaRPr sz="4750"/>
          </a:p>
          <a:p>
            <a:pPr indent="0" lvl="0" marL="457200" rtl="0" algn="just">
              <a:spcBef>
                <a:spcPts val="0"/>
              </a:spcBef>
              <a:spcAft>
                <a:spcPts val="0"/>
              </a:spcAft>
              <a:buNone/>
            </a:pPr>
            <a:r>
              <a:t/>
            </a:r>
            <a:endParaRPr/>
          </a:p>
        </p:txBody>
      </p:sp>
      <p:sp>
        <p:nvSpPr>
          <p:cNvPr id="242" name="Google Shape;24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ctrTitle"/>
          </p:nvPr>
        </p:nvSpPr>
        <p:spPr>
          <a:xfrm>
            <a:off x="727950" y="710750"/>
            <a:ext cx="7688100" cy="47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900" u="sng">
                <a:latin typeface="Lato"/>
                <a:ea typeface="Lato"/>
                <a:cs typeface="Lato"/>
                <a:sym typeface="Lato"/>
              </a:rPr>
              <a:t>Steps continued:</a:t>
            </a:r>
            <a:endParaRPr sz="1900" u="sng">
              <a:latin typeface="Lato"/>
              <a:ea typeface="Lato"/>
              <a:cs typeface="Lato"/>
              <a:sym typeface="Lato"/>
            </a:endParaRPr>
          </a:p>
        </p:txBody>
      </p:sp>
      <p:sp>
        <p:nvSpPr>
          <p:cNvPr id="248" name="Google Shape;248;p29"/>
          <p:cNvSpPr txBox="1"/>
          <p:nvPr>
            <p:ph idx="1" type="subTitle"/>
          </p:nvPr>
        </p:nvSpPr>
        <p:spPr>
          <a:xfrm>
            <a:off x="729625" y="1300000"/>
            <a:ext cx="7423800" cy="3433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932">
                <a:solidFill>
                  <a:schemeClr val="dk2"/>
                </a:solidFill>
              </a:rPr>
              <a:t>Step 3</a:t>
            </a:r>
            <a:r>
              <a:rPr lang="en" sz="1932"/>
              <a:t>: </a:t>
            </a:r>
            <a:r>
              <a:rPr b="1" lang="en" sz="1932"/>
              <a:t>Public key</a:t>
            </a:r>
            <a:endParaRPr b="1" sz="1932"/>
          </a:p>
          <a:p>
            <a:pPr indent="0" lvl="0" marL="457200" rtl="0" algn="l">
              <a:spcBef>
                <a:spcPts val="0"/>
              </a:spcBef>
              <a:spcAft>
                <a:spcPts val="0"/>
              </a:spcAft>
              <a:buNone/>
            </a:pPr>
            <a:r>
              <a:rPr lang="en" sz="1932"/>
              <a:t>The specified pair of numbers n and e forms the RSA public key and it is made public.</a:t>
            </a:r>
            <a:endParaRPr sz="1932"/>
          </a:p>
          <a:p>
            <a:pPr indent="0" lvl="0" marL="457200" rtl="0" algn="l">
              <a:spcBef>
                <a:spcPts val="0"/>
              </a:spcBef>
              <a:spcAft>
                <a:spcPts val="0"/>
              </a:spcAft>
              <a:buNone/>
            </a:pPr>
            <a:r>
              <a:t/>
            </a:r>
            <a:endParaRPr sz="2432"/>
          </a:p>
          <a:p>
            <a:pPr indent="0" lvl="0" marL="457200" rtl="0" algn="l">
              <a:spcBef>
                <a:spcPts val="0"/>
              </a:spcBef>
              <a:spcAft>
                <a:spcPts val="0"/>
              </a:spcAft>
              <a:buNone/>
            </a:pPr>
            <a:r>
              <a:rPr b="1" lang="en" sz="1900">
                <a:solidFill>
                  <a:schemeClr val="dk2"/>
                </a:solidFill>
              </a:rPr>
              <a:t>Step 4:</a:t>
            </a:r>
            <a:r>
              <a:rPr b="1" lang="en" sz="1900"/>
              <a:t> Private Key</a:t>
            </a:r>
            <a:endParaRPr b="1" sz="1900"/>
          </a:p>
          <a:p>
            <a:pPr indent="0" lvl="0" marL="457200" rtl="0" algn="l">
              <a:spcBef>
                <a:spcPts val="0"/>
              </a:spcBef>
              <a:spcAft>
                <a:spcPts val="0"/>
              </a:spcAft>
              <a:buNone/>
            </a:pPr>
            <a:r>
              <a:rPr lang="en" sz="1900"/>
              <a:t>Private Key d is calculated from the numbers p, q and e. The mathematical relationship between the numbers is as follows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 sz="1900"/>
              <a:t>ed = 1 mod (p-1) (q-1)</a:t>
            </a:r>
            <a:endParaRPr sz="1900"/>
          </a:p>
          <a:p>
            <a:pPr indent="0" lvl="0" marL="0" rtl="0" algn="l">
              <a:spcBef>
                <a:spcPts val="0"/>
              </a:spcBef>
              <a:spcAft>
                <a:spcPts val="0"/>
              </a:spcAft>
              <a:buNone/>
            </a:pPr>
            <a:r>
              <a:t/>
            </a:r>
            <a:endParaRPr/>
          </a:p>
        </p:txBody>
      </p:sp>
      <p:sp>
        <p:nvSpPr>
          <p:cNvPr id="249" name="Google Shape;24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ctrTitle"/>
          </p:nvPr>
        </p:nvSpPr>
        <p:spPr>
          <a:xfrm>
            <a:off x="729625" y="695200"/>
            <a:ext cx="7688100" cy="47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Encrypting and decrypting data:</a:t>
            </a:r>
            <a:endParaRPr sz="1900">
              <a:latin typeface="Lato"/>
              <a:ea typeface="Lato"/>
              <a:cs typeface="Lato"/>
              <a:sym typeface="Lato"/>
            </a:endParaRPr>
          </a:p>
        </p:txBody>
      </p:sp>
      <p:sp>
        <p:nvSpPr>
          <p:cNvPr id="255" name="Google Shape;255;p30"/>
          <p:cNvSpPr txBox="1"/>
          <p:nvPr>
            <p:ph idx="1" type="subTitle"/>
          </p:nvPr>
        </p:nvSpPr>
        <p:spPr>
          <a:xfrm>
            <a:off x="729625" y="1540225"/>
            <a:ext cx="7688100" cy="3320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0"/>
              </a:spcAft>
              <a:buNone/>
            </a:pPr>
            <a:r>
              <a:rPr b="1" lang="en" sz="1900" u="sng">
                <a:solidFill>
                  <a:srgbClr val="000000"/>
                </a:solidFill>
              </a:rPr>
              <a:t>NOTE:</a:t>
            </a:r>
            <a:endParaRPr b="1" sz="1900" u="sng">
              <a:solidFill>
                <a:srgbClr val="000000"/>
              </a:solidFill>
            </a:endParaRPr>
          </a:p>
          <a:p>
            <a:pPr indent="0" lvl="0" marL="0" rtl="0" algn="l">
              <a:lnSpc>
                <a:spcPct val="115000"/>
              </a:lnSpc>
              <a:spcBef>
                <a:spcPts val="1800"/>
              </a:spcBef>
              <a:spcAft>
                <a:spcPts val="0"/>
              </a:spcAft>
              <a:buNone/>
            </a:pPr>
            <a:r>
              <a:rPr b="1" lang="en" sz="1900"/>
              <a:t>Encryption Formula</a:t>
            </a:r>
            <a:r>
              <a:rPr b="1" lang="en" sz="1950">
                <a:solidFill>
                  <a:srgbClr val="000000"/>
                </a:solidFill>
              </a:rPr>
              <a:t>: </a:t>
            </a:r>
            <a:r>
              <a:rPr lang="en" sz="1900">
                <a:solidFill>
                  <a:srgbClr val="000000"/>
                </a:solidFill>
                <a:highlight>
                  <a:srgbClr val="EEEEEE"/>
                </a:highlight>
              </a:rPr>
              <a:t>C = (P^e) mod n</a:t>
            </a:r>
            <a:endParaRPr sz="1900">
              <a:solidFill>
                <a:srgbClr val="000000"/>
              </a:solidFill>
            </a:endParaRPr>
          </a:p>
          <a:p>
            <a:pPr indent="0" lvl="0" marL="0" rtl="0" algn="l">
              <a:lnSpc>
                <a:spcPct val="115000"/>
              </a:lnSpc>
              <a:spcBef>
                <a:spcPts val="1800"/>
              </a:spcBef>
              <a:spcAft>
                <a:spcPts val="0"/>
              </a:spcAft>
              <a:buNone/>
            </a:pPr>
            <a:r>
              <a:rPr b="1" lang="en" sz="1900"/>
              <a:t>Decryption Formula</a:t>
            </a:r>
            <a:r>
              <a:rPr b="1" lang="en" sz="1900">
                <a:solidFill>
                  <a:srgbClr val="000000"/>
                </a:solidFill>
              </a:rPr>
              <a:t>:</a:t>
            </a:r>
            <a:r>
              <a:rPr lang="en" sz="1750">
                <a:solidFill>
                  <a:srgbClr val="000000"/>
                </a:solidFill>
              </a:rPr>
              <a:t> </a:t>
            </a:r>
            <a:r>
              <a:rPr lang="en" sz="1900">
                <a:solidFill>
                  <a:srgbClr val="000000"/>
                </a:solidFill>
                <a:highlight>
                  <a:srgbClr val="EEEEEE"/>
                </a:highlight>
              </a:rPr>
              <a:t>Plaintext = (</a:t>
            </a:r>
            <a:r>
              <a:rPr lang="en" sz="1900">
                <a:solidFill>
                  <a:srgbClr val="000000"/>
                </a:solidFill>
                <a:highlight>
                  <a:srgbClr val="EEEEEE"/>
                </a:highlight>
              </a:rPr>
              <a:t>C^d)</a:t>
            </a:r>
            <a:r>
              <a:rPr lang="en" sz="1900">
                <a:solidFill>
                  <a:srgbClr val="000000"/>
                </a:solidFill>
                <a:highlight>
                  <a:srgbClr val="EEEEEE"/>
                </a:highlight>
              </a:rPr>
              <a:t> mod n</a:t>
            </a:r>
            <a:endParaRPr sz="1900">
              <a:solidFill>
                <a:srgbClr val="000000"/>
              </a:solidFill>
              <a:highlight>
                <a:srgbClr val="EEEEEE"/>
              </a:highlight>
            </a:endParaRPr>
          </a:p>
          <a:p>
            <a:pPr indent="-349250" lvl="0" marL="457200" rtl="0" algn="l">
              <a:lnSpc>
                <a:spcPct val="115000"/>
              </a:lnSpc>
              <a:spcBef>
                <a:spcPts val="1800"/>
              </a:spcBef>
              <a:spcAft>
                <a:spcPts val="0"/>
              </a:spcAft>
              <a:buClr>
                <a:srgbClr val="000000"/>
              </a:buClr>
              <a:buSzPts val="1900"/>
              <a:buChar char="●"/>
            </a:pPr>
            <a:r>
              <a:rPr lang="en" sz="1900">
                <a:solidFill>
                  <a:srgbClr val="000000"/>
                </a:solidFill>
                <a:highlight>
                  <a:srgbClr val="EEEEEE"/>
                </a:highlight>
              </a:rPr>
              <a:t>The details on the working of our application are as follows:</a:t>
            </a:r>
            <a:endParaRPr sz="1900">
              <a:solidFill>
                <a:srgbClr val="000000"/>
              </a:solidFill>
              <a:highlight>
                <a:srgbClr val="EEEEEE"/>
              </a:highlight>
            </a:endParaRPr>
          </a:p>
          <a:p>
            <a:pPr indent="0" lvl="0" marL="50800" marR="50800" rtl="0" algn="l">
              <a:lnSpc>
                <a:spcPct val="115000"/>
              </a:lnSpc>
              <a:spcBef>
                <a:spcPts val="400"/>
              </a:spcBef>
              <a:spcAft>
                <a:spcPts val="0"/>
              </a:spcAft>
              <a:buNone/>
            </a:pPr>
            <a:r>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56" name="Google Shape;25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0" y="97350"/>
            <a:ext cx="4916400" cy="1038300"/>
          </a:xfrm>
          <a:prstGeom prst="rect">
            <a:avLst/>
          </a:prstGeom>
        </p:spPr>
        <p:txBody>
          <a:bodyPr anchorCtr="0" anchor="b" bIns="91425" lIns="91425" spcFirstLastPara="1" rIns="91425" wrap="square" tIns="91425">
            <a:noAutofit/>
          </a:bodyPr>
          <a:lstStyle/>
          <a:p>
            <a:pPr indent="-425450" lvl="0" marL="457200" rtl="0" algn="r">
              <a:spcBef>
                <a:spcPts val="0"/>
              </a:spcBef>
              <a:spcAft>
                <a:spcPts val="0"/>
              </a:spcAft>
              <a:buSzPts val="3100"/>
              <a:buAutoNum type="arabicPeriod"/>
            </a:pPr>
            <a:r>
              <a:rPr b="1" lang="en" sz="3100"/>
              <a:t>AUTHENTIFICATION</a:t>
            </a:r>
            <a:endParaRPr b="1" sz="3100"/>
          </a:p>
        </p:txBody>
      </p:sp>
      <p:sp>
        <p:nvSpPr>
          <p:cNvPr id="262" name="Google Shape;262;p31"/>
          <p:cNvSpPr txBox="1"/>
          <p:nvPr>
            <p:ph idx="1" type="subTitle"/>
          </p:nvPr>
        </p:nvSpPr>
        <p:spPr>
          <a:xfrm>
            <a:off x="181800" y="1241675"/>
            <a:ext cx="4055100" cy="3901800"/>
          </a:xfrm>
          <a:prstGeom prst="rect">
            <a:avLst/>
          </a:prstGeom>
        </p:spPr>
        <p:txBody>
          <a:bodyPr anchorCtr="0" anchor="t" bIns="91425" lIns="91425" spcFirstLastPara="1" rIns="91425" wrap="square" tIns="91425">
            <a:noAutofit/>
          </a:bodyPr>
          <a:lstStyle/>
          <a:p>
            <a:pPr indent="-350837" lvl="0" marL="457200" rtl="0" algn="just">
              <a:lnSpc>
                <a:spcPct val="95000"/>
              </a:lnSpc>
              <a:spcBef>
                <a:spcPts val="0"/>
              </a:spcBef>
              <a:spcAft>
                <a:spcPts val="0"/>
              </a:spcAft>
              <a:buClr>
                <a:schemeClr val="dk2"/>
              </a:buClr>
              <a:buSzPts val="1925"/>
              <a:buChar char="●"/>
            </a:pPr>
            <a:r>
              <a:rPr lang="en" sz="1925">
                <a:solidFill>
                  <a:schemeClr val="dk2"/>
                </a:solidFill>
              </a:rPr>
              <a:t>It consists of two simple input zones.</a:t>
            </a:r>
            <a:endParaRPr sz="1925">
              <a:solidFill>
                <a:schemeClr val="dk2"/>
              </a:solidFill>
            </a:endParaRPr>
          </a:p>
          <a:p>
            <a:pPr indent="-350837" lvl="0" marL="457200" rtl="0" algn="just">
              <a:lnSpc>
                <a:spcPct val="95000"/>
              </a:lnSpc>
              <a:spcBef>
                <a:spcPts val="0"/>
              </a:spcBef>
              <a:spcAft>
                <a:spcPts val="0"/>
              </a:spcAft>
              <a:buClr>
                <a:schemeClr val="dk2"/>
              </a:buClr>
              <a:buSzPts val="1925"/>
              <a:buChar char="●"/>
            </a:pPr>
            <a:r>
              <a:rPr lang="en" sz="1925">
                <a:solidFill>
                  <a:schemeClr val="dk2"/>
                </a:solidFill>
              </a:rPr>
              <a:t>One reserved for the user name, the other for the password on which the characters entered are hidden.</a:t>
            </a:r>
            <a:endParaRPr sz="1925">
              <a:solidFill>
                <a:schemeClr val="dk2"/>
              </a:solidFill>
            </a:endParaRPr>
          </a:p>
          <a:p>
            <a:pPr indent="-350837" lvl="0" marL="457200" rtl="0" algn="just">
              <a:lnSpc>
                <a:spcPct val="95000"/>
              </a:lnSpc>
              <a:spcBef>
                <a:spcPts val="0"/>
              </a:spcBef>
              <a:spcAft>
                <a:spcPts val="0"/>
              </a:spcAft>
              <a:buClr>
                <a:schemeClr val="dk2"/>
              </a:buClr>
              <a:buSzPts val="1925"/>
              <a:buChar char="●"/>
            </a:pPr>
            <a:r>
              <a:rPr lang="en" sz="1925">
                <a:solidFill>
                  <a:schemeClr val="dk2"/>
                </a:solidFill>
              </a:rPr>
              <a:t>Also there is a button that allows access to the main interface if the password and the login are correct.</a:t>
            </a:r>
            <a:endParaRPr sz="1925">
              <a:solidFill>
                <a:schemeClr val="dk2"/>
              </a:solidFill>
            </a:endParaRPr>
          </a:p>
          <a:p>
            <a:pPr indent="-350837" lvl="0" marL="457200" rtl="0" algn="just">
              <a:lnSpc>
                <a:spcPct val="95000"/>
              </a:lnSpc>
              <a:spcBef>
                <a:spcPts val="0"/>
              </a:spcBef>
              <a:spcAft>
                <a:spcPts val="0"/>
              </a:spcAft>
              <a:buClr>
                <a:schemeClr val="dk2"/>
              </a:buClr>
              <a:buSzPts val="1925"/>
              <a:buChar char="●"/>
            </a:pPr>
            <a:r>
              <a:rPr lang="en" sz="1925">
                <a:solidFill>
                  <a:schemeClr val="dk2"/>
                </a:solidFill>
              </a:rPr>
              <a:t>If the password is incorrect then error message will be displayed on a dialog box.</a:t>
            </a:r>
            <a:endParaRPr sz="1925">
              <a:solidFill>
                <a:schemeClr val="dk2"/>
              </a:solidFill>
            </a:endParaRPr>
          </a:p>
        </p:txBody>
      </p:sp>
      <p:pic>
        <p:nvPicPr>
          <p:cNvPr id="263" name="Google Shape;263;p31"/>
          <p:cNvPicPr preferRelativeResize="0"/>
          <p:nvPr/>
        </p:nvPicPr>
        <p:blipFill>
          <a:blip r:embed="rId3">
            <a:alphaModFix/>
          </a:blip>
          <a:stretch>
            <a:fillRect/>
          </a:stretch>
        </p:blipFill>
        <p:spPr>
          <a:xfrm>
            <a:off x="5050201" y="463650"/>
            <a:ext cx="3555300" cy="4216175"/>
          </a:xfrm>
          <a:prstGeom prst="rect">
            <a:avLst/>
          </a:prstGeom>
          <a:noFill/>
          <a:ln>
            <a:noFill/>
          </a:ln>
        </p:spPr>
      </p:pic>
      <p:sp>
        <p:nvSpPr>
          <p:cNvPr id="264" name="Google Shape;264;p31"/>
          <p:cNvSpPr txBox="1"/>
          <p:nvPr/>
        </p:nvSpPr>
        <p:spPr>
          <a:xfrm>
            <a:off x="5050200" y="4743300"/>
            <a:ext cx="3823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latin typeface="Lato"/>
                <a:ea typeface="Lato"/>
                <a:cs typeface="Lato"/>
                <a:sym typeface="Lato"/>
              </a:rPr>
              <a:t>FIGURE 2</a:t>
            </a:r>
            <a:r>
              <a:rPr lang="en">
                <a:latin typeface="Lato"/>
                <a:ea typeface="Lato"/>
                <a:cs typeface="Lato"/>
                <a:sym typeface="Lato"/>
              </a:rPr>
              <a:t> : </a:t>
            </a:r>
            <a:r>
              <a:rPr lang="en" sz="1900">
                <a:latin typeface="Lato"/>
                <a:ea typeface="Lato"/>
                <a:cs typeface="Lato"/>
                <a:sym typeface="Lato"/>
              </a:rPr>
              <a:t>Login User Interface</a:t>
            </a:r>
            <a:endParaRPr sz="1900">
              <a:latin typeface="Lato"/>
              <a:ea typeface="Lato"/>
              <a:cs typeface="Lato"/>
              <a:sym typeface="Lato"/>
            </a:endParaRPr>
          </a:p>
        </p:txBody>
      </p:sp>
      <p:sp>
        <p:nvSpPr>
          <p:cNvPr id="265" name="Google Shape;26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ctrTitle"/>
          </p:nvPr>
        </p:nvSpPr>
        <p:spPr>
          <a:xfrm>
            <a:off x="390525" y="480050"/>
            <a:ext cx="8222100" cy="71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2"/>
                </a:solidFill>
                <a:highlight>
                  <a:schemeClr val="lt2"/>
                </a:highlight>
              </a:rPr>
              <a:t>INTRODUCTION</a:t>
            </a:r>
            <a:endParaRPr b="1">
              <a:solidFill>
                <a:schemeClr val="dk2"/>
              </a:solidFill>
              <a:highlight>
                <a:schemeClr val="lt2"/>
              </a:highlight>
            </a:endParaRPr>
          </a:p>
        </p:txBody>
      </p:sp>
      <p:sp>
        <p:nvSpPr>
          <p:cNvPr id="144" name="Google Shape;144;p14"/>
          <p:cNvSpPr txBox="1"/>
          <p:nvPr>
            <p:ph idx="1" type="subTitle"/>
          </p:nvPr>
        </p:nvSpPr>
        <p:spPr>
          <a:xfrm>
            <a:off x="390525" y="1293166"/>
            <a:ext cx="8222100" cy="32871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en" sz="1900"/>
              <a:t> </a:t>
            </a:r>
            <a:endParaRPr sz="1900"/>
          </a:p>
          <a:p>
            <a:pPr indent="-355600" lvl="0" marL="457200" rtl="0" algn="just">
              <a:lnSpc>
                <a:spcPct val="90000"/>
              </a:lnSpc>
              <a:spcBef>
                <a:spcPts val="0"/>
              </a:spcBef>
              <a:spcAft>
                <a:spcPts val="0"/>
              </a:spcAft>
              <a:buSzPts val="2000"/>
              <a:buAutoNum type="arabicPeriod"/>
            </a:pPr>
            <a:r>
              <a:rPr lang="en" sz="1900"/>
              <a:t>Cloud computing is delivery of computer services such as servers , storage, database , networking , analytics and more over the Internet.</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It provide an alternative to the on-premises data centre , which saves a huge cost and work.</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Public cloud , Hybrid cloud and Private cloud are three types of cloud </a:t>
            </a:r>
            <a:r>
              <a:rPr lang="en" sz="1900"/>
              <a:t>computing</a:t>
            </a:r>
            <a:r>
              <a:rPr lang="en" sz="1900"/>
              <a:t> .</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Our project consists of designing a new approach that combines Cloud Computing and cryptography.</a:t>
            </a:r>
            <a:endParaRPr sz="1900"/>
          </a:p>
          <a:p>
            <a:pPr indent="0" lvl="0" marL="457200" rtl="0" algn="just">
              <a:lnSpc>
                <a:spcPct val="90000"/>
              </a:lnSpc>
              <a:spcBef>
                <a:spcPts val="0"/>
              </a:spcBef>
              <a:spcAft>
                <a:spcPts val="0"/>
              </a:spcAft>
              <a:buNone/>
            </a:pPr>
            <a:r>
              <a:t/>
            </a:r>
            <a:endParaRPr sz="1700"/>
          </a:p>
          <a:p>
            <a:pPr indent="0" lvl="0" marL="0" rtl="0" algn="just">
              <a:lnSpc>
                <a:spcPct val="90000"/>
              </a:lnSpc>
              <a:spcBef>
                <a:spcPts val="0"/>
              </a:spcBef>
              <a:spcAft>
                <a:spcPts val="0"/>
              </a:spcAft>
              <a:buNone/>
            </a:pPr>
            <a:r>
              <a:t/>
            </a:r>
            <a:endParaRPr sz="1900"/>
          </a:p>
          <a:p>
            <a:pPr indent="0" lvl="0" marL="457200" rtl="0" algn="just">
              <a:lnSpc>
                <a:spcPct val="90000"/>
              </a:lnSpc>
              <a:spcBef>
                <a:spcPts val="0"/>
              </a:spcBef>
              <a:spcAft>
                <a:spcPts val="0"/>
              </a:spcAft>
              <a:buNone/>
            </a:pPr>
            <a:r>
              <a:t/>
            </a:r>
            <a:endParaRPr sz="1900"/>
          </a:p>
          <a:p>
            <a:pPr indent="0" lvl="0" marL="457200" rtl="0" algn="just">
              <a:lnSpc>
                <a:spcPct val="90000"/>
              </a:lnSpc>
              <a:spcBef>
                <a:spcPts val="0"/>
              </a:spcBef>
              <a:spcAft>
                <a:spcPts val="0"/>
              </a:spcAft>
              <a:buNone/>
            </a:pPr>
            <a:r>
              <a:t/>
            </a:r>
            <a:endParaRPr sz="1900"/>
          </a:p>
        </p:txBody>
      </p:sp>
      <p:sp>
        <p:nvSpPr>
          <p:cNvPr id="145" name="Google Shape;14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28625" y="141900"/>
            <a:ext cx="2880300" cy="13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3100"/>
              <a:t>2. HOME WINDOW</a:t>
            </a:r>
            <a:endParaRPr b="1" sz="3100"/>
          </a:p>
        </p:txBody>
      </p:sp>
      <p:sp>
        <p:nvSpPr>
          <p:cNvPr id="271" name="Google Shape;271;p32"/>
          <p:cNvSpPr txBox="1"/>
          <p:nvPr>
            <p:ph idx="1" type="subTitle"/>
          </p:nvPr>
        </p:nvSpPr>
        <p:spPr>
          <a:xfrm>
            <a:off x="305675" y="1356200"/>
            <a:ext cx="2760600" cy="3516000"/>
          </a:xfrm>
          <a:prstGeom prst="rect">
            <a:avLst/>
          </a:prstGeom>
        </p:spPr>
        <p:txBody>
          <a:bodyPr anchorCtr="0" anchor="t" bIns="91425" lIns="91425" spcFirstLastPara="1" rIns="91425" wrap="square" tIns="91425">
            <a:noAutofit/>
          </a:bodyPr>
          <a:lstStyle/>
          <a:p>
            <a:pPr indent="-349250" lvl="0" marL="457200" rtl="0" algn="just">
              <a:lnSpc>
                <a:spcPct val="90000"/>
              </a:lnSpc>
              <a:spcBef>
                <a:spcPts val="0"/>
              </a:spcBef>
              <a:spcAft>
                <a:spcPts val="0"/>
              </a:spcAft>
              <a:buSzPts val="1900"/>
              <a:buChar char="●"/>
            </a:pPr>
            <a:r>
              <a:rPr lang="en" sz="1900"/>
              <a:t>The home window here, is what the window user would interact with as soon he logins to the application. </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Char char="●"/>
            </a:pPr>
            <a:r>
              <a:rPr lang="en" sz="1900"/>
              <a:t>It provides the </a:t>
            </a:r>
            <a:r>
              <a:rPr lang="en" sz="1900"/>
              <a:t>convenience</a:t>
            </a:r>
            <a:r>
              <a:rPr lang="en" sz="1900"/>
              <a:t> to the user to navigate to various</a:t>
            </a:r>
            <a:r>
              <a:rPr lang="en" sz="400"/>
              <a:t> </a:t>
            </a:r>
            <a:r>
              <a:rPr lang="en" sz="1900"/>
              <a:t>other features of the application.</a:t>
            </a:r>
            <a:endParaRPr sz="1900"/>
          </a:p>
          <a:p>
            <a:pPr indent="0" lvl="0" marL="0" rtl="0" algn="l">
              <a:lnSpc>
                <a:spcPct val="90000"/>
              </a:lnSpc>
              <a:spcBef>
                <a:spcPts val="0"/>
              </a:spcBef>
              <a:spcAft>
                <a:spcPts val="0"/>
              </a:spcAft>
              <a:buNone/>
            </a:pPr>
            <a:r>
              <a:t/>
            </a:r>
            <a:endParaRPr/>
          </a:p>
        </p:txBody>
      </p:sp>
      <p:sp>
        <p:nvSpPr>
          <p:cNvPr id="272" name="Google Shape;272;p32"/>
          <p:cNvSpPr txBox="1"/>
          <p:nvPr>
            <p:ph idx="2" type="body"/>
          </p:nvPr>
        </p:nvSpPr>
        <p:spPr>
          <a:xfrm>
            <a:off x="4933275" y="724200"/>
            <a:ext cx="38433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3" name="Google Shape;273;p32"/>
          <p:cNvSpPr txBox="1"/>
          <p:nvPr/>
        </p:nvSpPr>
        <p:spPr>
          <a:xfrm>
            <a:off x="5012900" y="4743300"/>
            <a:ext cx="2993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latin typeface="Lato"/>
                <a:ea typeface="Lato"/>
                <a:cs typeface="Lato"/>
                <a:sym typeface="Lato"/>
              </a:rPr>
              <a:t>FIGURE 3 </a:t>
            </a:r>
            <a:r>
              <a:rPr lang="en">
                <a:latin typeface="Lato"/>
                <a:ea typeface="Lato"/>
                <a:cs typeface="Lato"/>
                <a:sym typeface="Lato"/>
              </a:rPr>
              <a:t>: </a:t>
            </a:r>
            <a:r>
              <a:rPr lang="en" sz="1900">
                <a:latin typeface="Lato"/>
                <a:ea typeface="Lato"/>
                <a:cs typeface="Lato"/>
                <a:sym typeface="Lato"/>
              </a:rPr>
              <a:t>Home Page</a:t>
            </a:r>
            <a:endParaRPr sz="1900">
              <a:latin typeface="Lato"/>
              <a:ea typeface="Lato"/>
              <a:cs typeface="Lato"/>
              <a:sym typeface="Lato"/>
            </a:endParaRPr>
          </a:p>
        </p:txBody>
      </p:sp>
      <p:pic>
        <p:nvPicPr>
          <p:cNvPr id="274" name="Google Shape;274;p32"/>
          <p:cNvPicPr preferRelativeResize="0"/>
          <p:nvPr/>
        </p:nvPicPr>
        <p:blipFill>
          <a:blip r:embed="rId3">
            <a:alphaModFix/>
          </a:blip>
          <a:stretch>
            <a:fillRect/>
          </a:stretch>
        </p:blipFill>
        <p:spPr>
          <a:xfrm>
            <a:off x="3066275" y="0"/>
            <a:ext cx="6077726" cy="4743299"/>
          </a:xfrm>
          <a:prstGeom prst="rect">
            <a:avLst/>
          </a:prstGeom>
          <a:noFill/>
          <a:ln>
            <a:noFill/>
          </a:ln>
        </p:spPr>
      </p:pic>
      <p:sp>
        <p:nvSpPr>
          <p:cNvPr id="275" name="Google Shape;27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169475" y="177050"/>
            <a:ext cx="2710800" cy="14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3. </a:t>
            </a:r>
            <a:r>
              <a:rPr b="1" lang="en" sz="3100"/>
              <a:t>CLOUD WINDOW</a:t>
            </a:r>
            <a:endParaRPr b="1" sz="3100"/>
          </a:p>
        </p:txBody>
      </p:sp>
      <p:sp>
        <p:nvSpPr>
          <p:cNvPr id="281" name="Google Shape;281;p33"/>
          <p:cNvSpPr txBox="1"/>
          <p:nvPr>
            <p:ph idx="1" type="subTitle"/>
          </p:nvPr>
        </p:nvSpPr>
        <p:spPr>
          <a:xfrm>
            <a:off x="80225" y="1535150"/>
            <a:ext cx="3114300" cy="3509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In this window the customer can import a file (Word, Text) from his own computer.</a:t>
            </a:r>
            <a:endParaRPr sz="1400"/>
          </a:p>
          <a:p>
            <a:pPr indent="-317500" lvl="0" marL="457200" rtl="0" algn="just">
              <a:spcBef>
                <a:spcPts val="0"/>
              </a:spcBef>
              <a:spcAft>
                <a:spcPts val="0"/>
              </a:spcAft>
              <a:buSzPts val="1400"/>
              <a:buChar char="●"/>
            </a:pPr>
            <a:r>
              <a:rPr lang="en" sz="1400"/>
              <a:t>In this case where the customer plays the sender roll, or from the cloud in the case where the client plays the recipient roll. </a:t>
            </a:r>
            <a:endParaRPr sz="1400"/>
          </a:p>
          <a:p>
            <a:pPr indent="-317500" lvl="0" marL="457200" rtl="0" algn="just">
              <a:spcBef>
                <a:spcPts val="0"/>
              </a:spcBef>
              <a:spcAft>
                <a:spcPts val="0"/>
              </a:spcAft>
              <a:buSzPts val="1400"/>
              <a:buChar char="●"/>
            </a:pPr>
            <a:r>
              <a:rPr lang="en" sz="1400"/>
              <a:t>In both cases, the customer must import the key or enter it in the key area, to encrypt in the case of an issue. </a:t>
            </a:r>
            <a:endParaRPr sz="1400"/>
          </a:p>
          <a:p>
            <a:pPr indent="-317500" lvl="0" marL="457200" rtl="0" algn="just">
              <a:spcBef>
                <a:spcPts val="0"/>
              </a:spcBef>
              <a:spcAft>
                <a:spcPts val="0"/>
              </a:spcAft>
              <a:buSzPts val="1400"/>
              <a:buChar char="●"/>
            </a:pPr>
            <a:r>
              <a:rPr lang="en" sz="1400"/>
              <a:t>After the encryption process, the file should be exported to the cloud.</a:t>
            </a:r>
            <a:endParaRPr sz="1400"/>
          </a:p>
        </p:txBody>
      </p:sp>
      <p:sp>
        <p:nvSpPr>
          <p:cNvPr id="282" name="Google Shape;282;p33"/>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3" name="Google Shape;283;p33"/>
          <p:cNvPicPr preferRelativeResize="0"/>
          <p:nvPr/>
        </p:nvPicPr>
        <p:blipFill rotWithShape="1">
          <a:blip r:embed="rId3">
            <a:alphaModFix/>
          </a:blip>
          <a:srcRect b="7063" l="4469" r="3744" t="3064"/>
          <a:stretch/>
        </p:blipFill>
        <p:spPr>
          <a:xfrm>
            <a:off x="3274975" y="0"/>
            <a:ext cx="5927050" cy="4781851"/>
          </a:xfrm>
          <a:prstGeom prst="rect">
            <a:avLst/>
          </a:prstGeom>
          <a:noFill/>
          <a:ln>
            <a:noFill/>
          </a:ln>
        </p:spPr>
      </p:pic>
      <p:sp>
        <p:nvSpPr>
          <p:cNvPr id="284" name="Google Shape;284;p33"/>
          <p:cNvSpPr txBox="1"/>
          <p:nvPr/>
        </p:nvSpPr>
        <p:spPr>
          <a:xfrm>
            <a:off x="5233925" y="4781850"/>
            <a:ext cx="300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u="sng">
                <a:latin typeface="Lato"/>
                <a:ea typeface="Lato"/>
                <a:cs typeface="Lato"/>
                <a:sym typeface="Lato"/>
              </a:rPr>
              <a:t>FIGURE 4</a:t>
            </a:r>
            <a:r>
              <a:rPr lang="en">
                <a:latin typeface="Lato"/>
                <a:ea typeface="Lato"/>
                <a:cs typeface="Lato"/>
                <a:sym typeface="Lato"/>
              </a:rPr>
              <a:t> : </a:t>
            </a:r>
            <a:r>
              <a:rPr lang="en" sz="1900">
                <a:latin typeface="Lato"/>
                <a:ea typeface="Lato"/>
                <a:cs typeface="Lato"/>
                <a:sym typeface="Lato"/>
              </a:rPr>
              <a:t>Cloud Window</a:t>
            </a:r>
            <a:endParaRPr sz="1900">
              <a:latin typeface="Lato"/>
              <a:ea typeface="Lato"/>
              <a:cs typeface="Lato"/>
              <a:sym typeface="Lato"/>
            </a:endParaRPr>
          </a:p>
        </p:txBody>
      </p:sp>
      <p:sp>
        <p:nvSpPr>
          <p:cNvPr id="285" name="Google Shape;28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0" y="81025"/>
            <a:ext cx="2573700" cy="148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1935"/>
              <a:buNone/>
            </a:pPr>
            <a:r>
              <a:rPr b="1" lang="en" sz="3100"/>
              <a:t>4. </a:t>
            </a:r>
            <a:r>
              <a:rPr b="1" lang="en" sz="3100"/>
              <a:t>SECURITY WINDOW</a:t>
            </a:r>
            <a:endParaRPr b="1" sz="3100"/>
          </a:p>
        </p:txBody>
      </p:sp>
      <p:sp>
        <p:nvSpPr>
          <p:cNvPr id="291" name="Google Shape;291;p34"/>
          <p:cNvSpPr txBox="1"/>
          <p:nvPr>
            <p:ph idx="1" type="subTitle"/>
          </p:nvPr>
        </p:nvSpPr>
        <p:spPr>
          <a:xfrm>
            <a:off x="0" y="1563325"/>
            <a:ext cx="2853000" cy="3168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This window is reserved for establishing a connection between the users of the application, in this case the server listens to a connection request. </a:t>
            </a:r>
            <a:endParaRPr/>
          </a:p>
          <a:p>
            <a:pPr indent="-311150" lvl="0" marL="457200" rtl="0" algn="just">
              <a:spcBef>
                <a:spcPts val="0"/>
              </a:spcBef>
              <a:spcAft>
                <a:spcPts val="0"/>
              </a:spcAft>
              <a:buSzPts val="1300"/>
              <a:buChar char="●"/>
            </a:pPr>
            <a:r>
              <a:rPr lang="en"/>
              <a:t>After the clients are successfully connected,</a:t>
            </a:r>
            <a:endParaRPr/>
          </a:p>
          <a:p>
            <a:pPr indent="0" lvl="0" marL="457200" rtl="0" algn="just">
              <a:spcBef>
                <a:spcPts val="0"/>
              </a:spcBef>
              <a:spcAft>
                <a:spcPts val="0"/>
              </a:spcAft>
              <a:buNone/>
            </a:pPr>
            <a:r>
              <a:rPr lang="en"/>
              <a:t>the transmitter encrypts the key and send it to the server.</a:t>
            </a:r>
            <a:endParaRPr/>
          </a:p>
        </p:txBody>
      </p:sp>
      <p:sp>
        <p:nvSpPr>
          <p:cNvPr id="292" name="Google Shape;292;p34"/>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34"/>
          <p:cNvPicPr preferRelativeResize="0"/>
          <p:nvPr/>
        </p:nvPicPr>
        <p:blipFill rotWithShape="1">
          <a:blip r:embed="rId3">
            <a:alphaModFix/>
          </a:blip>
          <a:srcRect b="5469" l="5003" r="4841" t="4131"/>
          <a:stretch/>
        </p:blipFill>
        <p:spPr>
          <a:xfrm>
            <a:off x="2921500" y="0"/>
            <a:ext cx="6222499" cy="4801950"/>
          </a:xfrm>
          <a:prstGeom prst="rect">
            <a:avLst/>
          </a:prstGeom>
          <a:noFill/>
          <a:ln>
            <a:noFill/>
          </a:ln>
        </p:spPr>
      </p:pic>
      <p:sp>
        <p:nvSpPr>
          <p:cNvPr id="294" name="Google Shape;294;p34"/>
          <p:cNvSpPr txBox="1"/>
          <p:nvPr/>
        </p:nvSpPr>
        <p:spPr>
          <a:xfrm>
            <a:off x="4572000" y="4731925"/>
            <a:ext cx="4514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latin typeface="Lato"/>
                <a:ea typeface="Lato"/>
                <a:cs typeface="Lato"/>
                <a:sym typeface="Lato"/>
              </a:rPr>
              <a:t>FIGURE 5 :</a:t>
            </a:r>
            <a:r>
              <a:rPr lang="en">
                <a:latin typeface="Lato"/>
                <a:ea typeface="Lato"/>
                <a:cs typeface="Lato"/>
                <a:sym typeface="Lato"/>
              </a:rPr>
              <a:t> </a:t>
            </a:r>
            <a:r>
              <a:rPr lang="en" sz="1900">
                <a:latin typeface="Lato"/>
                <a:ea typeface="Lato"/>
                <a:cs typeface="Lato"/>
                <a:sym typeface="Lato"/>
              </a:rPr>
              <a:t>Security Window</a:t>
            </a:r>
            <a:endParaRPr sz="1900">
              <a:latin typeface="Lato"/>
              <a:ea typeface="Lato"/>
              <a:cs typeface="Lato"/>
              <a:sym typeface="Lato"/>
            </a:endParaRPr>
          </a:p>
        </p:txBody>
      </p:sp>
      <p:sp>
        <p:nvSpPr>
          <p:cNvPr id="295" name="Google Shape;29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ctrTitle"/>
          </p:nvPr>
        </p:nvSpPr>
        <p:spPr>
          <a:xfrm>
            <a:off x="729450" y="495100"/>
            <a:ext cx="7688100" cy="10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a:highlight>
                  <a:schemeClr val="lt2"/>
                </a:highlight>
              </a:rPr>
              <a:t>EXPERIMENTAL SETUP</a:t>
            </a:r>
            <a:endParaRPr>
              <a:highlight>
                <a:schemeClr val="lt2"/>
              </a:highlight>
            </a:endParaRPr>
          </a:p>
          <a:p>
            <a:pPr indent="0" lvl="0" marL="0" rtl="0" algn="ctr">
              <a:spcBef>
                <a:spcPts val="0"/>
              </a:spcBef>
              <a:spcAft>
                <a:spcPts val="0"/>
              </a:spcAft>
              <a:buSzPts val="990"/>
              <a:buNone/>
            </a:pPr>
            <a:r>
              <a:t/>
            </a:r>
            <a:endParaRPr sz="1600"/>
          </a:p>
        </p:txBody>
      </p:sp>
      <p:sp>
        <p:nvSpPr>
          <p:cNvPr id="301" name="Google Shape;301;p35"/>
          <p:cNvSpPr txBox="1"/>
          <p:nvPr>
            <p:ph idx="1" type="subTitle"/>
          </p:nvPr>
        </p:nvSpPr>
        <p:spPr>
          <a:xfrm>
            <a:off x="729625" y="1582625"/>
            <a:ext cx="7688100" cy="39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required setup for the development of the projectare:</a:t>
            </a:r>
            <a:endParaRPr sz="1900"/>
          </a:p>
          <a:p>
            <a:pPr indent="-349250" lvl="0" marL="457200" rtl="0" algn="l">
              <a:spcBef>
                <a:spcPts val="0"/>
              </a:spcBef>
              <a:spcAft>
                <a:spcPts val="0"/>
              </a:spcAft>
              <a:buSzPts val="1900"/>
              <a:buAutoNum type="arabicPeriod"/>
            </a:pPr>
            <a:r>
              <a:rPr b="1" lang="en" sz="1900"/>
              <a:t>TOOLS:</a:t>
            </a:r>
            <a:r>
              <a:rPr lang="en" sz="1900"/>
              <a:t>Apache NetBeans</a:t>
            </a:r>
            <a:endParaRPr sz="1900"/>
          </a:p>
          <a:p>
            <a:pPr indent="-349250" lvl="0" marL="457200" rtl="0" algn="l">
              <a:spcBef>
                <a:spcPts val="0"/>
              </a:spcBef>
              <a:spcAft>
                <a:spcPts val="0"/>
              </a:spcAft>
              <a:buSzPts val="1900"/>
              <a:buAutoNum type="arabicPeriod"/>
            </a:pPr>
            <a:r>
              <a:rPr lang="en" sz="1900"/>
              <a:t>LANGUAGE:JAVA</a:t>
            </a:r>
            <a:endParaRPr sz="1900"/>
          </a:p>
          <a:p>
            <a:pPr indent="-349250" lvl="0" marL="457200" rtl="0" algn="l">
              <a:spcBef>
                <a:spcPts val="0"/>
              </a:spcBef>
              <a:spcAft>
                <a:spcPts val="0"/>
              </a:spcAft>
              <a:buSzPts val="1900"/>
              <a:buAutoNum type="arabicPeriod"/>
            </a:pPr>
            <a:r>
              <a:rPr lang="en" sz="1900"/>
              <a:t>LIBRARY: Swing.</a:t>
            </a:r>
            <a:endParaRPr sz="1900"/>
          </a:p>
          <a:p>
            <a:pPr indent="-349250" lvl="0" marL="457200" rtl="0" algn="l">
              <a:spcBef>
                <a:spcPts val="0"/>
              </a:spcBef>
              <a:spcAft>
                <a:spcPts val="0"/>
              </a:spcAft>
              <a:buSzPts val="1900"/>
              <a:buAutoNum type="arabicPeriod"/>
            </a:pPr>
            <a:r>
              <a:rPr b="1" lang="en" sz="1900"/>
              <a:t>Hardware:  The project was run on system with following specifications</a:t>
            </a:r>
            <a:endParaRPr b="1" sz="1900"/>
          </a:p>
          <a:p>
            <a:pPr indent="0" lvl="0" marL="457200" rtl="0" algn="l">
              <a:spcBef>
                <a:spcPts val="0"/>
              </a:spcBef>
              <a:spcAft>
                <a:spcPts val="0"/>
              </a:spcAft>
              <a:buNone/>
            </a:pPr>
            <a:r>
              <a:rPr lang="en" sz="1900"/>
              <a:t>PRocessor: Intel i</a:t>
            </a:r>
            <a:r>
              <a:rPr lang="en" sz="1900"/>
              <a:t>5</a:t>
            </a:r>
            <a:r>
              <a:rPr lang="en" sz="1900"/>
              <a:t>-8th gen @ 2.3GHz.</a:t>
            </a:r>
            <a:endParaRPr sz="1900"/>
          </a:p>
          <a:p>
            <a:pPr indent="0" lvl="0" marL="457200" rtl="0" algn="l">
              <a:spcBef>
                <a:spcPts val="0"/>
              </a:spcBef>
              <a:spcAft>
                <a:spcPts val="0"/>
              </a:spcAft>
              <a:buNone/>
            </a:pPr>
            <a:r>
              <a:rPr lang="en" sz="1900"/>
              <a:t>RAM: </a:t>
            </a:r>
            <a:r>
              <a:rPr lang="en" sz="1900"/>
              <a:t>8</a:t>
            </a:r>
            <a:r>
              <a:rPr lang="en" sz="1900"/>
              <a:t>GB</a:t>
            </a:r>
            <a:endParaRPr sz="1900"/>
          </a:p>
          <a:p>
            <a:pPr indent="0" lvl="0" marL="457200" rtl="0" algn="l">
              <a:spcBef>
                <a:spcPts val="0"/>
              </a:spcBef>
              <a:spcAft>
                <a:spcPts val="0"/>
              </a:spcAft>
              <a:buNone/>
            </a:pPr>
            <a:r>
              <a:rPr lang="en" sz="1900"/>
              <a:t>STORAGE SPACE:</a:t>
            </a:r>
            <a:r>
              <a:rPr lang="en" sz="1900"/>
              <a:t>128GB</a:t>
            </a:r>
            <a:r>
              <a:rPr lang="en" sz="1900"/>
              <a:t> SSD</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p:txBody>
      </p:sp>
      <p:sp>
        <p:nvSpPr>
          <p:cNvPr id="302" name="Google Shape;30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ctrTitle"/>
          </p:nvPr>
        </p:nvSpPr>
        <p:spPr>
          <a:xfrm>
            <a:off x="729450" y="508850"/>
            <a:ext cx="7688100" cy="68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a:highlight>
                  <a:schemeClr val="accent1"/>
                </a:highlight>
              </a:rPr>
              <a:t>RESULTS AND DISCUSSION</a:t>
            </a:r>
            <a:endParaRPr>
              <a:highlight>
                <a:schemeClr val="accent1"/>
              </a:highlight>
            </a:endParaRPr>
          </a:p>
          <a:p>
            <a:pPr indent="0" lvl="0" marL="0" rtl="0" algn="ctr">
              <a:spcBef>
                <a:spcPts val="0"/>
              </a:spcBef>
              <a:spcAft>
                <a:spcPts val="0"/>
              </a:spcAft>
              <a:buSzPts val="990"/>
              <a:buNone/>
            </a:pPr>
            <a:r>
              <a:t/>
            </a:r>
            <a:endParaRPr/>
          </a:p>
        </p:txBody>
      </p:sp>
      <p:sp>
        <p:nvSpPr>
          <p:cNvPr id="308" name="Google Shape;308;p36"/>
          <p:cNvSpPr txBox="1"/>
          <p:nvPr>
            <p:ph idx="1" type="subTitle"/>
          </p:nvPr>
        </p:nvSpPr>
        <p:spPr>
          <a:xfrm>
            <a:off x="729625" y="1581550"/>
            <a:ext cx="7688100" cy="34383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Successful encryption and decryption of both key and message is achieved verified through decrypting the message and key successfully with respective algorithms.</a:t>
            </a:r>
            <a:endParaRPr sz="1900"/>
          </a:p>
          <a:p>
            <a:pPr indent="-349250" lvl="0" marL="457200" rtl="0" algn="just">
              <a:spcBef>
                <a:spcPts val="0"/>
              </a:spcBef>
              <a:spcAft>
                <a:spcPts val="0"/>
              </a:spcAft>
              <a:buSzPts val="1900"/>
              <a:buChar char="●"/>
            </a:pPr>
            <a:r>
              <a:rPr lang="en" sz="1900"/>
              <a:t>Server was starting successfully without any bug at least for what test cases we used.</a:t>
            </a:r>
            <a:endParaRPr sz="1900"/>
          </a:p>
          <a:p>
            <a:pPr indent="-349250" lvl="0" marL="457200" rtl="0" algn="just">
              <a:spcBef>
                <a:spcPts val="0"/>
              </a:spcBef>
              <a:spcAft>
                <a:spcPts val="0"/>
              </a:spcAft>
              <a:buSzPts val="1900"/>
              <a:buChar char="●"/>
            </a:pPr>
            <a:r>
              <a:rPr lang="en" sz="1900"/>
              <a:t>Users were connecting successfully and sending encrypted keys to each other over the local cloud.</a:t>
            </a:r>
            <a:endParaRPr sz="1900"/>
          </a:p>
          <a:p>
            <a:pPr indent="-349250" lvl="0" marL="457200" rtl="0" algn="just">
              <a:spcBef>
                <a:spcPts val="0"/>
              </a:spcBef>
              <a:spcAft>
                <a:spcPts val="0"/>
              </a:spcAft>
              <a:buSzPts val="1900"/>
              <a:buChar char="●"/>
            </a:pPr>
            <a:r>
              <a:rPr lang="en" sz="1900"/>
              <a:t>User successfully receiving the key and successfully decrypting the encrypted file.</a:t>
            </a:r>
            <a:endParaRPr sz="1900"/>
          </a:p>
          <a:p>
            <a:pPr indent="-349250" lvl="0" marL="457200" rtl="0" algn="just">
              <a:spcBef>
                <a:spcPts val="0"/>
              </a:spcBef>
              <a:spcAft>
                <a:spcPts val="0"/>
              </a:spcAft>
              <a:buSzPts val="1900"/>
              <a:buChar char="●"/>
            </a:pPr>
            <a:r>
              <a:rPr lang="en" sz="1900"/>
              <a:t>More complex and efficient user defined algorithm can be developed and used in the project.</a:t>
            </a:r>
            <a:endParaRPr sz="1900"/>
          </a:p>
        </p:txBody>
      </p:sp>
      <p:sp>
        <p:nvSpPr>
          <p:cNvPr id="309" name="Google Shape;30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ctrTitle"/>
          </p:nvPr>
        </p:nvSpPr>
        <p:spPr>
          <a:xfrm>
            <a:off x="729450" y="481350"/>
            <a:ext cx="7688100" cy="71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a:highlight>
                  <a:schemeClr val="lt2"/>
                </a:highlight>
              </a:rPr>
              <a:t>CONCLUSION</a:t>
            </a:r>
            <a:endParaRPr>
              <a:highlight>
                <a:schemeClr val="lt2"/>
              </a:highlight>
            </a:endParaRPr>
          </a:p>
        </p:txBody>
      </p:sp>
      <p:sp>
        <p:nvSpPr>
          <p:cNvPr id="315" name="Google Shape;315;p37"/>
          <p:cNvSpPr txBox="1"/>
          <p:nvPr>
            <p:ph idx="1" type="subTitle"/>
          </p:nvPr>
        </p:nvSpPr>
        <p:spPr>
          <a:xfrm>
            <a:off x="729450" y="1647675"/>
            <a:ext cx="7688100" cy="317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Cloud computing here is achieved on local system, using different java libraries and APIs.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This project is an example for people who still have trust issues on cloud computing for their </a:t>
            </a:r>
            <a:r>
              <a:rPr lang="en" sz="1700"/>
              <a:t>privacy</a:t>
            </a:r>
            <a:r>
              <a:rPr lang="en" sz="1700"/>
              <a:t> as this can be extended to a higher level.</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Cloud computing is the future as we don’t have to do anything but buy the services, which is a huge advantage.</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Security is still an issue but that will be resolved in coming years.</a:t>
            </a:r>
            <a:endParaRPr sz="1700"/>
          </a:p>
        </p:txBody>
      </p:sp>
      <p:sp>
        <p:nvSpPr>
          <p:cNvPr id="316" name="Google Shape;31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ctrTitle"/>
          </p:nvPr>
        </p:nvSpPr>
        <p:spPr>
          <a:xfrm>
            <a:off x="729450" y="481350"/>
            <a:ext cx="7688100" cy="742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a:highlight>
                  <a:schemeClr val="accent1"/>
                </a:highlight>
              </a:rPr>
              <a:t>FUTURE WORK</a:t>
            </a:r>
            <a:endParaRPr>
              <a:highlight>
                <a:schemeClr val="accent1"/>
              </a:highlight>
            </a:endParaRPr>
          </a:p>
        </p:txBody>
      </p:sp>
      <p:sp>
        <p:nvSpPr>
          <p:cNvPr id="322" name="Google Shape;322;p38"/>
          <p:cNvSpPr txBox="1"/>
          <p:nvPr>
            <p:ph idx="1" type="subTitle"/>
          </p:nvPr>
        </p:nvSpPr>
        <p:spPr>
          <a:xfrm>
            <a:off x="848225" y="1424350"/>
            <a:ext cx="7688100" cy="33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As we are well aware with the use of DNA computing and it’s power to store a large </a:t>
            </a:r>
            <a:r>
              <a:rPr lang="en" sz="1900"/>
              <a:t>amount</a:t>
            </a:r>
            <a:r>
              <a:rPr lang="en" sz="1900"/>
              <a:t> of data consuming a very </a:t>
            </a:r>
            <a:r>
              <a:rPr lang="en" sz="1900"/>
              <a:t>small</a:t>
            </a:r>
            <a:r>
              <a:rPr lang="en" sz="1900"/>
              <a:t> piece. Using biological molecules to perform calculations rather silicon chips, it could </a:t>
            </a:r>
            <a:r>
              <a:rPr lang="en" sz="1900"/>
              <a:t>revolutionize</a:t>
            </a:r>
            <a:r>
              <a:rPr lang="en" sz="1900"/>
              <a:t> the way we store data. So, our future works include:</a:t>
            </a:r>
            <a:endParaRPr sz="1900"/>
          </a:p>
          <a:p>
            <a:pPr indent="-349250" lvl="0" marL="457200" rtl="0" algn="l">
              <a:spcBef>
                <a:spcPts val="0"/>
              </a:spcBef>
              <a:spcAft>
                <a:spcPts val="0"/>
              </a:spcAft>
              <a:buSzPts val="1900"/>
              <a:buChar char="●"/>
            </a:pPr>
            <a:r>
              <a:rPr lang="en" sz="1900"/>
              <a:t>Incorporating</a:t>
            </a:r>
            <a:r>
              <a:rPr lang="en" sz="1900"/>
              <a:t> DNA based data security.</a:t>
            </a:r>
            <a:endParaRPr sz="1900"/>
          </a:p>
          <a:p>
            <a:pPr indent="-349250" lvl="0" marL="457200" rtl="0" algn="l">
              <a:spcBef>
                <a:spcPts val="0"/>
              </a:spcBef>
              <a:spcAft>
                <a:spcPts val="0"/>
              </a:spcAft>
              <a:buSzPts val="1900"/>
              <a:buChar char="●"/>
            </a:pPr>
            <a:r>
              <a:rPr lang="en" sz="1900"/>
              <a:t>Implementing a dedicated cloud space rather than local cloud.</a:t>
            </a:r>
            <a:endParaRPr sz="1900"/>
          </a:p>
          <a:p>
            <a:pPr indent="-349250" lvl="0" marL="457200" rtl="0" algn="l">
              <a:spcBef>
                <a:spcPts val="0"/>
              </a:spcBef>
              <a:spcAft>
                <a:spcPts val="0"/>
              </a:spcAft>
              <a:buSzPts val="1900"/>
              <a:buChar char="●"/>
            </a:pPr>
            <a:r>
              <a:rPr lang="en" sz="1900"/>
              <a:t>Working and developing a better algorithm for data security, which would be more secure to implement.</a:t>
            </a:r>
            <a:endParaRPr sz="1900"/>
          </a:p>
          <a:p>
            <a:pPr indent="-349250" lvl="0" marL="457200" rtl="0" algn="l">
              <a:spcBef>
                <a:spcPts val="0"/>
              </a:spcBef>
              <a:spcAft>
                <a:spcPts val="0"/>
              </a:spcAft>
              <a:buSzPts val="1900"/>
              <a:buChar char="●"/>
            </a:pPr>
            <a:r>
              <a:rPr lang="en" sz="1900"/>
              <a:t>Automating the cloud operations using AWS cloud automation.</a:t>
            </a:r>
            <a:endParaRPr sz="1900"/>
          </a:p>
        </p:txBody>
      </p:sp>
      <p:sp>
        <p:nvSpPr>
          <p:cNvPr id="323" name="Google Shape;32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ctrTitle"/>
          </p:nvPr>
        </p:nvSpPr>
        <p:spPr>
          <a:xfrm>
            <a:off x="729450" y="522600"/>
            <a:ext cx="7688100" cy="70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a:highlight>
                  <a:schemeClr val="lt2"/>
                </a:highlight>
              </a:rPr>
              <a:t>REFERENCE</a:t>
            </a:r>
            <a:endParaRPr>
              <a:highlight>
                <a:schemeClr val="lt2"/>
              </a:highlight>
            </a:endParaRPr>
          </a:p>
        </p:txBody>
      </p:sp>
      <p:sp>
        <p:nvSpPr>
          <p:cNvPr id="329" name="Google Shape;329;p39"/>
          <p:cNvSpPr txBox="1"/>
          <p:nvPr/>
        </p:nvSpPr>
        <p:spPr>
          <a:xfrm>
            <a:off x="880325" y="1224000"/>
            <a:ext cx="7467900" cy="39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Lato"/>
                <a:ea typeface="Lato"/>
                <a:cs typeface="Lato"/>
                <a:sym typeface="Lato"/>
              </a:rPr>
              <a:t>The reference were taken from:</a:t>
            </a:r>
            <a:endParaRPr sz="19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Towards DNA based data security in the cloud computing environment:</a:t>
            </a:r>
            <a:endParaRPr sz="1600">
              <a:solidFill>
                <a:schemeClr val="lt1"/>
              </a:solidFill>
              <a:latin typeface="Lato"/>
              <a:ea typeface="Lato"/>
              <a:cs typeface="Lato"/>
              <a:sym typeface="Lato"/>
            </a:endParaRPr>
          </a:p>
          <a:p>
            <a:pPr indent="0" lvl="0" marL="457200" rtl="0" algn="l">
              <a:spcBef>
                <a:spcPts val="0"/>
              </a:spcBef>
              <a:spcAft>
                <a:spcPts val="0"/>
              </a:spcAft>
              <a:buNone/>
            </a:pPr>
            <a:r>
              <a:rPr lang="en" sz="1600">
                <a:solidFill>
                  <a:schemeClr val="lt1"/>
                </a:solidFill>
                <a:latin typeface="Lato"/>
                <a:ea typeface="Lato"/>
                <a:cs typeface="Lato"/>
                <a:sym typeface="Lato"/>
              </a:rPr>
              <a:t>Suyel Namasudra , Debashree Devi , Seifedine Kadry , Revathi Sundarasekar , A. Shanthini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RSA Algorithm: </a:t>
            </a:r>
            <a:endParaRPr sz="1600">
              <a:solidFill>
                <a:schemeClr val="lt1"/>
              </a:solidFill>
              <a:latin typeface="Lato"/>
              <a:ea typeface="Lato"/>
              <a:cs typeface="Lato"/>
              <a:sym typeface="Lato"/>
            </a:endParaRPr>
          </a:p>
          <a:p>
            <a:pPr indent="-330200" lvl="0" marL="914400" rtl="0" algn="l">
              <a:spcBef>
                <a:spcPts val="0"/>
              </a:spcBef>
              <a:spcAft>
                <a:spcPts val="0"/>
              </a:spcAft>
              <a:buClr>
                <a:schemeClr val="lt1"/>
              </a:buClr>
              <a:buSzPts val="1600"/>
              <a:buFont typeface="Lato"/>
              <a:buChar char="●"/>
            </a:pPr>
            <a:r>
              <a:rPr lang="en" sz="1600" u="sng">
                <a:solidFill>
                  <a:schemeClr val="lt1"/>
                </a:solidFill>
                <a:latin typeface="Lato"/>
                <a:ea typeface="Lato"/>
                <a:cs typeface="Lato"/>
                <a:sym typeface="Lato"/>
                <a:hlinkClick r:id="rId3">
                  <a:extLst>
                    <a:ext uri="{A12FA001-AC4F-418D-AE19-62706E023703}">
                      <ahyp:hlinkClr val="tx"/>
                    </a:ext>
                  </a:extLst>
                </a:hlinkClick>
              </a:rPr>
              <a:t>https://en.wikipedia.org/wiki/RSA_(cryptosystem)</a:t>
            </a:r>
            <a:endParaRPr sz="1600">
              <a:solidFill>
                <a:schemeClr val="lt1"/>
              </a:solidFill>
              <a:latin typeface="Lato"/>
              <a:ea typeface="Lato"/>
              <a:cs typeface="Lato"/>
              <a:sym typeface="Lato"/>
            </a:endParaRPr>
          </a:p>
          <a:p>
            <a:pPr indent="-330200" lvl="0" marL="914400" rtl="0" algn="l">
              <a:spcBef>
                <a:spcPts val="0"/>
              </a:spcBef>
              <a:spcAft>
                <a:spcPts val="0"/>
              </a:spcAft>
              <a:buClr>
                <a:schemeClr val="lt1"/>
              </a:buClr>
              <a:buSzPts val="1600"/>
              <a:buFont typeface="Lato"/>
              <a:buChar char="●"/>
            </a:pPr>
            <a:r>
              <a:rPr lang="en" sz="1600" u="sng">
                <a:solidFill>
                  <a:schemeClr val="lt1"/>
                </a:solidFill>
                <a:latin typeface="Lato"/>
                <a:ea typeface="Lato"/>
                <a:cs typeface="Lato"/>
                <a:sym typeface="Lato"/>
                <a:hlinkClick r:id="rId4">
                  <a:extLst>
                    <a:ext uri="{A12FA001-AC4F-418D-AE19-62706E023703}">
                      <ahyp:hlinkClr val="tx"/>
                    </a:ext>
                  </a:extLst>
                </a:hlinkClick>
              </a:rPr>
              <a:t>https://www.tutorialspoint.com/cryptography_with_python/cryptography_with_python_understanding_rsa_algorithm.htm</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AES Algorithm: </a:t>
            </a:r>
            <a:endParaRPr sz="1600">
              <a:solidFill>
                <a:schemeClr val="lt1"/>
              </a:solidFill>
              <a:latin typeface="Lato"/>
              <a:ea typeface="Lato"/>
              <a:cs typeface="Lato"/>
              <a:sym typeface="Lato"/>
            </a:endParaRPr>
          </a:p>
          <a:p>
            <a:pPr indent="0" lvl="0" marL="457200" rtl="0" algn="l">
              <a:spcBef>
                <a:spcPts val="0"/>
              </a:spcBef>
              <a:spcAft>
                <a:spcPts val="0"/>
              </a:spcAft>
              <a:buNone/>
            </a:pPr>
            <a:r>
              <a:rPr lang="en" sz="1600" u="sng">
                <a:solidFill>
                  <a:schemeClr val="lt1"/>
                </a:solidFill>
                <a:latin typeface="Lato"/>
                <a:ea typeface="Lato"/>
                <a:cs typeface="Lato"/>
                <a:sym typeface="Lato"/>
                <a:hlinkClick r:id="rId5">
                  <a:extLst>
                    <a:ext uri="{A12FA001-AC4F-418D-AE19-62706E023703}">
                      <ahyp:hlinkClr val="tx"/>
                    </a:ext>
                  </a:extLst>
                </a:hlinkClick>
              </a:rPr>
              <a:t>http://web.mit.edu/6.933/www/Fall2000/aes/AES_final_6933.pdf</a:t>
            </a:r>
            <a:endParaRPr sz="1600">
              <a:solidFill>
                <a:schemeClr val="lt1"/>
              </a:solidFill>
              <a:latin typeface="Lato"/>
              <a:ea typeface="Lato"/>
              <a:cs typeface="Lato"/>
              <a:sym typeface="Lato"/>
            </a:endParaRPr>
          </a:p>
          <a:p>
            <a:pPr indent="0" lvl="0" marL="457200" rtl="0" algn="l">
              <a:spcBef>
                <a:spcPts val="0"/>
              </a:spcBef>
              <a:spcAft>
                <a:spcPts val="0"/>
              </a:spcAft>
              <a:buNone/>
            </a:pPr>
            <a:r>
              <a:rPr lang="en" sz="1600">
                <a:solidFill>
                  <a:schemeClr val="lt1"/>
                </a:solidFill>
                <a:latin typeface="Lato"/>
                <a:ea typeface="Lato"/>
                <a:cs typeface="Lato"/>
                <a:sym typeface="Lato"/>
              </a:rPr>
              <a:t>https://docs.oracle.com/javase/7/docs/api/javax/crypto/Cipher.html</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Java and Java Swing:</a:t>
            </a:r>
            <a:endParaRPr sz="1600">
              <a:solidFill>
                <a:schemeClr val="lt1"/>
              </a:solidFill>
              <a:latin typeface="Lato"/>
              <a:ea typeface="Lato"/>
              <a:cs typeface="Lato"/>
              <a:sym typeface="Lato"/>
            </a:endParaRPr>
          </a:p>
          <a:p>
            <a:pPr indent="69850" lvl="0" marL="457200" rtl="0" algn="l">
              <a:spcBef>
                <a:spcPts val="0"/>
              </a:spcBef>
              <a:spcAft>
                <a:spcPts val="0"/>
              </a:spcAft>
              <a:buClr>
                <a:schemeClr val="lt1"/>
              </a:buClr>
              <a:buSzPts val="1600"/>
              <a:buFont typeface="Lato"/>
              <a:buChar char="●"/>
            </a:pPr>
            <a:r>
              <a:rPr lang="en" sz="1600" u="sng">
                <a:solidFill>
                  <a:schemeClr val="lt1"/>
                </a:solidFill>
                <a:latin typeface="Lato"/>
                <a:ea typeface="Lato"/>
                <a:cs typeface="Lato"/>
                <a:sym typeface="Lato"/>
                <a:hlinkClick r:id="rId6">
                  <a:extLst>
                    <a:ext uri="{A12FA001-AC4F-418D-AE19-62706E023703}">
                      <ahyp:hlinkClr val="tx"/>
                    </a:ext>
                  </a:extLst>
                </a:hlinkClick>
              </a:rPr>
              <a:t>https://www.javatpoint.com/java-swing</a:t>
            </a:r>
            <a:endParaRPr sz="1600">
              <a:solidFill>
                <a:schemeClr val="lt1"/>
              </a:solidFill>
              <a:latin typeface="Lato"/>
              <a:ea typeface="Lato"/>
              <a:cs typeface="Lato"/>
              <a:sym typeface="Lato"/>
            </a:endParaRPr>
          </a:p>
          <a:p>
            <a:pPr indent="69850" lvl="0" marL="457200" rtl="0" algn="l">
              <a:spcBef>
                <a:spcPts val="0"/>
              </a:spcBef>
              <a:spcAft>
                <a:spcPts val="0"/>
              </a:spcAft>
              <a:buClr>
                <a:schemeClr val="lt1"/>
              </a:buClr>
              <a:buSzPts val="1600"/>
              <a:buFont typeface="Lato"/>
              <a:buChar char="●"/>
            </a:pPr>
            <a:r>
              <a:rPr lang="en" sz="1600" u="sng">
                <a:solidFill>
                  <a:schemeClr val="lt1"/>
                </a:solidFill>
                <a:latin typeface="Lato"/>
                <a:ea typeface="Lato"/>
                <a:cs typeface="Lato"/>
                <a:sym typeface="Lato"/>
                <a:hlinkClick r:id="rId7">
                  <a:extLst>
                    <a:ext uri="{A12FA001-AC4F-418D-AE19-62706E023703}">
                      <ahyp:hlinkClr val="tx"/>
                    </a:ext>
                  </a:extLst>
                </a:hlinkClick>
              </a:rPr>
              <a:t>https://docs.oracle.com/javase/8/javafx/api/javafx/application/Application.html</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
        <p:nvSpPr>
          <p:cNvPr id="330" name="Google Shape;33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0"/>
          <p:cNvPicPr preferRelativeResize="0"/>
          <p:nvPr/>
        </p:nvPicPr>
        <p:blipFill>
          <a:blip r:embed="rId3">
            <a:alphaModFix/>
          </a:blip>
          <a:stretch>
            <a:fillRect/>
          </a:stretch>
        </p:blipFill>
        <p:spPr>
          <a:xfrm>
            <a:off x="0" y="0"/>
            <a:ext cx="9144000" cy="5143500"/>
          </a:xfrm>
          <a:prstGeom prst="rect">
            <a:avLst/>
          </a:prstGeom>
          <a:noFill/>
          <a:ln>
            <a:noFill/>
          </a:ln>
        </p:spPr>
      </p:pic>
      <p:sp>
        <p:nvSpPr>
          <p:cNvPr id="336" name="Google Shape;33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ctrTitle"/>
          </p:nvPr>
        </p:nvSpPr>
        <p:spPr>
          <a:xfrm>
            <a:off x="123475" y="508850"/>
            <a:ext cx="8687100" cy="70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lang="en">
                <a:solidFill>
                  <a:schemeClr val="dk2"/>
                </a:solidFill>
                <a:highlight>
                  <a:schemeClr val="accent1"/>
                </a:highlight>
              </a:rPr>
              <a:t>A</a:t>
            </a:r>
            <a:r>
              <a:rPr lang="en">
                <a:highlight>
                  <a:schemeClr val="accent1"/>
                </a:highlight>
              </a:rPr>
              <a:t>DVANTAGES</a:t>
            </a:r>
            <a:endParaRPr b="1">
              <a:solidFill>
                <a:schemeClr val="dk2"/>
              </a:solidFill>
              <a:highlight>
                <a:schemeClr val="accent1"/>
              </a:highlight>
            </a:endParaRPr>
          </a:p>
        </p:txBody>
      </p:sp>
      <p:sp>
        <p:nvSpPr>
          <p:cNvPr id="151" name="Google Shape;151;p15"/>
          <p:cNvSpPr txBox="1"/>
          <p:nvPr>
            <p:ph idx="1" type="subTitle"/>
          </p:nvPr>
        </p:nvSpPr>
        <p:spPr>
          <a:xfrm>
            <a:off x="390525" y="1673774"/>
            <a:ext cx="8222100" cy="3469800"/>
          </a:xfrm>
          <a:prstGeom prst="rect">
            <a:avLst/>
          </a:prstGeom>
        </p:spPr>
        <p:txBody>
          <a:bodyPr anchorCtr="0" anchor="t" bIns="91425" lIns="91425" spcFirstLastPara="1" rIns="91425" wrap="square" tIns="91425">
            <a:normAutofit/>
          </a:bodyPr>
          <a:lstStyle/>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It reduces huge capital cost buying hardware and software .</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Resources can be accessed very quickly .</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Productivity is high as we have to put less operational effort.</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Backup and recovery of data are less expensive and very fast.</a:t>
            </a:r>
            <a:endParaRPr sz="1900"/>
          </a:p>
          <a:p>
            <a:pPr indent="0" lvl="0" marL="457200" rtl="0" algn="just">
              <a:lnSpc>
                <a:spcPct val="90000"/>
              </a:lnSpc>
              <a:spcBef>
                <a:spcPts val="0"/>
              </a:spcBef>
              <a:spcAft>
                <a:spcPts val="0"/>
              </a:spcAft>
              <a:buNone/>
            </a:pPr>
            <a:r>
              <a:t/>
            </a:r>
            <a:endParaRPr sz="1900"/>
          </a:p>
          <a:p>
            <a:pPr indent="-349250" lvl="0" marL="457200" rtl="0" algn="just">
              <a:lnSpc>
                <a:spcPct val="90000"/>
              </a:lnSpc>
              <a:spcBef>
                <a:spcPts val="0"/>
              </a:spcBef>
              <a:spcAft>
                <a:spcPts val="0"/>
              </a:spcAft>
              <a:buSzPts val="1900"/>
              <a:buAutoNum type="arabicPeriod"/>
            </a:pPr>
            <a:r>
              <a:rPr lang="en" sz="1900"/>
              <a:t>We can increase or decrease requirement of resources.</a:t>
            </a:r>
            <a:endParaRPr sz="1900"/>
          </a:p>
        </p:txBody>
      </p:sp>
      <p:sp>
        <p:nvSpPr>
          <p:cNvPr id="152" name="Google Shape;15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ctrTitle"/>
          </p:nvPr>
        </p:nvSpPr>
        <p:spPr>
          <a:xfrm>
            <a:off x="390525" y="481350"/>
            <a:ext cx="8222100" cy="742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lang="en">
                <a:solidFill>
                  <a:schemeClr val="dk2"/>
                </a:solidFill>
                <a:highlight>
                  <a:schemeClr val="lt2"/>
                </a:highlight>
              </a:rPr>
              <a:t>DISADVANTAGES</a:t>
            </a:r>
            <a:endParaRPr b="1">
              <a:solidFill>
                <a:schemeClr val="dk2"/>
              </a:solidFill>
              <a:highlight>
                <a:schemeClr val="lt2"/>
              </a:highlight>
            </a:endParaRPr>
          </a:p>
        </p:txBody>
      </p:sp>
      <p:sp>
        <p:nvSpPr>
          <p:cNvPr id="158" name="Google Shape;158;p16"/>
          <p:cNvSpPr txBox="1"/>
          <p:nvPr>
            <p:ph idx="1" type="subTitle"/>
          </p:nvPr>
        </p:nvSpPr>
        <p:spPr>
          <a:xfrm>
            <a:off x="390525" y="1698842"/>
            <a:ext cx="8222100" cy="26232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AutoNum type="arabicPeriod"/>
            </a:pPr>
            <a:r>
              <a:rPr lang="en" sz="1900"/>
              <a:t>You can’t do anything with cloud as long as your internet access is out.</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AutoNum type="arabicPeriod"/>
            </a:pPr>
            <a:r>
              <a:rPr lang="en" sz="1900"/>
              <a:t>From an angle security is also an issue with cloud computing.</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AutoNum type="arabicPeriod"/>
            </a:pPr>
            <a:r>
              <a:rPr lang="en" sz="1900"/>
              <a:t>There is a possibility that your cloud </a:t>
            </a:r>
            <a:r>
              <a:rPr lang="en" sz="1900"/>
              <a:t>service</a:t>
            </a:r>
            <a:r>
              <a:rPr lang="en" sz="1900"/>
              <a:t> </a:t>
            </a:r>
            <a:r>
              <a:rPr lang="en" sz="1900"/>
              <a:t>provider</a:t>
            </a:r>
            <a:r>
              <a:rPr lang="en" sz="1900"/>
              <a:t> run out of money and closes their doors forever.</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ctrTitle"/>
          </p:nvPr>
        </p:nvSpPr>
        <p:spPr>
          <a:xfrm>
            <a:off x="460950" y="502525"/>
            <a:ext cx="8222100" cy="721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lang="en">
                <a:solidFill>
                  <a:schemeClr val="dk2"/>
                </a:solidFill>
                <a:highlight>
                  <a:schemeClr val="accent1"/>
                </a:highlight>
              </a:rPr>
              <a:t>APPLICATION</a:t>
            </a:r>
            <a:endParaRPr b="1">
              <a:solidFill>
                <a:schemeClr val="dk2"/>
              </a:solidFill>
              <a:highlight>
                <a:schemeClr val="accent1"/>
              </a:highlight>
            </a:endParaRPr>
          </a:p>
        </p:txBody>
      </p:sp>
      <p:sp>
        <p:nvSpPr>
          <p:cNvPr id="165" name="Google Shape;165;p17"/>
          <p:cNvSpPr txBox="1"/>
          <p:nvPr>
            <p:ph idx="1" type="subTitle"/>
          </p:nvPr>
        </p:nvSpPr>
        <p:spPr>
          <a:xfrm>
            <a:off x="390525" y="1549900"/>
            <a:ext cx="8222100" cy="346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Art applications like Moo, Adobe creative cloud , Vistaprint.</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 sz="1900"/>
              <a:t>Business applications like Salesforce , PayPal etc.</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 sz="1900"/>
              <a:t>Data storage and backup applications.</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 sz="1900"/>
              <a:t>Educational Applications .</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 sz="1900"/>
              <a:t>Entertainment applications like online games.</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 sz="1900"/>
              <a:t>Management applications .</a:t>
            </a:r>
            <a:endParaRPr sz="1900"/>
          </a:p>
        </p:txBody>
      </p:sp>
      <p:sp>
        <p:nvSpPr>
          <p:cNvPr id="166" name="Google Shape;16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ctrTitle"/>
          </p:nvPr>
        </p:nvSpPr>
        <p:spPr>
          <a:xfrm>
            <a:off x="390525" y="522375"/>
            <a:ext cx="8222100" cy="71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r>
              <a:rPr lang="en">
                <a:solidFill>
                  <a:srgbClr val="000000"/>
                </a:solidFill>
                <a:highlight>
                  <a:schemeClr val="lt2"/>
                </a:highlight>
              </a:rPr>
              <a:t>MOTIVATION</a:t>
            </a:r>
            <a:endParaRPr>
              <a:solidFill>
                <a:srgbClr val="000000"/>
              </a:solidFill>
              <a:highlight>
                <a:schemeClr val="lt2"/>
              </a:highlight>
            </a:endParaRPr>
          </a:p>
        </p:txBody>
      </p:sp>
      <p:sp>
        <p:nvSpPr>
          <p:cNvPr id="172" name="Google Shape;172;p18"/>
          <p:cNvSpPr txBox="1"/>
          <p:nvPr>
            <p:ph idx="1" type="subTitle"/>
          </p:nvPr>
        </p:nvSpPr>
        <p:spPr>
          <a:xfrm>
            <a:off x="390525" y="1476726"/>
            <a:ext cx="8222100" cy="32550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Cloud computing helps startups manage </a:t>
            </a:r>
            <a:r>
              <a:rPr lang="en" sz="1900"/>
              <a:t>shifting</a:t>
            </a:r>
            <a:r>
              <a:rPr lang="en" sz="1900"/>
              <a:t> computing requirements by providing </a:t>
            </a:r>
            <a:r>
              <a:rPr lang="en" sz="1900"/>
              <a:t>flexibility</a:t>
            </a:r>
            <a:r>
              <a:rPr lang="en" sz="1900"/>
              <a:t> in computer service they purchase.</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 sz="1900"/>
              <a:t>Cloud has a strong impact on company budgets, it improves use of resources reducing IT spending by 20 and 80%.</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 sz="1900"/>
              <a:t>It allows for the possibilities to generate new income streams via the </a:t>
            </a:r>
            <a:r>
              <a:rPr lang="en" sz="1900"/>
              <a:t>implementation</a:t>
            </a:r>
            <a:r>
              <a:rPr lang="en" sz="1900"/>
              <a:t> of disruptive business models.</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 sz="1900"/>
              <a:t>It allows a greater </a:t>
            </a:r>
            <a:r>
              <a:rPr lang="en" sz="1900"/>
              <a:t>flexibility</a:t>
            </a:r>
            <a:r>
              <a:rPr lang="en" sz="1900"/>
              <a:t> in the deployment of services, which permits a “granular” focus in completing or replacing capacities.</a:t>
            </a:r>
            <a:endParaRPr sz="1900"/>
          </a:p>
          <a:p>
            <a:pPr indent="0" lvl="0" marL="0" rtl="0" algn="l">
              <a:spcBef>
                <a:spcPts val="0"/>
              </a:spcBef>
              <a:spcAft>
                <a:spcPts val="0"/>
              </a:spcAft>
              <a:buNone/>
            </a:pPr>
            <a:r>
              <a:t/>
            </a:r>
            <a:endParaRPr/>
          </a:p>
        </p:txBody>
      </p:sp>
      <p:sp>
        <p:nvSpPr>
          <p:cNvPr id="173" name="Google Shape;1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nvSpPr>
        <p:spPr>
          <a:xfrm>
            <a:off x="502275" y="552525"/>
            <a:ext cx="7895400" cy="4848300"/>
          </a:xfrm>
          <a:prstGeom prst="rect">
            <a:avLst/>
          </a:prstGeom>
          <a:noFill/>
          <a:ln>
            <a:noFill/>
          </a:ln>
        </p:spPr>
        <p:txBody>
          <a:bodyPr anchorCtr="0" anchor="t" bIns="91425" lIns="91425" spcFirstLastPara="1" rIns="91425" wrap="square" tIns="91425">
            <a:normAutofit lnSpcReduction="10000"/>
          </a:bodyPr>
          <a:lstStyle/>
          <a:p>
            <a:pPr indent="0" lvl="0" marL="0" rtl="0" algn="r">
              <a:spcBef>
                <a:spcPts val="0"/>
              </a:spcBef>
              <a:spcAft>
                <a:spcPts val="0"/>
              </a:spcAft>
              <a:buNone/>
            </a:pPr>
            <a:r>
              <a:rPr b="1" lang="en" sz="4200">
                <a:solidFill>
                  <a:schemeClr val="dk2"/>
                </a:solidFill>
                <a:highlight>
                  <a:schemeClr val="accent1"/>
                </a:highlight>
                <a:latin typeface="Roboto"/>
                <a:ea typeface="Roboto"/>
                <a:cs typeface="Roboto"/>
                <a:sym typeface="Roboto"/>
              </a:rPr>
              <a:t>TERMINOLOGIES </a:t>
            </a:r>
            <a:endParaRPr b="1" sz="4200">
              <a:solidFill>
                <a:schemeClr val="dk2"/>
              </a:solidFill>
              <a:highlight>
                <a:schemeClr val="accent1"/>
              </a:highlight>
              <a:latin typeface="Roboto"/>
              <a:ea typeface="Roboto"/>
              <a:cs typeface="Roboto"/>
              <a:sym typeface="Roboto"/>
            </a:endParaRPr>
          </a:p>
          <a:p>
            <a:pPr indent="0" lvl="0" marL="0" rtl="0" algn="just">
              <a:spcBef>
                <a:spcPts val="0"/>
              </a:spcBef>
              <a:spcAft>
                <a:spcPts val="0"/>
              </a:spcAft>
              <a:buNone/>
            </a:pPr>
            <a:r>
              <a:t/>
            </a:r>
            <a:endParaRPr sz="2200">
              <a:solidFill>
                <a:srgbClr val="FFFFFF"/>
              </a:solidFill>
              <a:latin typeface="Roboto"/>
              <a:ea typeface="Roboto"/>
              <a:cs typeface="Roboto"/>
              <a:sym typeface="Roboto"/>
            </a:endParaRPr>
          </a:p>
          <a:p>
            <a:pPr indent="-349250" lvl="0" marL="457200" rtl="0" algn="just">
              <a:spcBef>
                <a:spcPts val="0"/>
              </a:spcBef>
              <a:spcAft>
                <a:spcPts val="0"/>
              </a:spcAft>
              <a:buClr>
                <a:schemeClr val="dk2"/>
              </a:buClr>
              <a:buSzPts val="1900"/>
              <a:buFont typeface="Roboto"/>
              <a:buChar char="●"/>
            </a:pPr>
            <a:r>
              <a:rPr b="1" lang="en" sz="2000">
                <a:solidFill>
                  <a:schemeClr val="dk2"/>
                </a:solidFill>
                <a:latin typeface="Roboto"/>
                <a:ea typeface="Roboto"/>
                <a:cs typeface="Roboto"/>
                <a:sym typeface="Roboto"/>
              </a:rPr>
              <a:t>Cloud</a:t>
            </a:r>
            <a:r>
              <a:rPr lang="en" sz="2000">
                <a:solidFill>
                  <a:schemeClr val="dk2"/>
                </a:solidFill>
                <a:latin typeface="Roboto"/>
                <a:ea typeface="Roboto"/>
                <a:cs typeface="Roboto"/>
                <a:sym typeface="Roboto"/>
              </a:rPr>
              <a:t> </a:t>
            </a:r>
            <a:r>
              <a:rPr lang="en" sz="1900">
                <a:solidFill>
                  <a:schemeClr val="dk2"/>
                </a:solidFill>
                <a:latin typeface="Roboto"/>
                <a:ea typeface="Roboto"/>
                <a:cs typeface="Roboto"/>
                <a:sym typeface="Roboto"/>
              </a:rPr>
              <a:t>:</a:t>
            </a:r>
            <a:r>
              <a:rPr lang="en" sz="1900">
                <a:solidFill>
                  <a:schemeClr val="dk2"/>
                </a:solidFill>
                <a:latin typeface="Lato"/>
                <a:ea typeface="Lato"/>
                <a:cs typeface="Lato"/>
                <a:sym typeface="Lato"/>
              </a:rPr>
              <a:t> Technology that allows us to access files/services through internet.</a:t>
            </a:r>
            <a:endParaRPr sz="1900">
              <a:solidFill>
                <a:schemeClr val="dk2"/>
              </a:solidFill>
              <a:latin typeface="Lato"/>
              <a:ea typeface="Lato"/>
              <a:cs typeface="Lato"/>
              <a:sym typeface="Lato"/>
            </a:endParaRPr>
          </a:p>
          <a:p>
            <a:pPr indent="0" lvl="0" marL="457200" rtl="0" algn="just">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just">
              <a:spcBef>
                <a:spcPts val="0"/>
              </a:spcBef>
              <a:spcAft>
                <a:spcPts val="0"/>
              </a:spcAft>
              <a:buClr>
                <a:schemeClr val="dk2"/>
              </a:buClr>
              <a:buSzPts val="1900"/>
              <a:buFont typeface="Roboto"/>
              <a:buChar char="●"/>
            </a:pPr>
            <a:r>
              <a:rPr b="1" lang="en" sz="2000">
                <a:solidFill>
                  <a:schemeClr val="dk2"/>
                </a:solidFill>
                <a:latin typeface="Roboto"/>
                <a:ea typeface="Roboto"/>
                <a:cs typeface="Roboto"/>
                <a:sym typeface="Roboto"/>
              </a:rPr>
              <a:t>Firewall </a:t>
            </a:r>
            <a:r>
              <a:rPr lang="en" sz="1900">
                <a:solidFill>
                  <a:schemeClr val="dk2"/>
                </a:solidFill>
                <a:latin typeface="Roboto"/>
                <a:ea typeface="Roboto"/>
                <a:cs typeface="Roboto"/>
                <a:sym typeface="Roboto"/>
              </a:rPr>
              <a:t>: </a:t>
            </a:r>
            <a:r>
              <a:rPr lang="en" sz="1900">
                <a:solidFill>
                  <a:schemeClr val="dk2"/>
                </a:solidFill>
                <a:latin typeface="Lato"/>
                <a:ea typeface="Lato"/>
                <a:cs typeface="Lato"/>
                <a:sym typeface="Lato"/>
              </a:rPr>
              <a:t>A defensive </a:t>
            </a:r>
            <a:r>
              <a:rPr lang="en" sz="1900">
                <a:solidFill>
                  <a:schemeClr val="dk2"/>
                </a:solidFill>
                <a:latin typeface="Lato"/>
                <a:ea typeface="Lato"/>
                <a:cs typeface="Lato"/>
                <a:sym typeface="Lato"/>
              </a:rPr>
              <a:t>technology</a:t>
            </a:r>
            <a:r>
              <a:rPr lang="en" sz="1900">
                <a:solidFill>
                  <a:schemeClr val="dk2"/>
                </a:solidFill>
                <a:latin typeface="Lato"/>
                <a:ea typeface="Lato"/>
                <a:cs typeface="Lato"/>
                <a:sym typeface="Lato"/>
              </a:rPr>
              <a:t> to keep bad guys out </a:t>
            </a:r>
            <a:r>
              <a:rPr lang="en" sz="1900">
                <a:solidFill>
                  <a:schemeClr val="dk2"/>
                </a:solidFill>
                <a:latin typeface="Roboto"/>
                <a:ea typeface="Roboto"/>
                <a:cs typeface="Roboto"/>
                <a:sym typeface="Roboto"/>
              </a:rPr>
              <a:t>.</a:t>
            </a:r>
            <a:endParaRPr sz="1900">
              <a:solidFill>
                <a:schemeClr val="dk2"/>
              </a:solidFill>
              <a:latin typeface="Roboto"/>
              <a:ea typeface="Roboto"/>
              <a:cs typeface="Roboto"/>
              <a:sym typeface="Roboto"/>
            </a:endParaRPr>
          </a:p>
          <a:p>
            <a:pPr indent="0" lvl="0" marL="457200" rtl="0" algn="just">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just">
              <a:spcBef>
                <a:spcPts val="0"/>
              </a:spcBef>
              <a:spcAft>
                <a:spcPts val="0"/>
              </a:spcAft>
              <a:buClr>
                <a:schemeClr val="dk2"/>
              </a:buClr>
              <a:buSzPts val="1900"/>
              <a:buFont typeface="Roboto"/>
              <a:buChar char="●"/>
            </a:pPr>
            <a:r>
              <a:rPr b="1" lang="en" sz="2000">
                <a:solidFill>
                  <a:schemeClr val="dk2"/>
                </a:solidFill>
                <a:latin typeface="Roboto"/>
                <a:ea typeface="Roboto"/>
                <a:cs typeface="Roboto"/>
                <a:sym typeface="Roboto"/>
              </a:rPr>
              <a:t>Encryption</a:t>
            </a:r>
            <a:r>
              <a:rPr b="1" lang="en" sz="2000">
                <a:solidFill>
                  <a:schemeClr val="dk2"/>
                </a:solidFill>
                <a:latin typeface="Roboto"/>
                <a:ea typeface="Roboto"/>
                <a:cs typeface="Roboto"/>
                <a:sym typeface="Roboto"/>
              </a:rPr>
              <a:t> </a:t>
            </a:r>
            <a:r>
              <a:rPr lang="en" sz="1900">
                <a:solidFill>
                  <a:schemeClr val="dk2"/>
                </a:solidFill>
                <a:latin typeface="Roboto"/>
                <a:ea typeface="Roboto"/>
                <a:cs typeface="Roboto"/>
                <a:sym typeface="Roboto"/>
              </a:rPr>
              <a:t>: </a:t>
            </a:r>
            <a:r>
              <a:rPr lang="en" sz="1900">
                <a:solidFill>
                  <a:schemeClr val="dk2"/>
                </a:solidFill>
                <a:latin typeface="Lato"/>
                <a:ea typeface="Lato"/>
                <a:cs typeface="Lato"/>
                <a:sym typeface="Lato"/>
              </a:rPr>
              <a:t>Process of encoding data with a key to prevent theft.</a:t>
            </a:r>
            <a:endParaRPr sz="1900">
              <a:solidFill>
                <a:schemeClr val="dk2"/>
              </a:solidFill>
              <a:latin typeface="Lato"/>
              <a:ea typeface="Lato"/>
              <a:cs typeface="Lato"/>
              <a:sym typeface="Lato"/>
            </a:endParaRPr>
          </a:p>
          <a:p>
            <a:pPr indent="0" lvl="0" marL="457200" rtl="0" algn="just">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just">
              <a:spcBef>
                <a:spcPts val="0"/>
              </a:spcBef>
              <a:spcAft>
                <a:spcPts val="0"/>
              </a:spcAft>
              <a:buClr>
                <a:schemeClr val="dk2"/>
              </a:buClr>
              <a:buSzPts val="1900"/>
              <a:buFont typeface="Roboto"/>
              <a:buChar char="●"/>
            </a:pPr>
            <a:r>
              <a:rPr b="1" lang="en" sz="2000">
                <a:solidFill>
                  <a:schemeClr val="dk2"/>
                </a:solidFill>
                <a:latin typeface="Roboto"/>
                <a:ea typeface="Roboto"/>
                <a:cs typeface="Roboto"/>
                <a:sym typeface="Roboto"/>
              </a:rPr>
              <a:t>Exploit </a:t>
            </a:r>
            <a:r>
              <a:rPr lang="en" sz="1900">
                <a:solidFill>
                  <a:schemeClr val="dk2"/>
                </a:solidFill>
                <a:latin typeface="Roboto"/>
                <a:ea typeface="Roboto"/>
                <a:cs typeface="Roboto"/>
                <a:sym typeface="Roboto"/>
              </a:rPr>
              <a:t>:  </a:t>
            </a:r>
            <a:r>
              <a:rPr lang="en" sz="1900">
                <a:solidFill>
                  <a:schemeClr val="dk2"/>
                </a:solidFill>
                <a:latin typeface="Lato"/>
                <a:ea typeface="Lato"/>
                <a:cs typeface="Lato"/>
                <a:sym typeface="Lato"/>
              </a:rPr>
              <a:t>A malicious application or script used to take advantage of user.</a:t>
            </a:r>
            <a:endParaRPr sz="1900">
              <a:solidFill>
                <a:schemeClr val="dk2"/>
              </a:solidFill>
              <a:latin typeface="Lato"/>
              <a:ea typeface="Lato"/>
              <a:cs typeface="Lato"/>
              <a:sym typeface="Lato"/>
            </a:endParaRPr>
          </a:p>
          <a:p>
            <a:pPr indent="0" lvl="0" marL="457200" rtl="0" algn="just">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just">
              <a:spcBef>
                <a:spcPts val="0"/>
              </a:spcBef>
              <a:spcAft>
                <a:spcPts val="0"/>
              </a:spcAft>
              <a:buClr>
                <a:schemeClr val="dk2"/>
              </a:buClr>
              <a:buSzPts val="1900"/>
              <a:buFont typeface="Roboto"/>
              <a:buChar char="●"/>
            </a:pPr>
            <a:r>
              <a:rPr b="1" lang="en" sz="2000">
                <a:solidFill>
                  <a:schemeClr val="dk2"/>
                </a:solidFill>
                <a:latin typeface="Roboto"/>
                <a:ea typeface="Roboto"/>
                <a:cs typeface="Roboto"/>
                <a:sym typeface="Roboto"/>
              </a:rPr>
              <a:t>Breach </a:t>
            </a:r>
            <a:r>
              <a:rPr lang="en" sz="1900">
                <a:solidFill>
                  <a:schemeClr val="dk2"/>
                </a:solidFill>
                <a:latin typeface="Roboto"/>
                <a:ea typeface="Roboto"/>
                <a:cs typeface="Roboto"/>
                <a:sym typeface="Roboto"/>
              </a:rPr>
              <a:t>: </a:t>
            </a:r>
            <a:r>
              <a:rPr lang="en" sz="1900">
                <a:solidFill>
                  <a:schemeClr val="dk2"/>
                </a:solidFill>
                <a:latin typeface="Lato"/>
                <a:ea typeface="Lato"/>
                <a:cs typeface="Lato"/>
                <a:sym typeface="Lato"/>
              </a:rPr>
              <a:t>The moment hacker successfully </a:t>
            </a:r>
            <a:r>
              <a:rPr lang="en" sz="1900">
                <a:solidFill>
                  <a:schemeClr val="dk2"/>
                </a:solidFill>
                <a:latin typeface="Lato"/>
                <a:ea typeface="Lato"/>
                <a:cs typeface="Lato"/>
                <a:sym typeface="Lato"/>
              </a:rPr>
              <a:t>exploits</a:t>
            </a:r>
            <a:r>
              <a:rPr lang="en" sz="1900">
                <a:solidFill>
                  <a:schemeClr val="dk2"/>
                </a:solidFill>
                <a:latin typeface="Lato"/>
                <a:ea typeface="Lato"/>
                <a:cs typeface="Lato"/>
                <a:sym typeface="Lato"/>
              </a:rPr>
              <a:t> a </a:t>
            </a:r>
            <a:r>
              <a:rPr lang="en" sz="1900">
                <a:solidFill>
                  <a:schemeClr val="dk2"/>
                </a:solidFill>
                <a:latin typeface="Lato"/>
                <a:ea typeface="Lato"/>
                <a:cs typeface="Lato"/>
                <a:sym typeface="Lato"/>
              </a:rPr>
              <a:t>vulnerability</a:t>
            </a:r>
            <a:r>
              <a:rPr lang="en" sz="1900">
                <a:solidFill>
                  <a:schemeClr val="dk2"/>
                </a:solidFill>
                <a:latin typeface="Lato"/>
                <a:ea typeface="Lato"/>
                <a:cs typeface="Lato"/>
                <a:sym typeface="Lato"/>
              </a:rPr>
              <a:t> of computer </a:t>
            </a:r>
            <a:r>
              <a:rPr lang="en" sz="1900">
                <a:solidFill>
                  <a:srgbClr val="FFFFFF"/>
                </a:solidFill>
                <a:latin typeface="Lato"/>
                <a:ea typeface="Lato"/>
                <a:cs typeface="Lato"/>
                <a:sym typeface="Lato"/>
              </a:rPr>
              <a:t>.</a:t>
            </a:r>
            <a:endParaRPr sz="1900">
              <a:solidFill>
                <a:srgbClr val="FFFFFF"/>
              </a:solidFill>
              <a:latin typeface="Lato"/>
              <a:ea typeface="Lato"/>
              <a:cs typeface="Lato"/>
              <a:sym typeface="Lato"/>
            </a:endParaRPr>
          </a:p>
          <a:p>
            <a:pPr indent="0" lvl="0" marL="0" rtl="0" algn="l">
              <a:spcBef>
                <a:spcPts val="0"/>
              </a:spcBef>
              <a:spcAft>
                <a:spcPts val="0"/>
              </a:spcAft>
              <a:buNone/>
            </a:pPr>
            <a:r>
              <a:t/>
            </a:r>
            <a:endParaRPr sz="1500">
              <a:solidFill>
                <a:srgbClr val="FFFFFF"/>
              </a:solidFill>
              <a:latin typeface="Roboto"/>
              <a:ea typeface="Roboto"/>
              <a:cs typeface="Roboto"/>
              <a:sym typeface="Roboto"/>
            </a:endParaRPr>
          </a:p>
          <a:p>
            <a:pPr indent="0" lvl="0" marL="0" rtl="0" algn="just">
              <a:spcBef>
                <a:spcPts val="0"/>
              </a:spcBef>
              <a:spcAft>
                <a:spcPts val="0"/>
              </a:spcAft>
              <a:buNone/>
            </a:pPr>
            <a:r>
              <a:rPr lang="en" sz="1500">
                <a:solidFill>
                  <a:srgbClr val="FFFFFF"/>
                </a:solidFill>
                <a:latin typeface="Roboto"/>
                <a:ea typeface="Roboto"/>
                <a:cs typeface="Roboto"/>
                <a:sym typeface="Roboto"/>
              </a:rPr>
              <a:t>  </a:t>
            </a:r>
            <a:endParaRPr sz="1500">
              <a:solidFill>
                <a:srgbClr val="FFFFFF"/>
              </a:solidFill>
              <a:latin typeface="Roboto"/>
              <a:ea typeface="Roboto"/>
              <a:cs typeface="Roboto"/>
              <a:sym typeface="Roboto"/>
            </a:endParaRPr>
          </a:p>
        </p:txBody>
      </p:sp>
      <p:sp>
        <p:nvSpPr>
          <p:cNvPr id="179" name="Google Shape;1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ctrTitle"/>
          </p:nvPr>
        </p:nvSpPr>
        <p:spPr>
          <a:xfrm>
            <a:off x="567450" y="444300"/>
            <a:ext cx="8009100" cy="8004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2"/>
                </a:solidFill>
                <a:highlight>
                  <a:schemeClr val="lt2"/>
                </a:highlight>
              </a:rPr>
              <a:t>AGENTS INVOLVED</a:t>
            </a:r>
            <a:endParaRPr b="1">
              <a:solidFill>
                <a:schemeClr val="dk2"/>
              </a:solidFill>
              <a:highlight>
                <a:schemeClr val="lt2"/>
              </a:highlight>
            </a:endParaRPr>
          </a:p>
        </p:txBody>
      </p:sp>
      <p:sp>
        <p:nvSpPr>
          <p:cNvPr id="185" name="Google Shape;185;p20"/>
          <p:cNvSpPr txBox="1"/>
          <p:nvPr>
            <p:ph idx="1" type="subTitle"/>
          </p:nvPr>
        </p:nvSpPr>
        <p:spPr>
          <a:xfrm>
            <a:off x="390525" y="1275600"/>
            <a:ext cx="8222100" cy="4113300"/>
          </a:xfrm>
          <a:prstGeom prst="rect">
            <a:avLst/>
          </a:prstGeom>
        </p:spPr>
        <p:txBody>
          <a:bodyPr anchorCtr="0" anchor="t" bIns="91425" lIns="91425" spcFirstLastPara="1" rIns="91425" wrap="square" tIns="91425">
            <a:normAutofit lnSpcReduction="10000"/>
          </a:bodyPr>
          <a:lstStyle/>
          <a:p>
            <a:pPr indent="-349250" lvl="0" marL="457200" rtl="0" algn="just">
              <a:lnSpc>
                <a:spcPct val="90000"/>
              </a:lnSpc>
              <a:spcBef>
                <a:spcPts val="0"/>
              </a:spcBef>
              <a:spcAft>
                <a:spcPts val="0"/>
              </a:spcAft>
              <a:buSzPts val="1900"/>
              <a:buChar char="●"/>
            </a:pPr>
            <a:r>
              <a:rPr b="1" lang="en" sz="1900"/>
              <a:t>There are various agents involved in the process of data sharing:</a:t>
            </a:r>
            <a:endParaRPr b="1" sz="1900"/>
          </a:p>
          <a:p>
            <a:pPr indent="-349250" lvl="0" marL="457200" rtl="0" algn="just">
              <a:lnSpc>
                <a:spcPct val="90000"/>
              </a:lnSpc>
              <a:spcBef>
                <a:spcPts val="0"/>
              </a:spcBef>
              <a:spcAft>
                <a:spcPts val="0"/>
              </a:spcAft>
              <a:buSzPts val="1900"/>
              <a:buAutoNum type="arabicPeriod"/>
            </a:pPr>
            <a:r>
              <a:rPr b="1" lang="en" sz="1900"/>
              <a:t>Server</a:t>
            </a:r>
            <a:r>
              <a:rPr lang="en" sz="1900"/>
              <a:t>:</a:t>
            </a:r>
            <a:endParaRPr sz="1900"/>
          </a:p>
          <a:p>
            <a:pPr indent="0" lvl="0" marL="457200" rtl="0" algn="just">
              <a:lnSpc>
                <a:spcPct val="90000"/>
              </a:lnSpc>
              <a:spcBef>
                <a:spcPts val="0"/>
              </a:spcBef>
              <a:spcAft>
                <a:spcPts val="0"/>
              </a:spcAft>
              <a:buSzPts val="440"/>
              <a:buNone/>
            </a:pPr>
            <a:r>
              <a:rPr lang="en" sz="1900"/>
              <a:t>A cloud server which stores all the information regarding the keys. During the time of data sharing, it helps to validate the user using the key pair generated. If the user is valid, a secure connection is established for the data transfer.</a:t>
            </a:r>
            <a:endParaRPr sz="1900"/>
          </a:p>
          <a:p>
            <a:pPr indent="0" lvl="0" marL="457200" rtl="0" algn="just">
              <a:lnSpc>
                <a:spcPct val="90000"/>
              </a:lnSpc>
              <a:spcBef>
                <a:spcPts val="0"/>
              </a:spcBef>
              <a:spcAft>
                <a:spcPts val="0"/>
              </a:spcAft>
              <a:buSzPts val="440"/>
              <a:buNone/>
            </a:pPr>
            <a:r>
              <a:t/>
            </a:r>
            <a:endParaRPr sz="1900"/>
          </a:p>
          <a:p>
            <a:pPr indent="-349250" lvl="0" marL="457200" rtl="0" algn="just">
              <a:lnSpc>
                <a:spcPct val="90000"/>
              </a:lnSpc>
              <a:spcBef>
                <a:spcPts val="0"/>
              </a:spcBef>
              <a:spcAft>
                <a:spcPts val="0"/>
              </a:spcAft>
              <a:buSzPts val="1900"/>
              <a:buAutoNum type="arabicPeriod"/>
            </a:pPr>
            <a:r>
              <a:rPr b="1" lang="en" sz="1900"/>
              <a:t>Data owner:</a:t>
            </a:r>
            <a:endParaRPr b="1" sz="1900"/>
          </a:p>
          <a:p>
            <a:pPr indent="0" lvl="0" marL="457200" rtl="0" algn="just">
              <a:lnSpc>
                <a:spcPct val="90000"/>
              </a:lnSpc>
              <a:spcBef>
                <a:spcPts val="0"/>
              </a:spcBef>
              <a:spcAft>
                <a:spcPts val="0"/>
              </a:spcAft>
              <a:buSzPts val="440"/>
              <a:buNone/>
            </a:pPr>
            <a:r>
              <a:rPr lang="en" sz="1900"/>
              <a:t>Data owners or service providers,  are those who are the owner of the data. They store either the normal data or the entire database and depend on the server to manage data.</a:t>
            </a:r>
            <a:endParaRPr sz="1900"/>
          </a:p>
          <a:p>
            <a:pPr indent="0" lvl="0" marL="457200" rtl="0" algn="just">
              <a:lnSpc>
                <a:spcPct val="90000"/>
              </a:lnSpc>
              <a:spcBef>
                <a:spcPts val="0"/>
              </a:spcBef>
              <a:spcAft>
                <a:spcPts val="0"/>
              </a:spcAft>
              <a:buSzPts val="440"/>
              <a:buNone/>
            </a:pPr>
            <a:r>
              <a:t/>
            </a:r>
            <a:endParaRPr sz="1900"/>
          </a:p>
          <a:p>
            <a:pPr indent="-349250" lvl="0" marL="457200" rtl="0" algn="just">
              <a:lnSpc>
                <a:spcPct val="90000"/>
              </a:lnSpc>
              <a:spcBef>
                <a:spcPts val="0"/>
              </a:spcBef>
              <a:spcAft>
                <a:spcPts val="0"/>
              </a:spcAft>
              <a:buSzPts val="1900"/>
              <a:buAutoNum type="arabicPeriod"/>
            </a:pPr>
            <a:r>
              <a:rPr b="1" lang="en" sz="1900"/>
              <a:t>Client</a:t>
            </a:r>
            <a:r>
              <a:rPr lang="en" sz="1900"/>
              <a:t>:</a:t>
            </a:r>
            <a:br>
              <a:rPr lang="en" sz="1900"/>
            </a:br>
            <a:r>
              <a:rPr lang="en" sz="1900"/>
              <a:t>Users are the authorized parties who could have access to the data if the server establishes connection between them. </a:t>
            </a:r>
            <a:endParaRPr sz="1900"/>
          </a:p>
          <a:p>
            <a:pPr indent="0" lvl="0" marL="0" rtl="0" algn="l">
              <a:lnSpc>
                <a:spcPct val="90000"/>
              </a:lnSpc>
              <a:spcBef>
                <a:spcPts val="0"/>
              </a:spcBef>
              <a:spcAft>
                <a:spcPts val="0"/>
              </a:spcAft>
              <a:buSzPts val="440"/>
              <a:buNone/>
            </a:pPr>
            <a:r>
              <a:t/>
            </a:r>
            <a:endParaRPr sz="1900"/>
          </a:p>
        </p:txBody>
      </p:sp>
      <p:sp>
        <p:nvSpPr>
          <p:cNvPr id="186" name="Google Shape;1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ctrTitle"/>
          </p:nvPr>
        </p:nvSpPr>
        <p:spPr>
          <a:xfrm>
            <a:off x="729450" y="467600"/>
            <a:ext cx="7688100" cy="75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4280">
                <a:highlight>
                  <a:schemeClr val="accent1"/>
                </a:highlight>
              </a:rPr>
              <a:t>LITERATURE REVIEWS</a:t>
            </a:r>
            <a:endParaRPr sz="4280">
              <a:highlight>
                <a:schemeClr val="accent1"/>
              </a:highlight>
            </a:endParaRPr>
          </a:p>
        </p:txBody>
      </p:sp>
      <p:sp>
        <p:nvSpPr>
          <p:cNvPr id="192" name="Google Shape;192;p21"/>
          <p:cNvSpPr txBox="1"/>
          <p:nvPr>
            <p:ph idx="1" type="subTitle"/>
          </p:nvPr>
        </p:nvSpPr>
        <p:spPr>
          <a:xfrm>
            <a:off x="729625" y="1223900"/>
            <a:ext cx="7688100" cy="3738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900" u="sng"/>
              <a:t>CRYPTOGRAPHY ALGORITHMS:</a:t>
            </a:r>
            <a:endParaRPr sz="1900" u="sng"/>
          </a:p>
          <a:p>
            <a:pPr indent="-342900" lvl="0" marL="457200" rtl="0" algn="just">
              <a:spcBef>
                <a:spcPts val="0"/>
              </a:spcBef>
              <a:spcAft>
                <a:spcPts val="0"/>
              </a:spcAft>
              <a:buSzPts val="1800"/>
              <a:buChar char="●"/>
            </a:pPr>
            <a:r>
              <a:rPr b="1" lang="en" sz="1800"/>
              <a:t>ELGAMAL ALGORITHM</a:t>
            </a:r>
            <a:r>
              <a:rPr lang="en" sz="1800"/>
              <a:t>:ElGamal encryption is an public-key cryptosystem. It uses asymmetric key encryption for communicating between two parties and encrypting the message.</a:t>
            </a:r>
            <a:endParaRPr sz="1800"/>
          </a:p>
          <a:p>
            <a:pPr indent="-342900" lvl="0" marL="457200" rtl="0" algn="just">
              <a:spcBef>
                <a:spcPts val="0"/>
              </a:spcBef>
              <a:spcAft>
                <a:spcPts val="0"/>
              </a:spcAft>
              <a:buSzPts val="1800"/>
              <a:buChar char="●"/>
            </a:pPr>
            <a:r>
              <a:rPr b="1" lang="en" sz="1800"/>
              <a:t>KNAPSACK ALGORITHM:</a:t>
            </a:r>
            <a:r>
              <a:rPr lang="en" sz="1800"/>
              <a:t>In this algorithm we will two different knapsack problems in which one is easy and other one is hard. The easy knapsack is used as the private key and the hard knapsack is used as the public key. The easy knapsack is used to derived the hard knapsack.</a:t>
            </a:r>
            <a:endParaRPr sz="1800"/>
          </a:p>
          <a:p>
            <a:pPr indent="0" lvl="0" marL="457200" rtl="0" algn="just">
              <a:spcBef>
                <a:spcPts val="0"/>
              </a:spcBef>
              <a:spcAft>
                <a:spcPts val="0"/>
              </a:spcAft>
              <a:buNone/>
            </a:pPr>
            <a:r>
              <a:t/>
            </a:r>
            <a:endParaRPr sz="1400"/>
          </a:p>
          <a:p>
            <a:pPr indent="0" lvl="0" marL="0" rtl="0" algn="just">
              <a:spcBef>
                <a:spcPts val="0"/>
              </a:spcBef>
              <a:spcAft>
                <a:spcPts val="0"/>
              </a:spcAft>
              <a:buNone/>
            </a:pPr>
            <a:r>
              <a:rPr b="1" lang="en" sz="1900" u="sng"/>
              <a:t>OUR PROJECT</a:t>
            </a:r>
            <a:r>
              <a:rPr b="1" lang="en" sz="1900"/>
              <a:t>:</a:t>
            </a:r>
            <a:endParaRPr sz="1900"/>
          </a:p>
          <a:p>
            <a:pPr indent="-342900" lvl="0" marL="457200" rtl="0" algn="just">
              <a:spcBef>
                <a:spcPts val="0"/>
              </a:spcBef>
              <a:spcAft>
                <a:spcPts val="0"/>
              </a:spcAft>
              <a:buSzPts val="1800"/>
              <a:buChar char="●"/>
            </a:pPr>
            <a:r>
              <a:rPr lang="en" sz="1800"/>
              <a:t>Our project inspired from </a:t>
            </a:r>
            <a:r>
              <a:rPr lang="en" sz="1800"/>
              <a:t>asymmetric</a:t>
            </a:r>
            <a:r>
              <a:rPr lang="en" sz="1800"/>
              <a:t> cryptography uses RSA algorithm for key </a:t>
            </a:r>
            <a:r>
              <a:rPr lang="en" sz="1800"/>
              <a:t>encryption-decryption and AES algorithm for message encryption-decryption .</a:t>
            </a:r>
            <a:endParaRPr sz="1800"/>
          </a:p>
          <a:p>
            <a:pPr indent="-342900" lvl="0" marL="457200" rtl="0" algn="just">
              <a:spcBef>
                <a:spcPts val="0"/>
              </a:spcBef>
              <a:spcAft>
                <a:spcPts val="0"/>
              </a:spcAft>
              <a:buSzPts val="1800"/>
              <a:buChar char="●"/>
            </a:pPr>
            <a:r>
              <a:rPr lang="en" sz="1800"/>
              <a:t>Our’s is window based application using Java swing as frontend.</a:t>
            </a:r>
            <a:endParaRPr sz="1800"/>
          </a:p>
        </p:txBody>
      </p:sp>
      <p:sp>
        <p:nvSpPr>
          <p:cNvPr id="193" name="Google Shape;1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