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5" Type="http://schemas.openxmlformats.org/officeDocument/2006/relationships/notesMaster" Target="notesMasters/notesMaster1.xml"/><Relationship Id="rId19" Type="http://schemas.openxmlformats.org/officeDocument/2006/relationships/font" Target="fonts/Raleway-boldItalic.fntdata"/><Relationship Id="rId6" Type="http://schemas.openxmlformats.org/officeDocument/2006/relationships/slide" Target="slides/slide1.xml"/><Relationship Id="rId18"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dc7e8914a0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dc7e8914a0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dc7e8914a0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dc7e8914a0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dc7e8914a0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dc7e8914a0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dc7e8914a0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dc7e8914a0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dc7e8914a0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dc7e8914a0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dc7e8914a0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dc7e8914a0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dc7e8914a0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dc7e8914a0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dc7e8914a0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dc7e8914a0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dc7e8914a0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dc7e8914a0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02575" y="580868"/>
            <a:ext cx="3477600" cy="3627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Snake Game Using Deep Q Learning</a:t>
            </a:r>
            <a:endParaRPr/>
          </a:p>
        </p:txBody>
      </p:sp>
      <p:sp>
        <p:nvSpPr>
          <p:cNvPr id="87" name="Google Shape;87;p13"/>
          <p:cNvSpPr txBox="1"/>
          <p:nvPr>
            <p:ph idx="1" type="subTitle"/>
          </p:nvPr>
        </p:nvSpPr>
        <p:spPr>
          <a:xfrm>
            <a:off x="702575" y="3145350"/>
            <a:ext cx="7688100" cy="185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Devansh - CS21B2023</a:t>
            </a:r>
            <a:endParaRPr/>
          </a:p>
          <a:p>
            <a:pPr indent="0" lvl="0" marL="0" rtl="0" algn="l">
              <a:spcBef>
                <a:spcPts val="0"/>
              </a:spcBef>
              <a:spcAft>
                <a:spcPts val="0"/>
              </a:spcAft>
              <a:buNone/>
            </a:pPr>
            <a:r>
              <a:rPr lang="en"/>
              <a:t>Swaraj - CS21B2024</a:t>
            </a:r>
            <a:endParaRPr/>
          </a:p>
          <a:p>
            <a:pPr indent="0" lvl="0" marL="0" rtl="0" algn="l">
              <a:spcBef>
                <a:spcPts val="0"/>
              </a:spcBef>
              <a:spcAft>
                <a:spcPts val="0"/>
              </a:spcAft>
              <a:buNone/>
            </a:pPr>
            <a:r>
              <a:rPr lang="en"/>
              <a:t>Anmol - CS21B2027</a:t>
            </a:r>
            <a:endParaRPr/>
          </a:p>
          <a:p>
            <a:pPr indent="0" lvl="0" marL="0" rtl="0" algn="l">
              <a:spcBef>
                <a:spcPts val="0"/>
              </a:spcBef>
              <a:spcAft>
                <a:spcPts val="0"/>
              </a:spcAft>
              <a:buNone/>
            </a:pPr>
            <a:r>
              <a:t/>
            </a:r>
            <a:endParaRPr/>
          </a:p>
        </p:txBody>
      </p:sp>
      <p:pic>
        <p:nvPicPr>
          <p:cNvPr id="88" name="Google Shape;88;p13"/>
          <p:cNvPicPr preferRelativeResize="0"/>
          <p:nvPr/>
        </p:nvPicPr>
        <p:blipFill>
          <a:blip r:embed="rId3">
            <a:alphaModFix/>
          </a:blip>
          <a:stretch>
            <a:fillRect/>
          </a:stretch>
        </p:blipFill>
        <p:spPr>
          <a:xfrm>
            <a:off x="4332575" y="789400"/>
            <a:ext cx="4659025" cy="23171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2"/>
          <p:cNvSpPr txBox="1"/>
          <p:nvPr>
            <p:ph type="title"/>
          </p:nvPr>
        </p:nvSpPr>
        <p:spPr>
          <a:xfrm>
            <a:off x="1941850"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 Faced</a:t>
            </a:r>
            <a:endParaRPr/>
          </a:p>
        </p:txBody>
      </p:sp>
      <p:sp>
        <p:nvSpPr>
          <p:cNvPr id="151" name="Google Shape;151;p22"/>
          <p:cNvSpPr txBox="1"/>
          <p:nvPr>
            <p:ph idx="1" type="body"/>
          </p:nvPr>
        </p:nvSpPr>
        <p:spPr>
          <a:xfrm>
            <a:off x="727650" y="1546150"/>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Training an agent to play the Snake game involves several challenges. The dynamic environment requires accurate modeling of snake movement, food placement, and collision detection. Effective exploration strategies, such as epsilon-greedy, are needed to balance exploration and exploitation for food capture. The agent must manage the discrete action space (up, down, left, right) efficiently. Replay memory management is crucial for storing and sampling experiences during training, with memory constraints posing challenges. Hyperparameter tuning for learning rate, discount factor, batch size, and network architecture is time-consuming but essential. Computational complexity requires substantial power, mitigated by mini-batch training, GPU acceleration, and model compression.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About Snake Game</a:t>
            </a:r>
            <a:endParaRPr/>
          </a:p>
        </p:txBody>
      </p:sp>
      <p:sp>
        <p:nvSpPr>
          <p:cNvPr id="94" name="Google Shape;94;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t>The Snake game is a classic arcade game where the player controls a snake to eat food and grow longer without colliding with the walls or itself. The objective is to achieve the highest score by eating as much food as possible. The game ends if the snake hits the walls or its own body.</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49775" y="1584975"/>
            <a:ext cx="1811700" cy="243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Why Deep Q Learning?</a:t>
            </a:r>
            <a:endParaRPr/>
          </a:p>
        </p:txBody>
      </p:sp>
      <p:sp>
        <p:nvSpPr>
          <p:cNvPr id="100" name="Google Shape;100;p15"/>
          <p:cNvSpPr txBox="1"/>
          <p:nvPr>
            <p:ph idx="1" type="body"/>
          </p:nvPr>
        </p:nvSpPr>
        <p:spPr>
          <a:xfrm>
            <a:off x="1925750" y="745425"/>
            <a:ext cx="7337700" cy="4119000"/>
          </a:xfrm>
          <a:prstGeom prst="rect">
            <a:avLst/>
          </a:prstGeom>
        </p:spPr>
        <p:txBody>
          <a:bodyPr anchorCtr="0" anchor="t" bIns="91425" lIns="91425" spcFirstLastPara="1" rIns="91425" wrap="square" tIns="91425">
            <a:normAutofit fontScale="32500" lnSpcReduction="20000"/>
          </a:bodyPr>
          <a:lstStyle/>
          <a:p>
            <a:pPr indent="0" lvl="0" marL="0" rtl="0" algn="l">
              <a:spcBef>
                <a:spcPts val="0"/>
              </a:spcBef>
              <a:spcAft>
                <a:spcPts val="0"/>
              </a:spcAft>
              <a:buNone/>
            </a:pPr>
            <a:r>
              <a:t/>
            </a:r>
            <a:endParaRPr sz="4500"/>
          </a:p>
          <a:p>
            <a:pPr indent="0" lvl="0" marL="0" rtl="0" algn="l">
              <a:spcBef>
                <a:spcPts val="1200"/>
              </a:spcBef>
              <a:spcAft>
                <a:spcPts val="0"/>
              </a:spcAft>
              <a:buNone/>
            </a:pPr>
            <a:r>
              <a:t/>
            </a:r>
            <a:endParaRPr sz="4500"/>
          </a:p>
          <a:p>
            <a:pPr indent="0" lvl="0" marL="0" rtl="0" algn="l">
              <a:spcBef>
                <a:spcPts val="1200"/>
              </a:spcBef>
              <a:spcAft>
                <a:spcPts val="0"/>
              </a:spcAft>
              <a:buNone/>
            </a:pPr>
            <a:r>
              <a:rPr b="1" lang="en" sz="4500"/>
              <a:t>1. Complex State Handling</a:t>
            </a:r>
            <a:r>
              <a:rPr lang="en" sz="4500"/>
              <a:t>: DQL effectively manages the game's high-dimensional state space using deep neural networks.</a:t>
            </a:r>
            <a:endParaRPr sz="4500"/>
          </a:p>
          <a:p>
            <a:pPr indent="0" lvl="0" marL="0" rtl="0" algn="l">
              <a:spcBef>
                <a:spcPts val="1200"/>
              </a:spcBef>
              <a:spcAft>
                <a:spcPts val="0"/>
              </a:spcAft>
              <a:buNone/>
            </a:pPr>
            <a:r>
              <a:rPr b="1" lang="en" sz="4500"/>
              <a:t>2. Raw Pixel Input</a:t>
            </a:r>
            <a:r>
              <a:rPr lang="en" sz="4500"/>
              <a:t>: It can learn directly from the game's visual representation without manual feature engineering.</a:t>
            </a:r>
            <a:endParaRPr sz="4500"/>
          </a:p>
          <a:p>
            <a:pPr indent="0" lvl="0" marL="0" rtl="0" algn="l">
              <a:spcBef>
                <a:spcPts val="1200"/>
              </a:spcBef>
              <a:spcAft>
                <a:spcPts val="0"/>
              </a:spcAft>
              <a:buNone/>
            </a:pPr>
            <a:r>
              <a:rPr b="1" lang="en" sz="4500"/>
              <a:t>3. State Generalization</a:t>
            </a:r>
            <a:r>
              <a:rPr lang="en" sz="4500"/>
              <a:t>: DQL generalizes well across different game states, allowing the snake to make smart decisions in new situations.</a:t>
            </a:r>
            <a:endParaRPr sz="4500"/>
          </a:p>
          <a:p>
            <a:pPr indent="0" lvl="0" marL="0" rtl="0" algn="l">
              <a:spcBef>
                <a:spcPts val="1200"/>
              </a:spcBef>
              <a:spcAft>
                <a:spcPts val="0"/>
              </a:spcAft>
              <a:buNone/>
            </a:pPr>
            <a:r>
              <a:rPr b="1" lang="en" sz="4500"/>
              <a:t>4. Experience Replay:</a:t>
            </a:r>
            <a:r>
              <a:rPr lang="en" sz="4500"/>
              <a:t> This technique stabilizes learning by reusing past game experiences, breaking the correlation between consecutive states.</a:t>
            </a:r>
            <a:endParaRPr sz="4500"/>
          </a:p>
          <a:p>
            <a:pPr indent="0" lvl="0" marL="0" rtl="0" algn="l">
              <a:spcBef>
                <a:spcPts val="1200"/>
              </a:spcBef>
              <a:spcAft>
                <a:spcPts val="0"/>
              </a:spcAft>
              <a:buNone/>
            </a:pPr>
            <a:r>
              <a:rPr b="1" lang="en" sz="4500"/>
              <a:t>5. Scalability</a:t>
            </a:r>
            <a:r>
              <a:rPr lang="en" sz="4500"/>
              <a:t>: DQL can adapt to increasing game complexity, making it a robust and scalable solution for training in the Snake game.</a:t>
            </a:r>
            <a:endParaRPr sz="4500"/>
          </a:p>
          <a:p>
            <a:pPr indent="0" lvl="0" marL="0" rtl="0" algn="l">
              <a:spcBef>
                <a:spcPts val="1200"/>
              </a:spcBef>
              <a:spcAft>
                <a:spcPts val="1200"/>
              </a:spcAft>
              <a:buNone/>
            </a:pPr>
            <a:r>
              <a:t/>
            </a:r>
            <a:endParaRPr sz="4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490650"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Working Diagram:</a:t>
            </a:r>
            <a:endParaRPr/>
          </a:p>
        </p:txBody>
      </p:sp>
      <p:sp>
        <p:nvSpPr>
          <p:cNvPr id="106" name="Google Shape;106;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7" name="Google Shape;107;p16"/>
          <p:cNvPicPr preferRelativeResize="0"/>
          <p:nvPr/>
        </p:nvPicPr>
        <p:blipFill>
          <a:blip r:embed="rId3">
            <a:alphaModFix/>
          </a:blip>
          <a:stretch>
            <a:fillRect/>
          </a:stretch>
        </p:blipFill>
        <p:spPr>
          <a:xfrm>
            <a:off x="3716877" y="0"/>
            <a:ext cx="3730896"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58950" y="5352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 of DQN architecture</a:t>
            </a:r>
            <a:endParaRPr/>
          </a:p>
          <a:p>
            <a:pPr indent="0" lvl="0" marL="0" rtl="0" algn="l">
              <a:spcBef>
                <a:spcPts val="0"/>
              </a:spcBef>
              <a:spcAft>
                <a:spcPts val="0"/>
              </a:spcAft>
              <a:buNone/>
            </a:pPr>
            <a:r>
              <a:t/>
            </a:r>
            <a:endParaRPr/>
          </a:p>
        </p:txBody>
      </p:sp>
      <p:sp>
        <p:nvSpPr>
          <p:cNvPr id="113" name="Google Shape;113;p17"/>
          <p:cNvSpPr txBox="1"/>
          <p:nvPr>
            <p:ph idx="1" type="body"/>
          </p:nvPr>
        </p:nvSpPr>
        <p:spPr>
          <a:xfrm>
            <a:off x="159975" y="127062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Linear_QNet class initializes a neural network with input, hidden, and output sizes, using PyTorch linear layers and ReLU activations. The QTrainer class trains the DQN model by computing target Q-values, minimizing squared error loss, and updating model parameters with the Adam optimizer through backpropagation.</a:t>
            </a:r>
            <a:endParaRPr/>
          </a:p>
        </p:txBody>
      </p:sp>
      <p:sp>
        <p:nvSpPr>
          <p:cNvPr id="114" name="Google Shape;114;p17"/>
          <p:cNvSpPr txBox="1"/>
          <p:nvPr>
            <p:ph type="title"/>
          </p:nvPr>
        </p:nvSpPr>
        <p:spPr>
          <a:xfrm>
            <a:off x="2571825"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Working Process</a:t>
            </a:r>
            <a:endParaRPr/>
          </a:p>
        </p:txBody>
      </p:sp>
      <p:pic>
        <p:nvPicPr>
          <p:cNvPr id="115" name="Google Shape;115;p17"/>
          <p:cNvPicPr preferRelativeResize="0"/>
          <p:nvPr/>
        </p:nvPicPr>
        <p:blipFill>
          <a:blip r:embed="rId3">
            <a:alphaModFix/>
          </a:blip>
          <a:stretch>
            <a:fillRect/>
          </a:stretch>
        </p:blipFill>
        <p:spPr>
          <a:xfrm>
            <a:off x="3844286" y="2415600"/>
            <a:ext cx="2798739" cy="2286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58975" y="6298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Training Process</a:t>
            </a:r>
            <a:endParaRPr/>
          </a:p>
        </p:txBody>
      </p:sp>
      <p:sp>
        <p:nvSpPr>
          <p:cNvPr id="121" name="Google Shape;121;p18"/>
          <p:cNvSpPr txBox="1"/>
          <p:nvPr>
            <p:ph idx="1" type="body"/>
          </p:nvPr>
        </p:nvSpPr>
        <p:spPr>
          <a:xfrm>
            <a:off x="0" y="1348700"/>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Training starts after accumulating sufficient episodes in replay memory. Randomly sampled batches from replay memory are processed into numpy arrays for TensorFlow operations. The QTrainer class trains the neural network with these batches via backpropagation. Epsilon-greedy exploration gradually decays, balancing exploration and exploitation over time.</a:t>
            </a:r>
            <a:endParaRPr/>
          </a:p>
        </p:txBody>
      </p:sp>
      <p:sp>
        <p:nvSpPr>
          <p:cNvPr id="122" name="Google Shape;122;p18"/>
          <p:cNvSpPr txBox="1"/>
          <p:nvPr>
            <p:ph type="title"/>
          </p:nvPr>
        </p:nvSpPr>
        <p:spPr>
          <a:xfrm>
            <a:off x="2443275"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Working Principle</a:t>
            </a:r>
            <a:endParaRPr/>
          </a:p>
        </p:txBody>
      </p:sp>
      <p:pic>
        <p:nvPicPr>
          <p:cNvPr id="123" name="Google Shape;123;p18"/>
          <p:cNvPicPr preferRelativeResize="0"/>
          <p:nvPr/>
        </p:nvPicPr>
        <p:blipFill>
          <a:blip r:embed="rId3">
            <a:alphaModFix/>
          </a:blip>
          <a:stretch>
            <a:fillRect/>
          </a:stretch>
        </p:blipFill>
        <p:spPr>
          <a:xfrm>
            <a:off x="4135765" y="2282325"/>
            <a:ext cx="3408035" cy="2261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619225" y="419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Agent’s Process</a:t>
            </a:r>
            <a:endParaRPr/>
          </a:p>
        </p:txBody>
      </p:sp>
      <p:sp>
        <p:nvSpPr>
          <p:cNvPr id="129" name="Google Shape;129;p19"/>
          <p:cNvSpPr txBox="1"/>
          <p:nvPr>
            <p:ph idx="1" type="body"/>
          </p:nvPr>
        </p:nvSpPr>
        <p:spPr>
          <a:xfrm>
            <a:off x="4144825" y="577175"/>
            <a:ext cx="4163100" cy="2261100"/>
          </a:xfrm>
          <a:prstGeom prst="rect">
            <a:avLst/>
          </a:prstGeom>
        </p:spPr>
        <p:txBody>
          <a:bodyPr anchorCtr="0" anchor="t" bIns="91425" lIns="91425" spcFirstLastPara="1" rIns="91425" wrap="square" tIns="91425">
            <a:normAutofit/>
          </a:bodyPr>
          <a:lstStyle/>
          <a:p>
            <a:pPr indent="-226695" lvl="0" marL="144145" rtl="0" algn="l">
              <a:lnSpc>
                <a:spcPct val="107916"/>
              </a:lnSpc>
              <a:spcBef>
                <a:spcPts val="0"/>
              </a:spcBef>
              <a:spcAft>
                <a:spcPts val="800"/>
              </a:spcAft>
              <a:buClr>
                <a:srgbClr val="000000"/>
              </a:buClr>
              <a:buSzPts val="1300"/>
              <a:buFont typeface="Noto Sans Symbols"/>
              <a:buChar char="●"/>
            </a:pPr>
            <a:r>
              <a:rPr lang="en">
                <a:solidFill>
                  <a:srgbClr val="000000"/>
                </a:solidFill>
                <a:latin typeface="Calibri"/>
                <a:ea typeface="Calibri"/>
                <a:cs typeface="Calibri"/>
                <a:sym typeface="Calibri"/>
              </a:rPr>
              <a:t>the Snake game interface with a black background. It features the food as a red square and the snake represented by a blue square. A score of 1 is shown in the top-left corner. Image 2 exhibits a training plot for a Deep Q-Learning agent playing Snake. Initially fluctuating, the agent's scores stabilize and improve over time, peaking around the 50th game. These visuals encapsulate the agent's progression in mastering the Snake game.</a:t>
            </a:r>
            <a:endParaRPr sz="1500"/>
          </a:p>
        </p:txBody>
      </p:sp>
      <p:pic>
        <p:nvPicPr>
          <p:cNvPr id="130" name="Google Shape;130;p19"/>
          <p:cNvPicPr preferRelativeResize="0"/>
          <p:nvPr/>
        </p:nvPicPr>
        <p:blipFill>
          <a:blip r:embed="rId3">
            <a:alphaModFix/>
          </a:blip>
          <a:stretch>
            <a:fillRect/>
          </a:stretch>
        </p:blipFill>
        <p:spPr>
          <a:xfrm>
            <a:off x="53220" y="577170"/>
            <a:ext cx="3661525" cy="1779150"/>
          </a:xfrm>
          <a:prstGeom prst="rect">
            <a:avLst/>
          </a:prstGeom>
          <a:noFill/>
          <a:ln>
            <a:noFill/>
          </a:ln>
        </p:spPr>
      </p:pic>
      <p:pic>
        <p:nvPicPr>
          <p:cNvPr id="131" name="Google Shape;131;p19"/>
          <p:cNvPicPr preferRelativeResize="0"/>
          <p:nvPr/>
        </p:nvPicPr>
        <p:blipFill>
          <a:blip r:embed="rId4">
            <a:alphaModFix/>
          </a:blip>
          <a:stretch>
            <a:fillRect/>
          </a:stretch>
        </p:blipFill>
        <p:spPr>
          <a:xfrm>
            <a:off x="244250" y="2678400"/>
            <a:ext cx="4547092" cy="2000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7" name="Google Shape;137;p20"/>
          <p:cNvSpPr txBox="1"/>
          <p:nvPr>
            <p:ph idx="1" type="body"/>
          </p:nvPr>
        </p:nvSpPr>
        <p:spPr>
          <a:xfrm>
            <a:off x="4795500" y="1012375"/>
            <a:ext cx="3806400" cy="4016400"/>
          </a:xfrm>
          <a:prstGeom prst="rect">
            <a:avLst/>
          </a:prstGeom>
        </p:spPr>
        <p:txBody>
          <a:bodyPr anchorCtr="0" anchor="t" bIns="91425" lIns="91425" spcFirstLastPara="1" rIns="91425" wrap="square" tIns="91425">
            <a:normAutofit/>
          </a:bodyPr>
          <a:lstStyle/>
          <a:p>
            <a:pPr indent="-226695" lvl="0" marL="144145" rtl="0" algn="l">
              <a:lnSpc>
                <a:spcPct val="107916"/>
              </a:lnSpc>
              <a:spcBef>
                <a:spcPts val="0"/>
              </a:spcBef>
              <a:spcAft>
                <a:spcPts val="800"/>
              </a:spcAft>
              <a:buClr>
                <a:srgbClr val="000000"/>
              </a:buClr>
              <a:buSzPts val="1300"/>
              <a:buFont typeface="Calibri"/>
              <a:buChar char="●"/>
            </a:pPr>
            <a:r>
              <a:rPr lang="en">
                <a:solidFill>
                  <a:srgbClr val="000000"/>
                </a:solidFill>
                <a:latin typeface="Calibri"/>
                <a:ea typeface="Calibri"/>
                <a:cs typeface="Calibri"/>
                <a:sym typeface="Calibri"/>
              </a:rPr>
              <a:t>Advanced stage of the Snake game, with the snake (blue squares) having consumed 36 food pieces, elongating its body. Image 2 illustrates the training progress of the Deep Q-Learning agent, showing an upward trend in scores over games played. The agent's growing </a:t>
            </a:r>
            <a:endParaRPr sz="1500"/>
          </a:p>
        </p:txBody>
      </p:sp>
      <p:pic>
        <p:nvPicPr>
          <p:cNvPr id="138" name="Google Shape;138;p20"/>
          <p:cNvPicPr preferRelativeResize="0"/>
          <p:nvPr/>
        </p:nvPicPr>
        <p:blipFill>
          <a:blip r:embed="rId3">
            <a:alphaModFix/>
          </a:blip>
          <a:stretch>
            <a:fillRect/>
          </a:stretch>
        </p:blipFill>
        <p:spPr>
          <a:xfrm>
            <a:off x="97275" y="2887975"/>
            <a:ext cx="4307000" cy="2203403"/>
          </a:xfrm>
          <a:prstGeom prst="rect">
            <a:avLst/>
          </a:prstGeom>
          <a:noFill/>
          <a:ln>
            <a:noFill/>
          </a:ln>
        </p:spPr>
      </p:pic>
      <p:pic>
        <p:nvPicPr>
          <p:cNvPr id="139" name="Google Shape;139;p20"/>
          <p:cNvPicPr preferRelativeResize="0"/>
          <p:nvPr/>
        </p:nvPicPr>
        <p:blipFill>
          <a:blip r:embed="rId4">
            <a:alphaModFix/>
          </a:blip>
          <a:stretch>
            <a:fillRect/>
          </a:stretch>
        </p:blipFill>
        <p:spPr>
          <a:xfrm>
            <a:off x="179947" y="159975"/>
            <a:ext cx="4034850" cy="2728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1"/>
          <p:cNvSpPr txBox="1"/>
          <p:nvPr>
            <p:ph type="title"/>
          </p:nvPr>
        </p:nvSpPr>
        <p:spPr>
          <a:xfrm>
            <a:off x="2125550"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Performance Metrics</a:t>
            </a:r>
            <a:endParaRPr/>
          </a:p>
        </p:txBody>
      </p:sp>
      <p:sp>
        <p:nvSpPr>
          <p:cNvPr id="145" name="Google Shape;145;p21"/>
          <p:cNvSpPr txBox="1"/>
          <p:nvPr>
            <p:ph idx="1" type="body"/>
          </p:nvPr>
        </p:nvSpPr>
        <p:spPr>
          <a:xfrm>
            <a:off x="727650" y="1441200"/>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execution loop runs through a set number of games, initializing each with `reset()`, and simulating gameplay with `play_step()`. Depending on the training count, output and graphics may be suppressed. If recording is enabled, game data (state, actions, rewards) is saved using pickle. After all games, performance is evaluated by calculating the average score, printing individual scores, win rate percentage, and summarizing game outcomes as wins or losses.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