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7"/>
  </p:notesMasterIdLst>
  <p:sldIdLst>
    <p:sldId id="256" r:id="rId3"/>
    <p:sldId id="257" r:id="rId4"/>
    <p:sldId id="260" r:id="rId5"/>
    <p:sldId id="262" r:id="rId6"/>
    <p:sldId id="270" r:id="rId7"/>
    <p:sldId id="261" r:id="rId8"/>
    <p:sldId id="263" r:id="rId9"/>
    <p:sldId id="271" r:id="rId10"/>
    <p:sldId id="264" r:id="rId11"/>
    <p:sldId id="272" r:id="rId12"/>
    <p:sldId id="273" r:id="rId13"/>
    <p:sldId id="266" r:id="rId14"/>
    <p:sldId id="268" r:id="rId15"/>
    <p:sldId id="269"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11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13</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5</a:t>
            </a:fld>
            <a:endParaRPr/>
          </a:p>
        </p:txBody>
      </p:sp>
    </p:spTree>
    <p:extLst>
      <p:ext uri="{BB962C8B-B14F-4D97-AF65-F5344CB8AC3E}">
        <p14:creationId xmlns:p14="http://schemas.microsoft.com/office/powerpoint/2010/main" val="2436514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6"/>
        <p:cNvGrpSpPr/>
        <p:nvPr/>
      </p:nvGrpSpPr>
      <p:grpSpPr>
        <a:xfrm>
          <a:off x="0" y="0"/>
          <a:ext cx="0" cy="0"/>
          <a:chOff x="0" y="0"/>
          <a:chExt cx="0" cy="0"/>
        </a:xfrm>
      </p:grpSpPr>
      <p:sp>
        <p:nvSpPr>
          <p:cNvPr id="17" name="Google Shape;17;p2"/>
          <p:cNvSpPr/>
          <p:nvPr/>
        </p:nvSpPr>
        <p:spPr>
          <a:xfrm>
            <a:off x="0" y="0"/>
            <a:ext cx="12192000" cy="5150700"/>
          </a:xfrm>
          <a:prstGeom prst="rect">
            <a:avLst/>
          </a:prstGeom>
          <a:solidFill>
            <a:srgbClr val="214B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 name="Google Shape;18;p2"/>
          <p:cNvSpPr txBox="1">
            <a:spLocks noGrp="1"/>
          </p:cNvSpPr>
          <p:nvPr>
            <p:ph type="ctrTitle"/>
          </p:nvPr>
        </p:nvSpPr>
        <p:spPr>
          <a:xfrm>
            <a:off x="1524000" y="485754"/>
            <a:ext cx="9144000" cy="23877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6000"/>
              <a:buFont typeface="Bookman Old Style"/>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524000" y="3148313"/>
            <a:ext cx="9144000" cy="14730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rgbClr val="EDEAEA"/>
              </a:buClr>
              <a:buSzPts val="2800"/>
              <a:buNone/>
              <a:defRPr sz="2800">
                <a:solidFill>
                  <a:srgbClr val="EDEAEA"/>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0" name="Google Shape;20;p2"/>
          <p:cNvPicPr preferRelativeResize="0"/>
          <p:nvPr/>
        </p:nvPicPr>
        <p:blipFill rotWithShape="1">
          <a:blip r:embed="rId2">
            <a:alphaModFix/>
          </a:blip>
          <a:srcRect/>
          <a:stretch/>
        </p:blipFill>
        <p:spPr>
          <a:xfrm>
            <a:off x="1" y="5402388"/>
            <a:ext cx="6667017" cy="1230538"/>
          </a:xfrm>
          <a:prstGeom prst="rect">
            <a:avLst/>
          </a:prstGeom>
          <a:noFill/>
          <a:ln>
            <a:noFill/>
          </a:ln>
        </p:spPr>
      </p:pic>
      <p:cxnSp>
        <p:nvCxnSpPr>
          <p:cNvPr id="21" name="Google Shape;21;p2"/>
          <p:cNvCxnSpPr/>
          <p:nvPr/>
        </p:nvCxnSpPr>
        <p:spPr>
          <a:xfrm>
            <a:off x="6736460" y="5335929"/>
            <a:ext cx="0" cy="1354200"/>
          </a:xfrm>
          <a:prstGeom prst="straightConnector1">
            <a:avLst/>
          </a:prstGeom>
          <a:noFill/>
          <a:ln w="9525" cap="flat" cmpd="sng">
            <a:solidFill>
              <a:srgbClr val="214B8C"/>
            </a:solidFill>
            <a:prstDash val="solid"/>
            <a:miter lim="800000"/>
            <a:headEnd type="none" w="sm" len="sm"/>
            <a:tailEnd type="none" w="sm" len="sm"/>
          </a:ln>
        </p:spPr>
      </p:cxnSp>
      <p:sp>
        <p:nvSpPr>
          <p:cNvPr id="22" name="Google Shape;22;p2"/>
          <p:cNvSpPr txBox="1">
            <a:spLocks noGrp="1"/>
          </p:cNvSpPr>
          <p:nvPr>
            <p:ph type="body" idx="2"/>
          </p:nvPr>
        </p:nvSpPr>
        <p:spPr>
          <a:xfrm>
            <a:off x="7048981" y="5335588"/>
            <a:ext cx="4862100" cy="1354200"/>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000"/>
              </a:spcBef>
              <a:spcAft>
                <a:spcPts val="0"/>
              </a:spcAft>
              <a:buClr>
                <a:schemeClr val="dk1"/>
              </a:buClr>
              <a:buSzPts val="1800"/>
              <a:buChar char="•"/>
              <a:defRPr sz="18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838200" y="365126"/>
            <a:ext cx="10515600" cy="942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
          <p:cNvSpPr txBox="1">
            <a:spLocks noGrp="1"/>
          </p:cNvSpPr>
          <p:nvPr>
            <p:ph type="body" idx="1"/>
          </p:nvPr>
        </p:nvSpPr>
        <p:spPr>
          <a:xfrm rot="5400000">
            <a:off x="3911550" y="-1562243"/>
            <a:ext cx="43689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1"/>
          <p:cNvSpPr txBox="1">
            <a:spLocks noGrp="1"/>
          </p:cNvSpPr>
          <p:nvPr>
            <p:ph type="sldNum" idx="12"/>
          </p:nvPr>
        </p:nvSpPr>
        <p:spPr>
          <a:xfrm>
            <a:off x="10393047" y="6311899"/>
            <a:ext cx="1500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rot="5400000">
            <a:off x="7133400" y="1783000"/>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2"/>
          <p:cNvSpPr txBox="1">
            <a:spLocks noGrp="1"/>
          </p:cNvSpPr>
          <p:nvPr>
            <p:ph type="body" idx="1"/>
          </p:nvPr>
        </p:nvSpPr>
        <p:spPr>
          <a:xfrm rot="5400000">
            <a:off x="1799400" y="-769700"/>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2"/>
          <p:cNvSpPr txBox="1">
            <a:spLocks noGrp="1"/>
          </p:cNvSpPr>
          <p:nvPr>
            <p:ph type="sldNum" idx="12"/>
          </p:nvPr>
        </p:nvSpPr>
        <p:spPr>
          <a:xfrm>
            <a:off x="10393047" y="6311899"/>
            <a:ext cx="1500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838200" y="365126"/>
            <a:ext cx="10515600" cy="943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4"/>
          <p:cNvSpPr txBox="1">
            <a:spLocks noGrp="1"/>
          </p:cNvSpPr>
          <p:nvPr>
            <p:ph type="body" idx="1"/>
          </p:nvPr>
        </p:nvSpPr>
        <p:spPr>
          <a:xfrm>
            <a:off x="838200" y="1511107"/>
            <a:ext cx="10515600" cy="436883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4"/>
          <p:cNvSpPr txBox="1">
            <a:spLocks noGrp="1"/>
          </p:cNvSpPr>
          <p:nvPr>
            <p:ph type="sldNum" idx="12"/>
          </p:nvPr>
        </p:nvSpPr>
        <p:spPr>
          <a:xfrm>
            <a:off x="10370916" y="6311899"/>
            <a:ext cx="1523010" cy="365125"/>
          </a:xfrm>
          <a:prstGeom prst="rect">
            <a:avLst/>
          </a:prstGeom>
          <a:noFill/>
          <a:ln>
            <a:noFill/>
          </a:ln>
        </p:spPr>
        <p:txBody>
          <a:bodyPr spcFirstLastPara="1" wrap="square" lIns="90000"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80"/>
        <p:cNvGrpSpPr/>
        <p:nvPr/>
      </p:nvGrpSpPr>
      <p:grpSpPr>
        <a:xfrm>
          <a:off x="0" y="0"/>
          <a:ext cx="0" cy="0"/>
          <a:chOff x="0" y="0"/>
          <a:chExt cx="0" cy="0"/>
        </a:xfrm>
      </p:grpSpPr>
      <p:sp>
        <p:nvSpPr>
          <p:cNvPr id="81" name="Google Shape;81;p16"/>
          <p:cNvSpPr/>
          <p:nvPr/>
        </p:nvSpPr>
        <p:spPr>
          <a:xfrm>
            <a:off x="0" y="0"/>
            <a:ext cx="12192000" cy="5150734"/>
          </a:xfrm>
          <a:prstGeom prst="rect">
            <a:avLst/>
          </a:prstGeom>
          <a:solidFill>
            <a:srgbClr val="214B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2" name="Google Shape;82;p16"/>
          <p:cNvSpPr txBox="1">
            <a:spLocks noGrp="1"/>
          </p:cNvSpPr>
          <p:nvPr>
            <p:ph type="ctrTitle"/>
          </p:nvPr>
        </p:nvSpPr>
        <p:spPr>
          <a:xfrm>
            <a:off x="1524000" y="485754"/>
            <a:ext cx="9144000" cy="23876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6000"/>
              <a:buFont typeface="Bookman Old Style"/>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subTitle" idx="1"/>
          </p:nvPr>
        </p:nvSpPr>
        <p:spPr>
          <a:xfrm>
            <a:off x="1524000" y="3148313"/>
            <a:ext cx="9144000" cy="1472877"/>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rgbClr val="EDEAEA"/>
              </a:buClr>
              <a:buSzPts val="2800"/>
              <a:buNone/>
              <a:defRPr sz="2800">
                <a:solidFill>
                  <a:srgbClr val="EDEAEA"/>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84" name="Google Shape;84;p16"/>
          <p:cNvPicPr preferRelativeResize="0"/>
          <p:nvPr/>
        </p:nvPicPr>
        <p:blipFill rotWithShape="1">
          <a:blip r:embed="rId2">
            <a:alphaModFix/>
          </a:blip>
          <a:srcRect/>
          <a:stretch/>
        </p:blipFill>
        <p:spPr>
          <a:xfrm>
            <a:off x="1" y="5402388"/>
            <a:ext cx="6667016" cy="1230538"/>
          </a:xfrm>
          <a:prstGeom prst="rect">
            <a:avLst/>
          </a:prstGeom>
          <a:noFill/>
          <a:ln>
            <a:noFill/>
          </a:ln>
        </p:spPr>
      </p:pic>
      <p:cxnSp>
        <p:nvCxnSpPr>
          <p:cNvPr id="85" name="Google Shape;85;p16"/>
          <p:cNvCxnSpPr/>
          <p:nvPr/>
        </p:nvCxnSpPr>
        <p:spPr>
          <a:xfrm>
            <a:off x="6736460" y="5335929"/>
            <a:ext cx="0" cy="1354238"/>
          </a:xfrm>
          <a:prstGeom prst="straightConnector1">
            <a:avLst/>
          </a:prstGeom>
          <a:noFill/>
          <a:ln w="9525" cap="flat" cmpd="sng">
            <a:solidFill>
              <a:srgbClr val="214B8C"/>
            </a:solidFill>
            <a:prstDash val="solid"/>
            <a:miter lim="800000"/>
            <a:headEnd type="none" w="sm" len="sm"/>
            <a:tailEnd type="none" w="sm" len="sm"/>
          </a:ln>
        </p:spPr>
      </p:cxnSp>
      <p:sp>
        <p:nvSpPr>
          <p:cNvPr id="86" name="Google Shape;86;p16"/>
          <p:cNvSpPr txBox="1">
            <a:spLocks noGrp="1"/>
          </p:cNvSpPr>
          <p:nvPr>
            <p:ph type="body" idx="2"/>
          </p:nvPr>
        </p:nvSpPr>
        <p:spPr>
          <a:xfrm>
            <a:off x="7048981" y="5335588"/>
            <a:ext cx="4862031" cy="1354137"/>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000"/>
              </a:spcBef>
              <a:spcAft>
                <a:spcPts val="0"/>
              </a:spcAft>
              <a:buClr>
                <a:schemeClr val="dk1"/>
              </a:buClr>
              <a:buSzPts val="1800"/>
              <a:buChar char="•"/>
              <a:defRPr sz="18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831850" y="1593991"/>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14B8C"/>
              </a:buClr>
              <a:buSzPts val="6000"/>
              <a:buFont typeface="Bookman Old Style"/>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7"/>
          <p:cNvSpPr txBox="1">
            <a:spLocks noGrp="1"/>
          </p:cNvSpPr>
          <p:nvPr>
            <p:ph type="body" idx="1"/>
          </p:nvPr>
        </p:nvSpPr>
        <p:spPr>
          <a:xfrm>
            <a:off x="831850" y="4473716"/>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90" name="Google Shape;90;p17"/>
          <p:cNvSpPr txBox="1">
            <a:spLocks noGrp="1"/>
          </p:cNvSpPr>
          <p:nvPr>
            <p:ph type="sldNum" idx="12"/>
          </p:nvPr>
        </p:nvSpPr>
        <p:spPr>
          <a:xfrm>
            <a:off x="10393047" y="6311899"/>
            <a:ext cx="150087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838200" y="365126"/>
            <a:ext cx="10515600" cy="94281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8"/>
          <p:cNvSpPr txBox="1">
            <a:spLocks noGrp="1"/>
          </p:cNvSpPr>
          <p:nvPr>
            <p:ph type="body" idx="1"/>
          </p:nvPr>
        </p:nvSpPr>
        <p:spPr>
          <a:xfrm>
            <a:off x="838200" y="1634250"/>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8"/>
          <p:cNvSpPr txBox="1">
            <a:spLocks noGrp="1"/>
          </p:cNvSpPr>
          <p:nvPr>
            <p:ph type="body" idx="2"/>
          </p:nvPr>
        </p:nvSpPr>
        <p:spPr>
          <a:xfrm>
            <a:off x="6172200" y="1634250"/>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18"/>
          <p:cNvSpPr txBox="1">
            <a:spLocks noGrp="1"/>
          </p:cNvSpPr>
          <p:nvPr>
            <p:ph type="sldNum" idx="12"/>
          </p:nvPr>
        </p:nvSpPr>
        <p:spPr>
          <a:xfrm>
            <a:off x="10393047" y="6311899"/>
            <a:ext cx="150087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839788" y="365124"/>
            <a:ext cx="10515600" cy="943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9"/>
          <p:cNvSpPr txBox="1">
            <a:spLocks noGrp="1"/>
          </p:cNvSpPr>
          <p:nvPr>
            <p:ph type="body" idx="1"/>
          </p:nvPr>
        </p:nvSpPr>
        <p:spPr>
          <a:xfrm>
            <a:off x="839788" y="1555861"/>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9" name="Google Shape;99;p19"/>
          <p:cNvSpPr txBox="1">
            <a:spLocks noGrp="1"/>
          </p:cNvSpPr>
          <p:nvPr>
            <p:ph type="body" idx="2"/>
          </p:nvPr>
        </p:nvSpPr>
        <p:spPr>
          <a:xfrm>
            <a:off x="839788" y="2379773"/>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19"/>
          <p:cNvSpPr txBox="1">
            <a:spLocks noGrp="1"/>
          </p:cNvSpPr>
          <p:nvPr>
            <p:ph type="body" idx="3"/>
          </p:nvPr>
        </p:nvSpPr>
        <p:spPr>
          <a:xfrm>
            <a:off x="6172200" y="1555861"/>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1" name="Google Shape;101;p19"/>
          <p:cNvSpPr txBox="1">
            <a:spLocks noGrp="1"/>
          </p:cNvSpPr>
          <p:nvPr>
            <p:ph type="body" idx="4"/>
          </p:nvPr>
        </p:nvSpPr>
        <p:spPr>
          <a:xfrm>
            <a:off x="6172200" y="2379773"/>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9"/>
          <p:cNvSpPr txBox="1">
            <a:spLocks noGrp="1"/>
          </p:cNvSpPr>
          <p:nvPr>
            <p:ph type="sldNum" idx="12"/>
          </p:nvPr>
        </p:nvSpPr>
        <p:spPr>
          <a:xfrm>
            <a:off x="10393047" y="6311899"/>
            <a:ext cx="150087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3"/>
        <p:cNvGrpSpPr/>
        <p:nvPr/>
      </p:nvGrpSpPr>
      <p:grpSpPr>
        <a:xfrm>
          <a:off x="0" y="0"/>
          <a:ext cx="0" cy="0"/>
          <a:chOff x="0" y="0"/>
          <a:chExt cx="0" cy="0"/>
        </a:xfrm>
      </p:grpSpPr>
      <p:sp>
        <p:nvSpPr>
          <p:cNvPr id="104" name="Google Shape;104;p20"/>
          <p:cNvSpPr txBox="1">
            <a:spLocks noGrp="1"/>
          </p:cNvSpPr>
          <p:nvPr>
            <p:ph type="sldNum" idx="12"/>
          </p:nvPr>
        </p:nvSpPr>
        <p:spPr>
          <a:xfrm>
            <a:off x="10393047" y="6311899"/>
            <a:ext cx="150087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14B8C"/>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8" name="Google Shape;108;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9" name="Google Shape;109;p21"/>
          <p:cNvSpPr txBox="1">
            <a:spLocks noGrp="1"/>
          </p:cNvSpPr>
          <p:nvPr>
            <p:ph type="sldNum" idx="12"/>
          </p:nvPr>
        </p:nvSpPr>
        <p:spPr>
          <a:xfrm>
            <a:off x="10393047" y="6311899"/>
            <a:ext cx="150087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14B8C"/>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2"/>
          <p:cNvSpPr>
            <a:spLocks noGrp="1"/>
          </p:cNvSpPr>
          <p:nvPr>
            <p:ph type="pic" idx="2"/>
          </p:nvPr>
        </p:nvSpPr>
        <p:spPr>
          <a:xfrm>
            <a:off x="5183188" y="987425"/>
            <a:ext cx="6172200" cy="4873625"/>
          </a:xfrm>
          <a:prstGeom prst="rect">
            <a:avLst/>
          </a:prstGeom>
          <a:noFill/>
          <a:ln>
            <a:noFill/>
          </a:ln>
        </p:spPr>
      </p:sp>
      <p:sp>
        <p:nvSpPr>
          <p:cNvPr id="113" name="Google Shape;113;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4" name="Google Shape;114;p22"/>
          <p:cNvSpPr txBox="1">
            <a:spLocks noGrp="1"/>
          </p:cNvSpPr>
          <p:nvPr>
            <p:ph type="sldNum" idx="12"/>
          </p:nvPr>
        </p:nvSpPr>
        <p:spPr>
          <a:xfrm>
            <a:off x="10393047" y="6311899"/>
            <a:ext cx="150087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838200" y="365126"/>
            <a:ext cx="10515600" cy="943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38200" y="1511107"/>
            <a:ext cx="10515600" cy="43689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838200" y="365126"/>
            <a:ext cx="10515600" cy="94281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3"/>
          <p:cNvSpPr txBox="1">
            <a:spLocks noGrp="1"/>
          </p:cNvSpPr>
          <p:nvPr>
            <p:ph type="body" idx="1"/>
          </p:nvPr>
        </p:nvSpPr>
        <p:spPr>
          <a:xfrm rot="5400000">
            <a:off x="3911584" y="-1562277"/>
            <a:ext cx="4368832"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23"/>
          <p:cNvSpPr txBox="1">
            <a:spLocks noGrp="1"/>
          </p:cNvSpPr>
          <p:nvPr>
            <p:ph type="sldNum" idx="12"/>
          </p:nvPr>
        </p:nvSpPr>
        <p:spPr>
          <a:xfrm>
            <a:off x="10393047" y="6311899"/>
            <a:ext cx="150087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133431" y="1782969"/>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799431" y="-769731"/>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24"/>
          <p:cNvSpPr txBox="1">
            <a:spLocks noGrp="1"/>
          </p:cNvSpPr>
          <p:nvPr>
            <p:ph type="sldNum" idx="12"/>
          </p:nvPr>
        </p:nvSpPr>
        <p:spPr>
          <a:xfrm>
            <a:off x="10393047" y="6311899"/>
            <a:ext cx="150087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593991"/>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14B8C"/>
              </a:buClr>
              <a:buSzPts val="6000"/>
              <a:buFont typeface="Bookman Old Style"/>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473716"/>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sldNum" idx="12"/>
          </p:nvPr>
        </p:nvSpPr>
        <p:spPr>
          <a:xfrm>
            <a:off x="10393047" y="6311899"/>
            <a:ext cx="1500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8200" y="365126"/>
            <a:ext cx="10515600" cy="942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8200" y="1634250"/>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txBox="1">
            <a:spLocks noGrp="1"/>
          </p:cNvSpPr>
          <p:nvPr>
            <p:ph type="body" idx="2"/>
          </p:nvPr>
        </p:nvSpPr>
        <p:spPr>
          <a:xfrm>
            <a:off x="6172200" y="1634250"/>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sldNum" idx="12"/>
          </p:nvPr>
        </p:nvSpPr>
        <p:spPr>
          <a:xfrm>
            <a:off x="10393047" y="6311899"/>
            <a:ext cx="1500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4"/>
            <a:ext cx="10515600" cy="943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555861"/>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379773"/>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555861"/>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379773"/>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sldNum" idx="12"/>
          </p:nvPr>
        </p:nvSpPr>
        <p:spPr>
          <a:xfrm>
            <a:off x="10393047" y="6311899"/>
            <a:ext cx="1500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838200" y="365126"/>
            <a:ext cx="10515600" cy="942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10393047" y="6311899"/>
            <a:ext cx="1500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8"/>
          <p:cNvSpPr txBox="1">
            <a:spLocks noGrp="1"/>
          </p:cNvSpPr>
          <p:nvPr>
            <p:ph type="sldNum" idx="12"/>
          </p:nvPr>
        </p:nvSpPr>
        <p:spPr>
          <a:xfrm>
            <a:off x="10393047" y="6311899"/>
            <a:ext cx="1500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14B8C"/>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1" name="Google Shape;51;p9"/>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2" name="Google Shape;52;p9"/>
          <p:cNvSpPr txBox="1">
            <a:spLocks noGrp="1"/>
          </p:cNvSpPr>
          <p:nvPr>
            <p:ph type="sldNum" idx="12"/>
          </p:nvPr>
        </p:nvSpPr>
        <p:spPr>
          <a:xfrm>
            <a:off x="10393047" y="6311899"/>
            <a:ext cx="1500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14B8C"/>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0"/>
          <p:cNvSpPr>
            <a:spLocks noGrp="1"/>
          </p:cNvSpPr>
          <p:nvPr>
            <p:ph type="pic" idx="2"/>
          </p:nvPr>
        </p:nvSpPr>
        <p:spPr>
          <a:xfrm>
            <a:off x="5183188" y="987425"/>
            <a:ext cx="6172200" cy="4873500"/>
          </a:xfrm>
          <a:prstGeom prst="rect">
            <a:avLst/>
          </a:prstGeom>
          <a:noFill/>
          <a:ln>
            <a:noFill/>
          </a:ln>
        </p:spPr>
      </p:sp>
      <p:sp>
        <p:nvSpPr>
          <p:cNvPr id="56" name="Google Shape;56;p10"/>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10"/>
          <p:cNvSpPr txBox="1">
            <a:spLocks noGrp="1"/>
          </p:cNvSpPr>
          <p:nvPr>
            <p:ph type="sldNum" idx="12"/>
          </p:nvPr>
        </p:nvSpPr>
        <p:spPr>
          <a:xfrm>
            <a:off x="10393047" y="6311899"/>
            <a:ext cx="1500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iiitdm.ac.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hyperlink" Target="http://www.iiitdm.ac.in/" TargetMode="Externa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108732"/>
            <a:ext cx="12192000" cy="749400"/>
          </a:xfrm>
          <a:prstGeom prst="rect">
            <a:avLst/>
          </a:prstGeom>
          <a:solidFill>
            <a:srgbClr val="214B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 name="Google Shape;11;p1"/>
          <p:cNvSpPr txBox="1">
            <a:spLocks noGrp="1"/>
          </p:cNvSpPr>
          <p:nvPr>
            <p:ph type="title"/>
          </p:nvPr>
        </p:nvSpPr>
        <p:spPr>
          <a:xfrm>
            <a:off x="838200" y="365126"/>
            <a:ext cx="10515600" cy="9429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214B8C"/>
              </a:buClr>
              <a:buSzPts val="3600"/>
              <a:buFont typeface="Bookman Old Style"/>
              <a:buNone/>
              <a:defRPr sz="3600" b="0" i="0" u="none" strike="noStrike" cap="none">
                <a:solidFill>
                  <a:srgbClr val="214B8C"/>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
          <p:cNvSpPr txBox="1">
            <a:spLocks noGrp="1"/>
          </p:cNvSpPr>
          <p:nvPr>
            <p:ph type="body" idx="1"/>
          </p:nvPr>
        </p:nvSpPr>
        <p:spPr>
          <a:xfrm>
            <a:off x="838200" y="1511107"/>
            <a:ext cx="10515600" cy="43689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10393047" y="6311899"/>
            <a:ext cx="1500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pic>
        <p:nvPicPr>
          <p:cNvPr id="14" name="Google Shape;14;p1">
            <a:hlinkClick r:id="rId13"/>
          </p:cNvPr>
          <p:cNvPicPr preferRelativeResize="0"/>
          <p:nvPr/>
        </p:nvPicPr>
        <p:blipFill rotWithShape="1">
          <a:blip r:embed="rId14">
            <a:alphaModFix/>
          </a:blip>
          <a:srcRect/>
          <a:stretch/>
        </p:blipFill>
        <p:spPr>
          <a:xfrm>
            <a:off x="115747" y="6184361"/>
            <a:ext cx="3239999" cy="598010"/>
          </a:xfrm>
          <a:prstGeom prst="rect">
            <a:avLst/>
          </a:prstGeom>
          <a:noFill/>
          <a:ln>
            <a:noFill/>
          </a:ln>
        </p:spPr>
      </p:pic>
      <p:cxnSp>
        <p:nvCxnSpPr>
          <p:cNvPr id="15" name="Google Shape;15;p1"/>
          <p:cNvCxnSpPr/>
          <p:nvPr/>
        </p:nvCxnSpPr>
        <p:spPr>
          <a:xfrm>
            <a:off x="3472405" y="6227180"/>
            <a:ext cx="0" cy="543900"/>
          </a:xfrm>
          <a:prstGeom prst="straightConnector1">
            <a:avLst/>
          </a:prstGeom>
          <a:noFill/>
          <a:ln w="9525" cap="flat" cmpd="sng">
            <a:solidFill>
              <a:schemeClr val="l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
        <p:cNvGrpSpPr/>
        <p:nvPr/>
      </p:nvGrpSpPr>
      <p:grpSpPr>
        <a:xfrm>
          <a:off x="0" y="0"/>
          <a:ext cx="0" cy="0"/>
          <a:chOff x="0" y="0"/>
          <a:chExt cx="0" cy="0"/>
        </a:xfrm>
      </p:grpSpPr>
      <p:sp>
        <p:nvSpPr>
          <p:cNvPr id="67" name="Google Shape;67;p13"/>
          <p:cNvSpPr/>
          <p:nvPr/>
        </p:nvSpPr>
        <p:spPr>
          <a:xfrm>
            <a:off x="0" y="6108732"/>
            <a:ext cx="12192000" cy="749268"/>
          </a:xfrm>
          <a:prstGeom prst="rect">
            <a:avLst/>
          </a:prstGeom>
          <a:solidFill>
            <a:srgbClr val="214B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8" name="Google Shape;68;p13"/>
          <p:cNvSpPr txBox="1">
            <a:spLocks noGrp="1"/>
          </p:cNvSpPr>
          <p:nvPr>
            <p:ph type="title"/>
          </p:nvPr>
        </p:nvSpPr>
        <p:spPr>
          <a:xfrm>
            <a:off x="838200" y="365126"/>
            <a:ext cx="10515600" cy="942814"/>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214B8C"/>
              </a:buClr>
              <a:buSzPts val="3600"/>
              <a:buFont typeface="Bookman Old Style"/>
              <a:buNone/>
              <a:defRPr sz="3600" b="0" i="0" u="none" strike="noStrike" cap="none">
                <a:solidFill>
                  <a:srgbClr val="214B8C"/>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9" name="Google Shape;69;p13"/>
          <p:cNvSpPr txBox="1">
            <a:spLocks noGrp="1"/>
          </p:cNvSpPr>
          <p:nvPr>
            <p:ph type="body" idx="1"/>
          </p:nvPr>
        </p:nvSpPr>
        <p:spPr>
          <a:xfrm>
            <a:off x="838200" y="1511107"/>
            <a:ext cx="10515600" cy="436883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13"/>
          <p:cNvSpPr txBox="1">
            <a:spLocks noGrp="1"/>
          </p:cNvSpPr>
          <p:nvPr>
            <p:ph type="sldNum" idx="12"/>
          </p:nvPr>
        </p:nvSpPr>
        <p:spPr>
          <a:xfrm>
            <a:off x="10393047" y="6311899"/>
            <a:ext cx="1500878"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pic>
        <p:nvPicPr>
          <p:cNvPr id="71" name="Google Shape;71;p13">
            <a:hlinkClick r:id="rId12"/>
          </p:cNvPr>
          <p:cNvPicPr preferRelativeResize="0"/>
          <p:nvPr/>
        </p:nvPicPr>
        <p:blipFill rotWithShape="1">
          <a:blip r:embed="rId13">
            <a:alphaModFix/>
          </a:blip>
          <a:srcRect/>
          <a:stretch/>
        </p:blipFill>
        <p:spPr>
          <a:xfrm>
            <a:off x="115747" y="6184361"/>
            <a:ext cx="3239999" cy="598010"/>
          </a:xfrm>
          <a:prstGeom prst="rect">
            <a:avLst/>
          </a:prstGeom>
          <a:noFill/>
          <a:ln>
            <a:noFill/>
          </a:ln>
        </p:spPr>
      </p:pic>
      <p:cxnSp>
        <p:nvCxnSpPr>
          <p:cNvPr id="72" name="Google Shape;72;p13"/>
          <p:cNvCxnSpPr/>
          <p:nvPr/>
        </p:nvCxnSpPr>
        <p:spPr>
          <a:xfrm>
            <a:off x="3472405" y="6227180"/>
            <a:ext cx="0" cy="544010"/>
          </a:xfrm>
          <a:prstGeom prst="straightConnector1">
            <a:avLst/>
          </a:prstGeom>
          <a:noFill/>
          <a:ln w="9525" cap="flat" cmpd="sng">
            <a:solidFill>
              <a:schemeClr val="l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blynk.io/en"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ctrTitle"/>
          </p:nvPr>
        </p:nvSpPr>
        <p:spPr>
          <a:xfrm>
            <a:off x="1524000" y="485754"/>
            <a:ext cx="9144000" cy="2387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5400"/>
              <a:buFont typeface="Bookman Old Style"/>
              <a:buNone/>
            </a:pPr>
            <a:r>
              <a:rPr lang="en-US" sz="3200" dirty="0"/>
              <a:t>Smart Vehicle Parking Using Esp8266 and Cloud</a:t>
            </a:r>
            <a:endParaRPr sz="6600" dirty="0"/>
          </a:p>
        </p:txBody>
      </p:sp>
      <p:sp>
        <p:nvSpPr>
          <p:cNvPr id="128" name="Google Shape;128;p25"/>
          <p:cNvSpPr txBox="1">
            <a:spLocks noGrp="1"/>
          </p:cNvSpPr>
          <p:nvPr>
            <p:ph type="body" idx="2"/>
          </p:nvPr>
        </p:nvSpPr>
        <p:spPr>
          <a:xfrm>
            <a:off x="209642" y="3267113"/>
            <a:ext cx="4862100" cy="135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2800" b="0" i="0" dirty="0">
                <a:solidFill>
                  <a:schemeClr val="bg1"/>
                </a:solidFill>
                <a:effectLst/>
                <a:latin typeface="Arial" panose="020B0604020202020204" pitchFamily="34" charset="0"/>
              </a:rPr>
              <a:t>L. Devansh</a:t>
            </a:r>
            <a:endParaRPr lang="en-US" sz="2800" dirty="0">
              <a:solidFill>
                <a:schemeClr val="bg1"/>
              </a:solidFill>
            </a:endParaRPr>
          </a:p>
          <a:p>
            <a:pPr marL="0" lvl="0" indent="0" algn="l" rtl="0">
              <a:lnSpc>
                <a:spcPct val="90000"/>
              </a:lnSpc>
              <a:spcBef>
                <a:spcPts val="0"/>
              </a:spcBef>
              <a:spcAft>
                <a:spcPts val="0"/>
              </a:spcAft>
              <a:buClr>
                <a:schemeClr val="dk1"/>
              </a:buClr>
              <a:buSzPts val="1800"/>
              <a:buNone/>
            </a:pPr>
            <a:r>
              <a:rPr lang="en-US" sz="2800" b="0" i="0" dirty="0">
                <a:solidFill>
                  <a:schemeClr val="bg1"/>
                </a:solidFill>
                <a:effectLst/>
                <a:latin typeface="Arial" panose="020B0604020202020204" pitchFamily="34" charset="0"/>
              </a:rPr>
              <a:t>CS21B2023</a:t>
            </a:r>
            <a:endParaRPr sz="2800" dirty="0">
              <a:solidFill>
                <a:schemeClr val="bg1"/>
              </a:solidFill>
            </a:endParaRPr>
          </a:p>
        </p:txBody>
      </p:sp>
      <p:sp>
        <p:nvSpPr>
          <p:cNvPr id="130" name="Google Shape;130;p25"/>
          <p:cNvSpPr txBox="1"/>
          <p:nvPr/>
        </p:nvSpPr>
        <p:spPr>
          <a:xfrm>
            <a:off x="6896580" y="5322958"/>
            <a:ext cx="4862100" cy="1354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IN" sz="2400" b="0" i="0" u="none" strike="noStrike" cap="none" dirty="0">
                <a:solidFill>
                  <a:schemeClr val="dk1"/>
                </a:solidFill>
                <a:latin typeface="Arial"/>
                <a:ea typeface="Arial"/>
                <a:cs typeface="Arial"/>
                <a:sym typeface="Arial"/>
              </a:rPr>
              <a:t>CS5005 - </a:t>
            </a:r>
            <a:r>
              <a:rPr lang="en-IN" sz="2400" b="0" i="0" u="none" strike="noStrike" cap="none" dirty="0" err="1">
                <a:solidFill>
                  <a:schemeClr val="dk1"/>
                </a:solidFill>
                <a:latin typeface="Arial"/>
                <a:ea typeface="Arial"/>
                <a:cs typeface="Arial"/>
                <a:sym typeface="Arial"/>
              </a:rPr>
              <a:t>IIoT</a:t>
            </a:r>
            <a:r>
              <a:rPr lang="en-IN" sz="2400" b="0" i="0" u="none" strike="noStrike" cap="none" dirty="0">
                <a:solidFill>
                  <a:schemeClr val="dk1"/>
                </a:solidFill>
                <a:latin typeface="Arial"/>
                <a:ea typeface="Arial"/>
                <a:cs typeface="Arial"/>
                <a:sym typeface="Arial"/>
              </a:rPr>
              <a:t> and Cloud Computing Assignment </a:t>
            </a:r>
            <a:endParaRPr sz="24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9B7B-9E87-4EE0-94AB-BD931C84BA25}"/>
              </a:ext>
            </a:extLst>
          </p:cNvPr>
          <p:cNvSpPr>
            <a:spLocks noGrp="1"/>
          </p:cNvSpPr>
          <p:nvPr>
            <p:ph type="title"/>
          </p:nvPr>
        </p:nvSpPr>
        <p:spPr>
          <a:xfrm>
            <a:off x="108735" y="0"/>
            <a:ext cx="10515600" cy="943200"/>
          </a:xfrm>
        </p:spPr>
        <p:txBody>
          <a:bodyPr/>
          <a:lstStyle/>
          <a:p>
            <a:r>
              <a:rPr lang="en-IN" dirty="0"/>
              <a:t>Analysis/ Results</a:t>
            </a:r>
            <a:endParaRPr lang="en-US" dirty="0"/>
          </a:p>
        </p:txBody>
      </p:sp>
      <p:sp>
        <p:nvSpPr>
          <p:cNvPr id="3" name="Text Placeholder 2">
            <a:extLst>
              <a:ext uri="{FF2B5EF4-FFF2-40B4-BE49-F238E27FC236}">
                <a16:creationId xmlns:a16="http://schemas.microsoft.com/office/drawing/2014/main" id="{0EF449C0-E41E-49E2-AAC8-656A16CA53A5}"/>
              </a:ext>
            </a:extLst>
          </p:cNvPr>
          <p:cNvSpPr>
            <a:spLocks noGrp="1"/>
          </p:cNvSpPr>
          <p:nvPr>
            <p:ph type="body" idx="1"/>
          </p:nvPr>
        </p:nvSpPr>
        <p:spPr>
          <a:xfrm>
            <a:off x="108734" y="709723"/>
            <a:ext cx="11785281" cy="5249288"/>
          </a:xfrm>
        </p:spPr>
        <p:txBody>
          <a:bodyPr/>
          <a:lstStyle/>
          <a:p>
            <a:pPr marL="114300" indent="0">
              <a:buNone/>
            </a:pPr>
            <a:r>
              <a:rPr lang="en-US" sz="2000" b="1" dirty="0"/>
              <a:t>Screenshots of the Before and After outputs:</a:t>
            </a:r>
          </a:p>
          <a:p>
            <a:pPr marL="114300" indent="0">
              <a:buNone/>
            </a:pPr>
            <a:r>
              <a:rPr lang="en-US" sz="2000" dirty="0"/>
              <a:t>Blynk Dashboard</a:t>
            </a:r>
          </a:p>
          <a:p>
            <a:pPr marL="114300" indent="0">
              <a:buNone/>
            </a:pPr>
            <a:r>
              <a:rPr lang="en-US" sz="2000" dirty="0"/>
              <a:t>Parking slot 1  and   Parking slot 2</a:t>
            </a:r>
            <a:r>
              <a:rPr lang="en-US" dirty="0"/>
              <a:t>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sz="2000" dirty="0"/>
              <a:t>a) Before Parking			b) After Parking                                                                                     </a:t>
            </a:r>
          </a:p>
        </p:txBody>
      </p:sp>
      <p:sp>
        <p:nvSpPr>
          <p:cNvPr id="4" name="Slide Number Placeholder 3">
            <a:extLst>
              <a:ext uri="{FF2B5EF4-FFF2-40B4-BE49-F238E27FC236}">
                <a16:creationId xmlns:a16="http://schemas.microsoft.com/office/drawing/2014/main" id="{D364F91E-D0D1-4296-86C5-4598F6B790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pic>
        <p:nvPicPr>
          <p:cNvPr id="6" name="Picture 5">
            <a:extLst>
              <a:ext uri="{FF2B5EF4-FFF2-40B4-BE49-F238E27FC236}">
                <a16:creationId xmlns:a16="http://schemas.microsoft.com/office/drawing/2014/main" id="{20FB3281-4D39-4D4A-94D1-B0056AFFD461}"/>
              </a:ext>
            </a:extLst>
          </p:cNvPr>
          <p:cNvPicPr>
            <a:picLocks noChangeAspect="1"/>
          </p:cNvPicPr>
          <p:nvPr/>
        </p:nvPicPr>
        <p:blipFill>
          <a:blip r:embed="rId2"/>
          <a:stretch>
            <a:fillRect/>
          </a:stretch>
        </p:blipFill>
        <p:spPr>
          <a:xfrm>
            <a:off x="179755" y="2267572"/>
            <a:ext cx="5056554" cy="2322855"/>
          </a:xfrm>
          <a:prstGeom prst="rect">
            <a:avLst/>
          </a:prstGeom>
        </p:spPr>
      </p:pic>
      <p:pic>
        <p:nvPicPr>
          <p:cNvPr id="8" name="Picture 7">
            <a:extLst>
              <a:ext uri="{FF2B5EF4-FFF2-40B4-BE49-F238E27FC236}">
                <a16:creationId xmlns:a16="http://schemas.microsoft.com/office/drawing/2014/main" id="{D64311EC-2AE6-5B52-7C44-3381DEBD803E}"/>
              </a:ext>
            </a:extLst>
          </p:cNvPr>
          <p:cNvPicPr>
            <a:picLocks noChangeAspect="1"/>
          </p:cNvPicPr>
          <p:nvPr/>
        </p:nvPicPr>
        <p:blipFill>
          <a:blip r:embed="rId3"/>
          <a:stretch>
            <a:fillRect/>
          </a:stretch>
        </p:blipFill>
        <p:spPr>
          <a:xfrm>
            <a:off x="5583546" y="2267572"/>
            <a:ext cx="5423877" cy="2322855"/>
          </a:xfrm>
          <a:prstGeom prst="rect">
            <a:avLst/>
          </a:prstGeom>
        </p:spPr>
      </p:pic>
    </p:spTree>
    <p:extLst>
      <p:ext uri="{BB962C8B-B14F-4D97-AF65-F5344CB8AC3E}">
        <p14:creationId xmlns:p14="http://schemas.microsoft.com/office/powerpoint/2010/main" val="2838249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082A-BCD2-4DFE-9F4D-669AAAAF4142}"/>
              </a:ext>
            </a:extLst>
          </p:cNvPr>
          <p:cNvSpPr>
            <a:spLocks noGrp="1"/>
          </p:cNvSpPr>
          <p:nvPr>
            <p:ph type="title"/>
          </p:nvPr>
        </p:nvSpPr>
        <p:spPr>
          <a:xfrm>
            <a:off x="616821" y="34861"/>
            <a:ext cx="10515600" cy="943200"/>
          </a:xfrm>
        </p:spPr>
        <p:txBody>
          <a:bodyPr/>
          <a:lstStyle/>
          <a:p>
            <a:r>
              <a:rPr lang="en-IN" dirty="0"/>
              <a:t>Analysis/ Results</a:t>
            </a:r>
            <a:endParaRPr lang="en-US" dirty="0"/>
          </a:p>
        </p:txBody>
      </p:sp>
      <p:sp>
        <p:nvSpPr>
          <p:cNvPr id="3" name="Text Placeholder 2">
            <a:extLst>
              <a:ext uri="{FF2B5EF4-FFF2-40B4-BE49-F238E27FC236}">
                <a16:creationId xmlns:a16="http://schemas.microsoft.com/office/drawing/2014/main" id="{14848730-A3F2-4817-A1B9-A6E7871D6BF3}"/>
              </a:ext>
            </a:extLst>
          </p:cNvPr>
          <p:cNvSpPr>
            <a:spLocks noGrp="1"/>
          </p:cNvSpPr>
          <p:nvPr>
            <p:ph type="body" idx="1"/>
          </p:nvPr>
        </p:nvSpPr>
        <p:spPr>
          <a:xfrm>
            <a:off x="359596" y="928324"/>
            <a:ext cx="11534329" cy="5001352"/>
          </a:xfrm>
        </p:spPr>
        <p:txBody>
          <a:bodyPr/>
          <a:lstStyle/>
          <a:p>
            <a:pPr marL="114300" indent="0">
              <a:buNone/>
            </a:pPr>
            <a:r>
              <a:rPr lang="en-US" dirty="0"/>
              <a:t>Result for the project:</a:t>
            </a:r>
          </a:p>
          <a:p>
            <a:pPr marL="114300" indent="0">
              <a:buNone/>
            </a:pPr>
            <a:endParaRPr lang="en-US" dirty="0"/>
          </a:p>
          <a:p>
            <a:pPr marL="114300" indent="0">
              <a:buNone/>
            </a:pPr>
            <a:endParaRPr lang="en-US" dirty="0"/>
          </a:p>
        </p:txBody>
      </p:sp>
      <p:sp>
        <p:nvSpPr>
          <p:cNvPr id="4" name="Slide Number Placeholder 3">
            <a:extLst>
              <a:ext uri="{FF2B5EF4-FFF2-40B4-BE49-F238E27FC236}">
                <a16:creationId xmlns:a16="http://schemas.microsoft.com/office/drawing/2014/main" id="{5CA6CAB9-1BF2-43C7-A4CB-69FAE159C9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a:p>
        </p:txBody>
      </p:sp>
      <p:pic>
        <p:nvPicPr>
          <p:cNvPr id="6" name="Picture 5">
            <a:extLst>
              <a:ext uri="{FF2B5EF4-FFF2-40B4-BE49-F238E27FC236}">
                <a16:creationId xmlns:a16="http://schemas.microsoft.com/office/drawing/2014/main" id="{49B11B36-5DE5-FCE8-FAF1-3B2B6D944906}"/>
              </a:ext>
            </a:extLst>
          </p:cNvPr>
          <p:cNvPicPr>
            <a:picLocks noChangeAspect="1"/>
          </p:cNvPicPr>
          <p:nvPr/>
        </p:nvPicPr>
        <p:blipFill>
          <a:blip r:embed="rId2"/>
          <a:stretch>
            <a:fillRect/>
          </a:stretch>
        </p:blipFill>
        <p:spPr>
          <a:xfrm>
            <a:off x="359596" y="2069432"/>
            <a:ext cx="5736404" cy="3151439"/>
          </a:xfrm>
          <a:prstGeom prst="rect">
            <a:avLst/>
          </a:prstGeom>
        </p:spPr>
      </p:pic>
      <p:pic>
        <p:nvPicPr>
          <p:cNvPr id="8" name="Picture 7">
            <a:extLst>
              <a:ext uri="{FF2B5EF4-FFF2-40B4-BE49-F238E27FC236}">
                <a16:creationId xmlns:a16="http://schemas.microsoft.com/office/drawing/2014/main" id="{424F2D60-21E8-1D83-89DA-A98146D8AC75}"/>
              </a:ext>
            </a:extLst>
          </p:cNvPr>
          <p:cNvPicPr>
            <a:picLocks noChangeAspect="1"/>
          </p:cNvPicPr>
          <p:nvPr/>
        </p:nvPicPr>
        <p:blipFill>
          <a:blip r:embed="rId3"/>
          <a:stretch>
            <a:fillRect/>
          </a:stretch>
        </p:blipFill>
        <p:spPr>
          <a:xfrm>
            <a:off x="6680242" y="242269"/>
            <a:ext cx="5213684" cy="2338138"/>
          </a:xfrm>
          <a:prstGeom prst="rect">
            <a:avLst/>
          </a:prstGeom>
        </p:spPr>
      </p:pic>
      <p:pic>
        <p:nvPicPr>
          <p:cNvPr id="10" name="Picture 9">
            <a:extLst>
              <a:ext uri="{FF2B5EF4-FFF2-40B4-BE49-F238E27FC236}">
                <a16:creationId xmlns:a16="http://schemas.microsoft.com/office/drawing/2014/main" id="{4A691FF4-1738-BD20-0995-38AEB3921EAE}"/>
              </a:ext>
            </a:extLst>
          </p:cNvPr>
          <p:cNvPicPr>
            <a:picLocks noChangeAspect="1"/>
          </p:cNvPicPr>
          <p:nvPr/>
        </p:nvPicPr>
        <p:blipFill>
          <a:blip r:embed="rId4"/>
          <a:stretch>
            <a:fillRect/>
          </a:stretch>
        </p:blipFill>
        <p:spPr>
          <a:xfrm>
            <a:off x="6680241" y="2811958"/>
            <a:ext cx="5213684" cy="2931271"/>
          </a:xfrm>
          <a:prstGeom prst="rect">
            <a:avLst/>
          </a:prstGeom>
        </p:spPr>
      </p:pic>
    </p:spTree>
    <p:extLst>
      <p:ext uri="{BB962C8B-B14F-4D97-AF65-F5344CB8AC3E}">
        <p14:creationId xmlns:p14="http://schemas.microsoft.com/office/powerpoint/2010/main" val="793695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838200" y="365126"/>
            <a:ext cx="10515600" cy="94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a:t>Conclusion</a:t>
            </a:r>
            <a:endParaRPr dirty="0"/>
          </a:p>
        </p:txBody>
      </p:sp>
      <p:sp>
        <p:nvSpPr>
          <p:cNvPr id="209" name="Google Shape;209;p35"/>
          <p:cNvSpPr txBox="1">
            <a:spLocks noGrp="1"/>
          </p:cNvSpPr>
          <p:nvPr>
            <p:ph type="body" idx="1"/>
          </p:nvPr>
        </p:nvSpPr>
        <p:spPr>
          <a:xfrm>
            <a:off x="458055" y="1244550"/>
            <a:ext cx="11233935" cy="478638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2400" dirty="0"/>
              <a:t>•</a:t>
            </a:r>
            <a:r>
              <a:rPr lang="en-US" sz="2400" b="1" dirty="0"/>
              <a:t> Conclusions:</a:t>
            </a:r>
          </a:p>
          <a:p>
            <a:pPr marL="342900"/>
            <a:r>
              <a:rPr lang="en-IN" sz="2300" dirty="0"/>
              <a:t>Ensures ongoing remote monitoring of parking space occupancy.</a:t>
            </a:r>
          </a:p>
          <a:p>
            <a:pPr marL="342900"/>
            <a:r>
              <a:rPr lang="en-IN" sz="2300" dirty="0"/>
              <a:t>enables early intervention and improves parking management by providing real-time data.</a:t>
            </a:r>
          </a:p>
          <a:p>
            <a:pPr marL="342900"/>
            <a:r>
              <a:rPr lang="en-IN" sz="2300" dirty="0"/>
              <a:t>Possible decreases in traffic congestion and enhanced urban mobility.</a:t>
            </a:r>
          </a:p>
          <a:p>
            <a:pPr marL="457200" lvl="1" indent="0">
              <a:buNone/>
            </a:pPr>
            <a:endParaRPr lang="en-IN" sz="2200" dirty="0"/>
          </a:p>
          <a:p>
            <a:pPr marL="0" indent="0">
              <a:buNone/>
            </a:pPr>
            <a:r>
              <a:rPr lang="en-US" sz="2400" dirty="0"/>
              <a:t>• </a:t>
            </a:r>
            <a:r>
              <a:rPr lang="en-US" sz="2400" b="1" dirty="0"/>
              <a:t>Future Directions:</a:t>
            </a:r>
            <a:endParaRPr lang="en-IN" sz="2000" dirty="0"/>
          </a:p>
          <a:p>
            <a:pPr marL="342900"/>
            <a:r>
              <a:rPr lang="en-IN" sz="2300" dirty="0"/>
              <a:t>Enhance security by enhancing data protection for parking information and users.</a:t>
            </a:r>
          </a:p>
          <a:p>
            <a:pPr marL="342900"/>
            <a:r>
              <a:rPr lang="en-IN" sz="2300" dirty="0"/>
              <a:t>Creating a mobile app that provides real-time parking information for users to make their lives easier.</a:t>
            </a:r>
            <a:endParaRPr lang="en-US" sz="2300" dirty="0"/>
          </a:p>
        </p:txBody>
      </p:sp>
      <p:sp>
        <p:nvSpPr>
          <p:cNvPr id="210" name="Google Shape;210;p35"/>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I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838200" y="365126"/>
            <a:ext cx="10515600" cy="94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a:t>References</a:t>
            </a:r>
            <a:endParaRPr/>
          </a:p>
        </p:txBody>
      </p:sp>
      <p:sp>
        <p:nvSpPr>
          <p:cNvPr id="225" name="Google Shape;225;p37"/>
          <p:cNvSpPr txBox="1">
            <a:spLocks noGrp="1"/>
          </p:cNvSpPr>
          <p:nvPr>
            <p:ph type="body" idx="1"/>
          </p:nvPr>
        </p:nvSpPr>
        <p:spPr>
          <a:xfrm>
            <a:off x="838200" y="1511107"/>
            <a:ext cx="10515600" cy="4368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 Mrs. A. </a:t>
            </a:r>
            <a:r>
              <a:rPr lang="en-US" dirty="0" err="1"/>
              <a:t>Kalaiyarasi</a:t>
            </a:r>
            <a:r>
              <a:rPr lang="en-US" dirty="0"/>
              <a:t>, 2Dr. D. </a:t>
            </a:r>
            <a:r>
              <a:rPr lang="en-US" dirty="0" err="1"/>
              <a:t>Anitha</a:t>
            </a:r>
            <a:r>
              <a:rPr lang="en-US" dirty="0"/>
              <a:t>, 3Mr. M. Balamurugan,</a:t>
            </a:r>
          </a:p>
          <a:p>
            <a:pPr marL="0" lvl="0" indent="0" algn="l" rtl="0">
              <a:lnSpc>
                <a:spcPct val="90000"/>
              </a:lnSpc>
              <a:spcBef>
                <a:spcPts val="1000"/>
              </a:spcBef>
              <a:spcAft>
                <a:spcPts val="0"/>
              </a:spcAft>
              <a:buSzPts val="1800"/>
              <a:buNone/>
            </a:pPr>
            <a:r>
              <a:rPr lang="en-US" dirty="0"/>
              <a:t>4Mr. P. </a:t>
            </a:r>
            <a:r>
              <a:rPr lang="en-US" dirty="0" err="1"/>
              <a:t>Divagar</a:t>
            </a:r>
            <a:r>
              <a:rPr lang="en-US" dirty="0"/>
              <a:t>, 5Mr. S. Gowtham,6Mr. G. Suresh Department</a:t>
            </a:r>
          </a:p>
          <a:p>
            <a:pPr marL="0" lvl="0" indent="0" algn="l" rtl="0">
              <a:lnSpc>
                <a:spcPct val="90000"/>
              </a:lnSpc>
              <a:spcBef>
                <a:spcPts val="1000"/>
              </a:spcBef>
              <a:spcAft>
                <a:spcPts val="0"/>
              </a:spcAft>
              <a:buSzPts val="1800"/>
              <a:buNone/>
            </a:pPr>
            <a:r>
              <a:rPr lang="en-US" dirty="0"/>
              <a:t>of Information Technology, </a:t>
            </a:r>
            <a:r>
              <a:rPr lang="en-US" dirty="0" err="1"/>
              <a:t>Muthayammal</a:t>
            </a:r>
            <a:r>
              <a:rPr lang="en-US" dirty="0"/>
              <a:t> Engineering College</a:t>
            </a:r>
          </a:p>
          <a:p>
            <a:pPr marL="0" lvl="0" indent="0" algn="l" rtl="0">
              <a:lnSpc>
                <a:spcPct val="90000"/>
              </a:lnSpc>
              <a:spcBef>
                <a:spcPts val="1000"/>
              </a:spcBef>
              <a:spcAft>
                <a:spcPts val="0"/>
              </a:spcAft>
              <a:buSzPts val="1800"/>
              <a:buNone/>
            </a:pPr>
            <a:r>
              <a:rPr lang="en-US" dirty="0"/>
              <a:t>(Autonomous), Rasipuram 637 408, IJERT 2022. </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Documentation of Blynk : </a:t>
            </a:r>
            <a:r>
              <a:rPr lang="en-US" dirty="0">
                <a:hlinkClick r:id="rId3"/>
              </a:rPr>
              <a:t>https://docs.blynk.io/en</a:t>
            </a:r>
            <a:endParaRPr lang="en-US" dirty="0"/>
          </a:p>
          <a:p>
            <a:pPr marL="0" lvl="0" indent="0" algn="l" rtl="0">
              <a:lnSpc>
                <a:spcPct val="90000"/>
              </a:lnSpc>
              <a:spcBef>
                <a:spcPts val="1000"/>
              </a:spcBef>
              <a:spcAft>
                <a:spcPts val="0"/>
              </a:spcAft>
              <a:buSzPts val="1800"/>
              <a:buNone/>
            </a:pPr>
            <a:endParaRPr lang="en-US" dirty="0"/>
          </a:p>
        </p:txBody>
      </p:sp>
      <p:sp>
        <p:nvSpPr>
          <p:cNvPr id="226" name="Google Shape;226;p37"/>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I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8"/>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IN"/>
              <a:t>14</a:t>
            </a:fld>
            <a:endParaRPr/>
          </a:p>
        </p:txBody>
      </p:sp>
      <p:sp>
        <p:nvSpPr>
          <p:cNvPr id="233" name="Google Shape;233;p38"/>
          <p:cNvSpPr txBox="1">
            <a:spLocks noGrp="1"/>
          </p:cNvSpPr>
          <p:nvPr>
            <p:ph type="title"/>
          </p:nvPr>
        </p:nvSpPr>
        <p:spPr>
          <a:xfrm>
            <a:off x="270929" y="2213979"/>
            <a:ext cx="11834648" cy="230176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IN"/>
              <a:t>Thank You</a:t>
            </a:r>
            <a:br>
              <a:rPr lang="en-IN"/>
            </a:br>
            <a:br>
              <a:rPr lang="en-IN"/>
            </a:br>
            <a:r>
              <a:rPr lang="en-I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838200" y="365126"/>
            <a:ext cx="10515600" cy="94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a:t>Table of Contents</a:t>
            </a:r>
            <a:endParaRPr/>
          </a:p>
        </p:txBody>
      </p:sp>
      <p:sp>
        <p:nvSpPr>
          <p:cNvPr id="137" name="Google Shape;137;p26"/>
          <p:cNvSpPr txBox="1">
            <a:spLocks noGrp="1"/>
          </p:cNvSpPr>
          <p:nvPr>
            <p:ph type="body" idx="1"/>
          </p:nvPr>
        </p:nvSpPr>
        <p:spPr>
          <a:xfrm>
            <a:off x="838200" y="1511107"/>
            <a:ext cx="10515600" cy="43689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SzPts val="1800"/>
              <a:buChar char="•"/>
            </a:pPr>
            <a:r>
              <a:rPr lang="en-IN" dirty="0"/>
              <a:t>Introduction  </a:t>
            </a:r>
            <a:endParaRPr dirty="0"/>
          </a:p>
          <a:p>
            <a:pPr marL="457200" lvl="0" indent="-342900" algn="l" rtl="0">
              <a:lnSpc>
                <a:spcPct val="90000"/>
              </a:lnSpc>
              <a:spcBef>
                <a:spcPts val="0"/>
              </a:spcBef>
              <a:spcAft>
                <a:spcPts val="0"/>
              </a:spcAft>
              <a:buSzPts val="1800"/>
              <a:buChar char="•"/>
            </a:pPr>
            <a:r>
              <a:rPr lang="en-IN" dirty="0"/>
              <a:t>Aim of the Project</a:t>
            </a:r>
            <a:endParaRPr dirty="0"/>
          </a:p>
          <a:p>
            <a:pPr marL="457200" lvl="0" indent="-342900" algn="l" rtl="0">
              <a:lnSpc>
                <a:spcPct val="90000"/>
              </a:lnSpc>
              <a:spcBef>
                <a:spcPts val="0"/>
              </a:spcBef>
              <a:spcAft>
                <a:spcPts val="0"/>
              </a:spcAft>
              <a:buSzPts val="1800"/>
              <a:buChar char="•"/>
            </a:pPr>
            <a:r>
              <a:rPr lang="en-IN" dirty="0"/>
              <a:t>Hardware/ Software Required</a:t>
            </a:r>
            <a:endParaRPr dirty="0"/>
          </a:p>
          <a:p>
            <a:pPr marL="457200" lvl="0" indent="-342900" algn="l" rtl="0">
              <a:lnSpc>
                <a:spcPct val="90000"/>
              </a:lnSpc>
              <a:spcBef>
                <a:spcPts val="0"/>
              </a:spcBef>
              <a:spcAft>
                <a:spcPts val="0"/>
              </a:spcAft>
              <a:buSzPts val="1800"/>
              <a:buChar char="•"/>
            </a:pPr>
            <a:r>
              <a:rPr lang="en-IN" dirty="0"/>
              <a:t>Problem Statement </a:t>
            </a:r>
          </a:p>
          <a:p>
            <a:pPr lvl="0">
              <a:spcBef>
                <a:spcPts val="0"/>
              </a:spcBef>
            </a:pPr>
            <a:r>
              <a:rPr lang="en-IN" dirty="0"/>
              <a:t>Methodology</a:t>
            </a:r>
          </a:p>
          <a:p>
            <a:pPr marL="457200" lvl="0" indent="-342900" algn="l" rtl="0">
              <a:lnSpc>
                <a:spcPct val="90000"/>
              </a:lnSpc>
              <a:spcBef>
                <a:spcPts val="0"/>
              </a:spcBef>
              <a:spcAft>
                <a:spcPts val="0"/>
              </a:spcAft>
              <a:buSzPts val="1800"/>
              <a:buChar char="•"/>
            </a:pPr>
            <a:r>
              <a:rPr lang="en-IN" dirty="0"/>
              <a:t>Results</a:t>
            </a:r>
            <a:endParaRPr dirty="0"/>
          </a:p>
          <a:p>
            <a:pPr marL="457200" lvl="0" indent="-342900" algn="l" rtl="0">
              <a:lnSpc>
                <a:spcPct val="90000"/>
              </a:lnSpc>
              <a:spcBef>
                <a:spcPts val="0"/>
              </a:spcBef>
              <a:spcAft>
                <a:spcPts val="0"/>
              </a:spcAft>
              <a:buSzPts val="1800"/>
              <a:buChar char="•"/>
            </a:pPr>
            <a:r>
              <a:rPr lang="en-IN" dirty="0"/>
              <a:t>Conclusion/ Future Work</a:t>
            </a:r>
            <a:endParaRPr dirty="0"/>
          </a:p>
          <a:p>
            <a:pPr marL="457200" lvl="0" indent="-228600" algn="l" rtl="0">
              <a:lnSpc>
                <a:spcPct val="90000"/>
              </a:lnSpc>
              <a:spcBef>
                <a:spcPts val="0"/>
              </a:spcBef>
              <a:spcAft>
                <a:spcPts val="0"/>
              </a:spcAft>
              <a:buSzPts val="1800"/>
              <a:buNone/>
            </a:pPr>
            <a:endParaRPr dirty="0"/>
          </a:p>
        </p:txBody>
      </p:sp>
      <p:sp>
        <p:nvSpPr>
          <p:cNvPr id="138" name="Google Shape;138;p26"/>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838200" y="365126"/>
            <a:ext cx="10515600" cy="94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a:t>Introduction</a:t>
            </a:r>
            <a:endParaRPr/>
          </a:p>
        </p:txBody>
      </p:sp>
      <p:sp>
        <p:nvSpPr>
          <p:cNvPr id="161" name="Google Shape;161;p29"/>
          <p:cNvSpPr txBox="1">
            <a:spLocks noGrp="1"/>
          </p:cNvSpPr>
          <p:nvPr>
            <p:ph type="body" idx="1"/>
          </p:nvPr>
        </p:nvSpPr>
        <p:spPr>
          <a:xfrm>
            <a:off x="838200" y="1511107"/>
            <a:ext cx="10515600" cy="43689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1000"/>
              </a:spcBef>
              <a:spcAft>
                <a:spcPts val="0"/>
              </a:spcAft>
              <a:buSzPts val="1800"/>
              <a:buChar char="•"/>
            </a:pPr>
            <a:r>
              <a:rPr lang="en-IN" sz="3100" dirty="0"/>
              <a:t>Inefficient urban parking management poses challenges, such as congested and inaccessible areas.</a:t>
            </a:r>
          </a:p>
          <a:p>
            <a:pPr marL="342900" lvl="0" indent="-342900" algn="l" rtl="0">
              <a:lnSpc>
                <a:spcPct val="90000"/>
              </a:lnSpc>
              <a:spcBef>
                <a:spcPts val="1000"/>
              </a:spcBef>
              <a:spcAft>
                <a:spcPts val="0"/>
              </a:spcAft>
              <a:buSzPts val="1800"/>
              <a:buChar char="•"/>
            </a:pPr>
            <a:r>
              <a:rPr lang="en-IN" sz="3100" dirty="0"/>
              <a:t>These issues are tackled by the Smart Vehicle Parking System, which employs IoT.</a:t>
            </a:r>
          </a:p>
          <a:p>
            <a:pPr marL="342900" lvl="0" indent="-342900" algn="l" rtl="0">
              <a:lnSpc>
                <a:spcPct val="90000"/>
              </a:lnSpc>
              <a:spcBef>
                <a:spcPts val="1000"/>
              </a:spcBef>
              <a:spcAft>
                <a:spcPts val="0"/>
              </a:spcAft>
              <a:buSzPts val="1800"/>
              <a:buChar char="•"/>
            </a:pPr>
            <a:r>
              <a:rPr lang="en-IN" sz="3100" dirty="0"/>
              <a:t>It provides real-time monitoring of parking areas by integrating sensors and cloud computing.</a:t>
            </a:r>
          </a:p>
          <a:p>
            <a:pPr marL="342900" lvl="0" indent="-342900" algn="l" rtl="0">
              <a:lnSpc>
                <a:spcPct val="90000"/>
              </a:lnSpc>
              <a:spcBef>
                <a:spcPts val="1000"/>
              </a:spcBef>
              <a:spcAft>
                <a:spcPts val="0"/>
              </a:spcAft>
              <a:buSzPts val="1800"/>
              <a:buChar char="•"/>
            </a:pPr>
            <a:r>
              <a:rPr lang="en-IN" sz="3100" dirty="0"/>
              <a:t>This system is designed to reduce congestion, improve the user experience, and optimize parking space usage.</a:t>
            </a:r>
            <a:endParaRPr lang="en-US" sz="3100" dirty="0"/>
          </a:p>
        </p:txBody>
      </p:sp>
      <p:sp>
        <p:nvSpPr>
          <p:cNvPr id="162" name="Google Shape;162;p29"/>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I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838200" y="365126"/>
            <a:ext cx="10515600" cy="94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a:t>Aim of the Project</a:t>
            </a:r>
            <a:endParaRPr dirty="0"/>
          </a:p>
        </p:txBody>
      </p:sp>
      <p:sp>
        <p:nvSpPr>
          <p:cNvPr id="177" name="Google Shape;177;p31"/>
          <p:cNvSpPr txBox="1">
            <a:spLocks noGrp="1"/>
          </p:cNvSpPr>
          <p:nvPr>
            <p:ph type="body" idx="1"/>
          </p:nvPr>
        </p:nvSpPr>
        <p:spPr>
          <a:xfrm>
            <a:off x="838199" y="1130962"/>
            <a:ext cx="10824411" cy="462815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1000"/>
              </a:spcBef>
              <a:spcAft>
                <a:spcPts val="0"/>
              </a:spcAft>
              <a:buSzPts val="1800"/>
              <a:buChar char="•"/>
            </a:pPr>
            <a:r>
              <a:rPr lang="en-US" sz="2500" b="1" dirty="0"/>
              <a:t>Aim:</a:t>
            </a:r>
            <a:endParaRPr lang="en-IN" sz="2500" dirty="0"/>
          </a:p>
          <a:p>
            <a:pPr marL="457200" lvl="1" indent="0">
              <a:spcBef>
                <a:spcPts val="1000"/>
              </a:spcBef>
              <a:buNone/>
            </a:pPr>
            <a:r>
              <a:rPr lang="en-IN" sz="2000" dirty="0"/>
              <a:t>The smart car parking system project aims to optimize parking management using ESP8266 microcontroller, IR sensors, and additional occupancy sensors. Integration with servo motors enables automated barrier control, enhancing user convenience and reducing congestion. Real-time parking slot availability information is accessible via web or mobile application interfaces, improving urban mobility and parking experience</a:t>
            </a:r>
            <a:r>
              <a:rPr lang="en-IN" sz="1600" dirty="0"/>
              <a:t>.</a:t>
            </a:r>
          </a:p>
          <a:p>
            <a:pPr marL="342900" lvl="0" indent="-342900" algn="l" rtl="0">
              <a:lnSpc>
                <a:spcPct val="90000"/>
              </a:lnSpc>
              <a:spcBef>
                <a:spcPts val="1000"/>
              </a:spcBef>
              <a:spcAft>
                <a:spcPts val="0"/>
              </a:spcAft>
              <a:buSzPts val="1800"/>
              <a:buChar char="•"/>
            </a:pPr>
            <a:r>
              <a:rPr lang="en-US" sz="2500" b="1" dirty="0"/>
              <a:t>Key Aims:</a:t>
            </a:r>
          </a:p>
          <a:p>
            <a:pPr marL="342900" lvl="0" indent="-342900" algn="l" rtl="0">
              <a:lnSpc>
                <a:spcPct val="90000"/>
              </a:lnSpc>
              <a:spcBef>
                <a:spcPts val="1000"/>
              </a:spcBef>
              <a:spcAft>
                <a:spcPts val="0"/>
              </a:spcAft>
              <a:buSzPts val="1800"/>
              <a:buChar char="•"/>
            </a:pPr>
            <a:r>
              <a:rPr lang="en-IN" sz="2000" dirty="0"/>
              <a:t>Develop a smart vehicle parking system to optimize parking space utilization.</a:t>
            </a:r>
          </a:p>
          <a:p>
            <a:pPr marL="342900" lvl="0" indent="-342900" algn="l" rtl="0">
              <a:lnSpc>
                <a:spcPct val="90000"/>
              </a:lnSpc>
              <a:spcBef>
                <a:spcPts val="1000"/>
              </a:spcBef>
              <a:spcAft>
                <a:spcPts val="0"/>
              </a:spcAft>
              <a:buSzPts val="1800"/>
              <a:buChar char="•"/>
            </a:pPr>
            <a:r>
              <a:rPr lang="en-IN" sz="2000" dirty="0"/>
              <a:t>Automated entry and exit: Implement automated barrier control for entry and exit, enhancing user convenience.</a:t>
            </a:r>
          </a:p>
          <a:p>
            <a:pPr marL="342900" lvl="0" indent="-342900" algn="l" rtl="0">
              <a:lnSpc>
                <a:spcPct val="90000"/>
              </a:lnSpc>
              <a:spcBef>
                <a:spcPts val="1000"/>
              </a:spcBef>
              <a:spcAft>
                <a:spcPts val="0"/>
              </a:spcAft>
              <a:buSzPts val="1800"/>
              <a:buChar char="•"/>
            </a:pPr>
            <a:r>
              <a:rPr lang="en-IN" sz="2000" dirty="0"/>
              <a:t> Provide real-time updates on parking slot availability, reducing congestion and improving user experience.</a:t>
            </a:r>
            <a:endParaRPr lang="en-US" sz="2000" dirty="0"/>
          </a:p>
        </p:txBody>
      </p:sp>
      <p:sp>
        <p:nvSpPr>
          <p:cNvPr id="178" name="Google Shape;178;p31"/>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838200" y="181001"/>
            <a:ext cx="10515600" cy="89778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a:t>Hardware/Software Required</a:t>
            </a:r>
            <a:endParaRPr dirty="0"/>
          </a:p>
        </p:txBody>
      </p:sp>
      <p:sp>
        <p:nvSpPr>
          <p:cNvPr id="177" name="Google Shape;177;p31"/>
          <p:cNvSpPr txBox="1">
            <a:spLocks noGrp="1"/>
          </p:cNvSpPr>
          <p:nvPr>
            <p:ph type="body" idx="1"/>
          </p:nvPr>
        </p:nvSpPr>
        <p:spPr>
          <a:xfrm>
            <a:off x="838200" y="909767"/>
            <a:ext cx="10751049" cy="50384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2200" b="1" dirty="0"/>
              <a:t>Hardware:</a:t>
            </a:r>
          </a:p>
          <a:p>
            <a:pPr marL="342900" lvl="0" algn="l" rtl="0">
              <a:lnSpc>
                <a:spcPct val="90000"/>
              </a:lnSpc>
              <a:spcBef>
                <a:spcPts val="1000"/>
              </a:spcBef>
              <a:spcAft>
                <a:spcPts val="0"/>
              </a:spcAft>
              <a:buSzPts val="1800"/>
              <a:buFont typeface="Arial" panose="020B0604020202020204" pitchFamily="34" charset="0"/>
              <a:buChar char="•"/>
            </a:pPr>
            <a:r>
              <a:rPr lang="en-IN" sz="2000" dirty="0"/>
              <a:t>ESP8266 Wi-Fi Module is designed to enable data transmission and remote management.</a:t>
            </a:r>
          </a:p>
          <a:p>
            <a:pPr marL="342900" lvl="0" algn="l" rtl="0">
              <a:lnSpc>
                <a:spcPct val="90000"/>
              </a:lnSpc>
              <a:spcBef>
                <a:spcPts val="1000"/>
              </a:spcBef>
              <a:spcAft>
                <a:spcPts val="0"/>
              </a:spcAft>
              <a:buSzPts val="1800"/>
              <a:buFont typeface="Arial" panose="020B0604020202020204" pitchFamily="34" charset="0"/>
              <a:buChar char="•"/>
            </a:pPr>
            <a:r>
              <a:rPr lang="en-IN" sz="2000" dirty="0"/>
              <a:t>Vehicle detection and parking spot monitoring are made possible by IR sensors.</a:t>
            </a:r>
          </a:p>
          <a:p>
            <a:pPr marL="342900" lvl="0" algn="l" rtl="0">
              <a:lnSpc>
                <a:spcPct val="90000"/>
              </a:lnSpc>
              <a:spcBef>
                <a:spcPts val="1000"/>
              </a:spcBef>
              <a:spcAft>
                <a:spcPts val="0"/>
              </a:spcAft>
              <a:buSzPts val="1800"/>
              <a:buFont typeface="Arial" panose="020B0604020202020204" pitchFamily="34" charset="0"/>
              <a:buChar char="•"/>
            </a:pPr>
            <a:r>
              <a:rPr lang="en-IN" sz="2000" dirty="0"/>
              <a:t>Servo Motor is the means of parking control, which involves managing entry and exit barriers automatically.</a:t>
            </a:r>
          </a:p>
          <a:p>
            <a:pPr marL="342900" lvl="0" algn="l" rtl="0">
              <a:lnSpc>
                <a:spcPct val="90000"/>
              </a:lnSpc>
              <a:spcBef>
                <a:spcPts val="1000"/>
              </a:spcBef>
              <a:spcAft>
                <a:spcPts val="0"/>
              </a:spcAft>
              <a:buSzPts val="1800"/>
              <a:buFont typeface="Arial" panose="020B0604020202020204" pitchFamily="34" charset="0"/>
              <a:buChar char="•"/>
            </a:pPr>
            <a:r>
              <a:rPr lang="en-IN" sz="2000" dirty="0"/>
              <a:t>Jumpers: Connect components electrically to ensure a seamless connection.</a:t>
            </a:r>
          </a:p>
          <a:p>
            <a:pPr marL="342900" lvl="0" algn="l" rtl="0">
              <a:lnSpc>
                <a:spcPct val="90000"/>
              </a:lnSpc>
              <a:spcBef>
                <a:spcPts val="1000"/>
              </a:spcBef>
              <a:spcAft>
                <a:spcPts val="0"/>
              </a:spcAft>
              <a:buSzPts val="1800"/>
              <a:buFont typeface="Arial" panose="020B0604020202020204" pitchFamily="34" charset="0"/>
              <a:buChar char="•"/>
            </a:pPr>
            <a:r>
              <a:rPr lang="en-IN" sz="2000" dirty="0"/>
              <a:t>A Breadboard: Offers a setting for prototyping and organizing the smart vehicle parking system.</a:t>
            </a:r>
            <a:endParaRPr lang="en-US" sz="2000" dirty="0"/>
          </a:p>
          <a:p>
            <a:pPr marL="0" lvl="0" indent="0" algn="l" rtl="0">
              <a:lnSpc>
                <a:spcPct val="90000"/>
              </a:lnSpc>
              <a:spcBef>
                <a:spcPts val="1000"/>
              </a:spcBef>
              <a:spcAft>
                <a:spcPts val="0"/>
              </a:spcAft>
              <a:buSzPts val="1800"/>
              <a:buNone/>
            </a:pPr>
            <a:r>
              <a:rPr lang="en-US" sz="2200" b="1" dirty="0"/>
              <a:t>Software:</a:t>
            </a:r>
          </a:p>
          <a:p>
            <a:pPr marL="342900"/>
            <a:r>
              <a:rPr lang="en-US" sz="2200" dirty="0"/>
              <a:t>Arduino IDE: Write and upload code for ESP8266.</a:t>
            </a:r>
          </a:p>
          <a:p>
            <a:pPr marL="342900"/>
            <a:r>
              <a:rPr lang="en-US" sz="2200" dirty="0"/>
              <a:t>Blynk: Cloud platform for storing and visualizing health data</a:t>
            </a:r>
          </a:p>
        </p:txBody>
      </p:sp>
      <p:sp>
        <p:nvSpPr>
          <p:cNvPr id="178" name="Google Shape;178;p31"/>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IN"/>
              <a:t>5</a:t>
            </a:fld>
            <a:endParaRPr/>
          </a:p>
        </p:txBody>
      </p:sp>
    </p:spTree>
    <p:extLst>
      <p:ext uri="{BB962C8B-B14F-4D97-AF65-F5344CB8AC3E}">
        <p14:creationId xmlns:p14="http://schemas.microsoft.com/office/powerpoint/2010/main" val="1681244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838200" y="181001"/>
            <a:ext cx="9348537" cy="46068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a:t>Problem Definition</a:t>
            </a:r>
            <a:endParaRPr dirty="0"/>
          </a:p>
        </p:txBody>
      </p:sp>
      <p:sp>
        <p:nvSpPr>
          <p:cNvPr id="169" name="Google Shape;169;p30"/>
          <p:cNvSpPr txBox="1">
            <a:spLocks noGrp="1"/>
          </p:cNvSpPr>
          <p:nvPr>
            <p:ph type="body" idx="1"/>
          </p:nvPr>
        </p:nvSpPr>
        <p:spPr>
          <a:xfrm>
            <a:off x="224589" y="641684"/>
            <a:ext cx="11669427" cy="543827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2000" b="1" u="sng" dirty="0"/>
              <a:t>Problem Solved are :</a:t>
            </a:r>
          </a:p>
          <a:p>
            <a:pPr marL="0" lvl="0" indent="0" algn="l" rtl="0">
              <a:lnSpc>
                <a:spcPct val="90000"/>
              </a:lnSpc>
              <a:spcBef>
                <a:spcPts val="1000"/>
              </a:spcBef>
              <a:spcAft>
                <a:spcPts val="0"/>
              </a:spcAft>
              <a:buSzPts val="1800"/>
              <a:buNone/>
            </a:pPr>
            <a:r>
              <a:rPr lang="en-US" sz="2000" b="1" dirty="0"/>
              <a:t>Continuous Remote Monitoring: </a:t>
            </a:r>
            <a:r>
              <a:rPr lang="en-IN" sz="2000" dirty="0"/>
              <a:t>Smart vehicle parking systems keep track of the number of available parking spaces and provide real-time updates.</a:t>
            </a:r>
          </a:p>
          <a:p>
            <a:pPr marL="0" lvl="0" indent="0" algn="l" rtl="0">
              <a:lnSpc>
                <a:spcPct val="90000"/>
              </a:lnSpc>
              <a:spcBef>
                <a:spcPts val="1000"/>
              </a:spcBef>
              <a:spcAft>
                <a:spcPts val="0"/>
              </a:spcAft>
              <a:buSzPts val="1800"/>
              <a:buNone/>
            </a:pPr>
            <a:r>
              <a:rPr lang="en-IN" sz="2000" b="1" dirty="0"/>
              <a:t>Efficient Space Utilization: </a:t>
            </a:r>
            <a:r>
              <a:rPr lang="en-IN" sz="2000" dirty="0"/>
              <a:t>Early detection of vacant parking spaces allows for optimized parking space management, reducing congestion and improving user convenience.</a:t>
            </a:r>
          </a:p>
          <a:p>
            <a:pPr marL="0" lvl="0" indent="0" algn="l" rtl="0">
              <a:lnSpc>
                <a:spcPct val="90000"/>
              </a:lnSpc>
              <a:spcBef>
                <a:spcPts val="1000"/>
              </a:spcBef>
              <a:spcAft>
                <a:spcPts val="0"/>
              </a:spcAft>
              <a:buSzPts val="1800"/>
              <a:buNone/>
            </a:pPr>
            <a:r>
              <a:rPr lang="en-IN" sz="2000" b="1" dirty="0"/>
              <a:t>Automated Barrier Control: </a:t>
            </a:r>
            <a:r>
              <a:rPr lang="en-IN" sz="2000" dirty="0"/>
              <a:t>Integration of servo motors automates entry and exit barriers, enhancing the efficiency of the parking system and reducing manual intervention.</a:t>
            </a:r>
            <a:endParaRPr lang="en-US" sz="2000" dirty="0"/>
          </a:p>
          <a:p>
            <a:pPr marL="0" lvl="0" indent="0" algn="l" rtl="0">
              <a:lnSpc>
                <a:spcPct val="90000"/>
              </a:lnSpc>
              <a:spcBef>
                <a:spcPts val="1000"/>
              </a:spcBef>
              <a:spcAft>
                <a:spcPts val="0"/>
              </a:spcAft>
              <a:buSzPts val="1800"/>
              <a:buNone/>
            </a:pPr>
            <a:r>
              <a:rPr lang="en-US" sz="2000" b="1" dirty="0"/>
              <a:t>Improved User Experience:  </a:t>
            </a:r>
            <a:endParaRPr lang="en-IN" sz="2000" b="1" dirty="0"/>
          </a:p>
          <a:p>
            <a:pPr marL="0" lvl="0" indent="0" algn="l" rtl="0">
              <a:lnSpc>
                <a:spcPct val="90000"/>
              </a:lnSpc>
              <a:spcBef>
                <a:spcPts val="1000"/>
              </a:spcBef>
              <a:spcAft>
                <a:spcPts val="0"/>
              </a:spcAft>
              <a:buSzPts val="1800"/>
              <a:buNone/>
            </a:pPr>
            <a:r>
              <a:rPr lang="en-IN" sz="2000" dirty="0"/>
              <a:t>The availability of real-time parking information through web or mobile application interfaces improves the overall parking experience for drivers, reducing time spent searching and increasing driver frustration.</a:t>
            </a:r>
            <a:endParaRPr lang="en-US" sz="2000" dirty="0"/>
          </a:p>
          <a:p>
            <a:pPr marL="0" lvl="0" indent="0" algn="l" rtl="0">
              <a:lnSpc>
                <a:spcPct val="90000"/>
              </a:lnSpc>
              <a:spcBef>
                <a:spcPts val="1000"/>
              </a:spcBef>
              <a:spcAft>
                <a:spcPts val="0"/>
              </a:spcAft>
              <a:buSzPts val="1800"/>
              <a:buNone/>
            </a:pPr>
            <a:r>
              <a:rPr lang="en-US" sz="2000" b="1" u="sng" dirty="0"/>
              <a:t>Relevance of the Problem: </a:t>
            </a:r>
          </a:p>
          <a:p>
            <a:pPr marL="0" lvl="0" indent="0" algn="l" rtl="0">
              <a:lnSpc>
                <a:spcPct val="90000"/>
              </a:lnSpc>
              <a:spcBef>
                <a:spcPts val="1000"/>
              </a:spcBef>
              <a:spcAft>
                <a:spcPts val="0"/>
              </a:spcAft>
              <a:buSzPts val="1800"/>
              <a:buNone/>
            </a:pPr>
            <a:r>
              <a:rPr lang="en-IN" sz="2000" dirty="0"/>
              <a:t>In cities, parking is a major issue that leads to wasted time and excessive traffic congestion. The implementation of parking management solutions, such as the smart vehicle parking system, can address these issues by enhancing urban mobility, reducing environmental impact, and improving overall quality of life for residents and visitors.</a:t>
            </a:r>
            <a:endParaRPr lang="en-US" sz="2000" dirty="0"/>
          </a:p>
        </p:txBody>
      </p:sp>
      <p:sp>
        <p:nvSpPr>
          <p:cNvPr id="170" name="Google Shape;170;p30"/>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I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838200" y="365126"/>
            <a:ext cx="10515600" cy="87942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a:t>Methodology</a:t>
            </a:r>
            <a:endParaRPr dirty="0"/>
          </a:p>
        </p:txBody>
      </p:sp>
      <p:sp>
        <p:nvSpPr>
          <p:cNvPr id="185" name="Google Shape;185;p32"/>
          <p:cNvSpPr txBox="1">
            <a:spLocks noGrp="1"/>
          </p:cNvSpPr>
          <p:nvPr>
            <p:ph type="body" idx="1"/>
          </p:nvPr>
        </p:nvSpPr>
        <p:spPr>
          <a:xfrm>
            <a:off x="725184" y="1090863"/>
            <a:ext cx="11168832" cy="50051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IN" sz="2400" dirty="0"/>
              <a:t>Procedure:</a:t>
            </a:r>
          </a:p>
          <a:p>
            <a:r>
              <a:rPr lang="en-IN" sz="2000" dirty="0"/>
              <a:t>Select components: </a:t>
            </a:r>
            <a:r>
              <a:rPr lang="en-IN" sz="2000" dirty="0" err="1"/>
              <a:t>NodeMCU</a:t>
            </a:r>
            <a:r>
              <a:rPr lang="en-IN" sz="2000" dirty="0"/>
              <a:t> ESP8266, IR sensors, servo motor, Blynk Cloud Platform, Wi-Fi module, wires, and breadboard.</a:t>
            </a:r>
          </a:p>
          <a:p>
            <a:r>
              <a:rPr lang="en-IN" sz="2000" dirty="0"/>
              <a:t>Connect components: Wire sensors and servo motor to </a:t>
            </a:r>
            <a:r>
              <a:rPr lang="en-IN" sz="2000" dirty="0" err="1"/>
              <a:t>NodeMCU</a:t>
            </a:r>
            <a:r>
              <a:rPr lang="en-IN" sz="2000" dirty="0"/>
              <a:t>, ensuring proper connections.</a:t>
            </a:r>
          </a:p>
          <a:p>
            <a:r>
              <a:rPr lang="en-IN" sz="2000" dirty="0"/>
              <a:t>Install Blynk Library: Download and integrate with Arduino IDE for Blynk Cloud integration.</a:t>
            </a:r>
          </a:p>
          <a:p>
            <a:r>
              <a:rPr lang="en-IN" sz="2000" dirty="0"/>
              <a:t>Integrate Blynk: Write code to connect </a:t>
            </a:r>
            <a:r>
              <a:rPr lang="en-IN" sz="2000" dirty="0" err="1"/>
              <a:t>NodeMCU</a:t>
            </a:r>
            <a:r>
              <a:rPr lang="en-IN" sz="2000" dirty="0"/>
              <a:t> to Blynk Cloud Platform for remote monitoring.</a:t>
            </a:r>
          </a:p>
          <a:p>
            <a:r>
              <a:rPr lang="en-IN" sz="2000" dirty="0"/>
              <a:t>Configure Wi-Fi: Program </a:t>
            </a:r>
            <a:r>
              <a:rPr lang="en-IN" sz="2000" dirty="0" err="1"/>
              <a:t>NodeMCU</a:t>
            </a:r>
            <a:r>
              <a:rPr lang="en-IN" sz="2000" dirty="0"/>
              <a:t> to connect to Wi-Fi network for data transmission.</a:t>
            </a:r>
          </a:p>
          <a:p>
            <a:r>
              <a:rPr lang="en-IN" sz="2000" dirty="0"/>
              <a:t>Organize connections: Use wires and breadboard for neat circuit layout.</a:t>
            </a:r>
          </a:p>
          <a:p>
            <a:r>
              <a:rPr lang="en-IN" sz="2000" dirty="0"/>
              <a:t>Upload code: Write and upload Arduino code to </a:t>
            </a:r>
            <a:r>
              <a:rPr lang="en-IN" sz="2000" dirty="0" err="1"/>
              <a:t>NodeMCU</a:t>
            </a:r>
            <a:r>
              <a:rPr lang="en-IN" sz="2000" dirty="0"/>
              <a:t> for system functionality.</a:t>
            </a:r>
          </a:p>
          <a:p>
            <a:r>
              <a:rPr lang="en-IN" sz="2000" dirty="0"/>
              <a:t>Test functionality: Verify sensor detection and motor operation for accuracy.</a:t>
            </a:r>
          </a:p>
          <a:p>
            <a:r>
              <a:rPr lang="en-IN" sz="2000" dirty="0"/>
              <a:t>Deploy system: Install in desired location and monitor performance.</a:t>
            </a:r>
            <a:endParaRPr sz="2000" dirty="0"/>
          </a:p>
        </p:txBody>
      </p:sp>
      <p:sp>
        <p:nvSpPr>
          <p:cNvPr id="186" name="Google Shape;186;p32"/>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I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39E6-4A7A-4323-96B9-F631DAFACE73}"/>
              </a:ext>
            </a:extLst>
          </p:cNvPr>
          <p:cNvSpPr>
            <a:spLocks noGrp="1"/>
          </p:cNvSpPr>
          <p:nvPr>
            <p:ph type="title"/>
          </p:nvPr>
        </p:nvSpPr>
        <p:spPr>
          <a:xfrm>
            <a:off x="838200" y="193459"/>
            <a:ext cx="10515600" cy="943200"/>
          </a:xfrm>
        </p:spPr>
        <p:txBody>
          <a:bodyPr/>
          <a:lstStyle/>
          <a:p>
            <a:r>
              <a:rPr lang="en-US" dirty="0"/>
              <a:t>Methodology </a:t>
            </a:r>
          </a:p>
        </p:txBody>
      </p:sp>
      <p:sp>
        <p:nvSpPr>
          <p:cNvPr id="3" name="Text Placeholder 2">
            <a:extLst>
              <a:ext uri="{FF2B5EF4-FFF2-40B4-BE49-F238E27FC236}">
                <a16:creationId xmlns:a16="http://schemas.microsoft.com/office/drawing/2014/main" id="{C30F0D56-C06A-4405-B3FA-471002542CF4}"/>
              </a:ext>
            </a:extLst>
          </p:cNvPr>
          <p:cNvSpPr>
            <a:spLocks noGrp="1"/>
          </p:cNvSpPr>
          <p:nvPr>
            <p:ph type="body" idx="1"/>
          </p:nvPr>
        </p:nvSpPr>
        <p:spPr>
          <a:xfrm>
            <a:off x="635493" y="1007672"/>
            <a:ext cx="11169514" cy="4899967"/>
          </a:xfrm>
        </p:spPr>
        <p:txBody>
          <a:bodyPr/>
          <a:lstStyle/>
          <a:p>
            <a:r>
              <a:rPr lang="en-IN" sz="2200" dirty="0"/>
              <a:t>Querying the Sensors: Connect sensors by using appropriate libraries.</a:t>
            </a:r>
          </a:p>
          <a:p>
            <a:r>
              <a:rPr lang="en-IN" sz="2200" dirty="0"/>
              <a:t>Use the </a:t>
            </a:r>
            <a:r>
              <a:rPr lang="en-IN" sz="2200" dirty="0" err="1"/>
              <a:t>analogRead</a:t>
            </a:r>
            <a:r>
              <a:rPr lang="en-IN" sz="2200" dirty="0"/>
              <a:t>() function to read data from IR sensors and identify vehicle presence.</a:t>
            </a:r>
          </a:p>
          <a:p>
            <a:r>
              <a:rPr lang="en-IN" sz="2200" dirty="0"/>
              <a:t>The ESP8266WiFi library can be used to connect to </a:t>
            </a:r>
            <a:r>
              <a:rPr lang="en-IN" sz="2200" dirty="0" err="1"/>
              <a:t>NodeMCU</a:t>
            </a:r>
            <a:r>
              <a:rPr lang="en-IN" sz="2200" dirty="0"/>
              <a:t> </a:t>
            </a:r>
            <a:r>
              <a:rPr lang="en-IN" sz="2200" dirty="0" err="1"/>
              <a:t>espiron</a:t>
            </a:r>
            <a:r>
              <a:rPr lang="en-IN" sz="2200" dirty="0"/>
              <a:t> and transmit data to Blynk Cloud Platform.</a:t>
            </a:r>
          </a:p>
          <a:p>
            <a:r>
              <a:rPr lang="en-IN" sz="2200" dirty="0"/>
              <a:t>Establish a Blynk authentication token to access the </a:t>
            </a:r>
            <a:r>
              <a:rPr lang="en-IN" sz="2200" dirty="0" err="1"/>
              <a:t>BLYnK</a:t>
            </a:r>
            <a:r>
              <a:rPr lang="en-IN" sz="2200" dirty="0"/>
              <a:t> Cloud Platform.</a:t>
            </a:r>
          </a:p>
          <a:p>
            <a:r>
              <a:rPr lang="en-IN" sz="2200" dirty="0"/>
              <a:t>Using virtual pins and Blynk, code to send sensor data to Blin. </a:t>
            </a:r>
            <a:r>
              <a:rPr lang="en-IN" sz="2200" dirty="0" err="1"/>
              <a:t>VirtualWrite</a:t>
            </a:r>
            <a:r>
              <a:rPr lang="en-IN" sz="2200" dirty="0"/>
              <a:t>() function.</a:t>
            </a:r>
          </a:p>
          <a:p>
            <a:r>
              <a:rPr lang="en-IN" sz="2200" dirty="0"/>
              <a:t>Visualize the Blynk dashboard using a web browser or mobile app.</a:t>
            </a:r>
          </a:p>
          <a:p>
            <a:r>
              <a:rPr lang="en-IN" sz="2200" dirty="0"/>
              <a:t>Animate widgets that showcase sensor data, such as vehicle status and servo motor management.</a:t>
            </a:r>
          </a:p>
          <a:p>
            <a:r>
              <a:rPr lang="en-IN" sz="2200" dirty="0"/>
              <a:t>Adjust the servo motor's entry and exit barrier by using sliders or buttons.</a:t>
            </a:r>
            <a:endParaRPr lang="en-US" sz="2200" dirty="0"/>
          </a:p>
        </p:txBody>
      </p:sp>
      <p:sp>
        <p:nvSpPr>
          <p:cNvPr id="4" name="Slide Number Placeholder 3">
            <a:extLst>
              <a:ext uri="{FF2B5EF4-FFF2-40B4-BE49-F238E27FC236}">
                <a16:creationId xmlns:a16="http://schemas.microsoft.com/office/drawing/2014/main" id="{ED7A583B-AC98-44D4-B3FB-AB6D8081C2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spTree>
    <p:extLst>
      <p:ext uri="{BB962C8B-B14F-4D97-AF65-F5344CB8AC3E}">
        <p14:creationId xmlns:p14="http://schemas.microsoft.com/office/powerpoint/2010/main" val="827336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838200" y="97998"/>
            <a:ext cx="10515600" cy="7761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a:t>Analysis/ Results</a:t>
            </a:r>
            <a:endParaRPr dirty="0"/>
          </a:p>
        </p:txBody>
      </p:sp>
      <p:sp>
        <p:nvSpPr>
          <p:cNvPr id="193" name="Google Shape;193;p33"/>
          <p:cNvSpPr txBox="1">
            <a:spLocks noGrp="1"/>
          </p:cNvSpPr>
          <p:nvPr>
            <p:ph type="body" idx="1"/>
          </p:nvPr>
        </p:nvSpPr>
        <p:spPr>
          <a:xfrm>
            <a:off x="657726" y="753979"/>
            <a:ext cx="11236290" cy="532597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IN" sz="2000" dirty="0"/>
              <a:t>• Continuous monitoring of parking space occupancy: The system continuously detects vehicle presence using IR sensors, providing real-time data on parking space availability.</a:t>
            </a:r>
          </a:p>
          <a:p>
            <a:pPr marL="0" lvl="0" indent="0" algn="l" rtl="0">
              <a:lnSpc>
                <a:spcPct val="90000"/>
              </a:lnSpc>
              <a:spcBef>
                <a:spcPts val="1000"/>
              </a:spcBef>
              <a:spcAft>
                <a:spcPts val="0"/>
              </a:spcAft>
              <a:buSzPts val="1800"/>
              <a:buNone/>
            </a:pPr>
            <a:r>
              <a:rPr lang="en-IN" sz="2000" dirty="0"/>
              <a:t>• Data visualization on Blynk Cloud Platform: Users can visualize parking occupancy status through graphs and charts on the Blynk dashboard, enabling them to monitor trends and identify parking patterns.</a:t>
            </a:r>
          </a:p>
          <a:p>
            <a:pPr marL="0" lvl="0" indent="0" algn="l" rtl="0">
              <a:lnSpc>
                <a:spcPct val="90000"/>
              </a:lnSpc>
              <a:spcBef>
                <a:spcPts val="1000"/>
              </a:spcBef>
              <a:spcAft>
                <a:spcPts val="0"/>
              </a:spcAft>
              <a:buSzPts val="1800"/>
              <a:buNone/>
            </a:pPr>
            <a:r>
              <a:rPr lang="en-IN" sz="2000" dirty="0"/>
              <a:t>• Early detection of parking congestion: Continuous monitoring allows for early identification of parking congestion, enabling prompt intervention and improved traffic flow.</a:t>
            </a:r>
          </a:p>
          <a:p>
            <a:pPr marL="0" lvl="0" indent="0" algn="l" rtl="0">
              <a:lnSpc>
                <a:spcPct val="90000"/>
              </a:lnSpc>
              <a:spcBef>
                <a:spcPts val="1000"/>
              </a:spcBef>
              <a:spcAft>
                <a:spcPts val="0"/>
              </a:spcAft>
              <a:buSzPts val="1800"/>
              <a:buNone/>
            </a:pPr>
            <a:r>
              <a:rPr lang="en-US" sz="2400" dirty="0"/>
              <a:t>Understanding of the Results:</a:t>
            </a:r>
          </a:p>
          <a:p>
            <a:pPr indent="-285750"/>
            <a:r>
              <a:rPr lang="en-IN" sz="2000" dirty="0"/>
              <a:t>Obtain real-time updates on parking availability to help users make informed decisions.</a:t>
            </a:r>
          </a:p>
          <a:p>
            <a:pPr indent="-285750"/>
            <a:r>
              <a:rPr lang="en-IN" sz="2000" dirty="0"/>
              <a:t>Real-time parking data enables users to make informed decisions.</a:t>
            </a:r>
          </a:p>
          <a:p>
            <a:pPr indent="-285750"/>
            <a:r>
              <a:rPr lang="en-IN" sz="2000" dirty="0"/>
              <a:t>Graphical representation: The Blynk dashboard enables users to comprehend parking trends.</a:t>
            </a:r>
          </a:p>
          <a:p>
            <a:pPr indent="-285750"/>
            <a:r>
              <a:rPr lang="en-IN" sz="2000" dirty="0"/>
              <a:t>By </a:t>
            </a:r>
            <a:r>
              <a:rPr lang="en-IN" sz="2000" dirty="0" err="1"/>
              <a:t>analyzing</a:t>
            </a:r>
            <a:r>
              <a:rPr lang="en-IN" sz="2000" dirty="0"/>
              <a:t> data, the utilization of parking areas can be optimized.</a:t>
            </a:r>
          </a:p>
          <a:p>
            <a:pPr indent="-285750"/>
            <a:r>
              <a:rPr lang="en-IN" sz="2000" dirty="0"/>
              <a:t>Real-time data and visual analytics are utilized to improve the efficiency of parking management.</a:t>
            </a:r>
            <a:endParaRPr lang="en-US" sz="2000" dirty="0"/>
          </a:p>
          <a:p>
            <a:pPr marL="0" lvl="0" indent="0" algn="l" rtl="0">
              <a:lnSpc>
                <a:spcPct val="90000"/>
              </a:lnSpc>
              <a:spcBef>
                <a:spcPts val="1000"/>
              </a:spcBef>
              <a:spcAft>
                <a:spcPts val="0"/>
              </a:spcAft>
              <a:buSzPts val="1800"/>
              <a:buNone/>
            </a:pPr>
            <a:endParaRPr lang="en-US" sz="2000" dirty="0"/>
          </a:p>
        </p:txBody>
      </p:sp>
      <p:sp>
        <p:nvSpPr>
          <p:cNvPr id="194" name="Google Shape;194;p33"/>
          <p:cNvSpPr txBox="1">
            <a:spLocks noGrp="1"/>
          </p:cNvSpPr>
          <p:nvPr>
            <p:ph type="sldNum" idx="12"/>
          </p:nvPr>
        </p:nvSpPr>
        <p:spPr>
          <a:xfrm>
            <a:off x="10370916" y="6311899"/>
            <a:ext cx="1523100" cy="365100"/>
          </a:xfrm>
          <a:prstGeom prst="rect">
            <a:avLst/>
          </a:prstGeom>
          <a:noFill/>
          <a:ln>
            <a:noFill/>
          </a:ln>
        </p:spPr>
        <p:txBody>
          <a:bodyPr spcFirstLastPara="1" wrap="square" lIns="90000"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IN"/>
              <a:t>9</a:t>
            </a:fld>
            <a:endParaRPr/>
          </a:p>
        </p:txBody>
      </p:sp>
    </p:spTree>
  </p:cSld>
  <p:clrMapOvr>
    <a:masterClrMapping/>
  </p:clrMapOvr>
</p:sld>
</file>

<file path=ppt/theme/theme1.xml><?xml version="1.0" encoding="utf-8"?>
<a:theme xmlns:a="http://schemas.openxmlformats.org/drawingml/2006/main" name="IIITDM PPT">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IITDM PPT">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1104</Words>
  <Application>Microsoft Office PowerPoint</Application>
  <PresentationFormat>Widescreen</PresentationFormat>
  <Paragraphs>125</Paragraphs>
  <Slides>14</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Bookman Old Style</vt:lpstr>
      <vt:lpstr>Calibri</vt:lpstr>
      <vt:lpstr>IIITDM PPT</vt:lpstr>
      <vt:lpstr>IIITDM PPT</vt:lpstr>
      <vt:lpstr>Smart Vehicle Parking Using Esp8266 and Cloud</vt:lpstr>
      <vt:lpstr>Table of Contents</vt:lpstr>
      <vt:lpstr>Introduction</vt:lpstr>
      <vt:lpstr>Aim of the Project</vt:lpstr>
      <vt:lpstr>Hardware/Software Required</vt:lpstr>
      <vt:lpstr>Problem Definition</vt:lpstr>
      <vt:lpstr>Methodology</vt:lpstr>
      <vt:lpstr>Methodology </vt:lpstr>
      <vt:lpstr>Analysis/ Results</vt:lpstr>
      <vt:lpstr>Analysis/ Results</vt:lpstr>
      <vt:lpstr>Analysis/ Results</vt:lpstr>
      <vt:lpstr>Conclusion</vt:lpstr>
      <vt:lpstr>References</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Your Project&gt;</dc:title>
  <dc:creator>HP</dc:creator>
  <cp:lastModifiedBy>Devansh Lingamaneni</cp:lastModifiedBy>
  <cp:revision>15</cp:revision>
  <dcterms:modified xsi:type="dcterms:W3CDTF">2024-04-18T15:33:25Z</dcterms:modified>
</cp:coreProperties>
</file>