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60" r:id="rId7"/>
    <p:sldId id="272" r:id="rId8"/>
    <p:sldId id="263" r:id="rId9"/>
    <p:sldId id="267" r:id="rId10"/>
    <p:sldId id="268" r:id="rId11"/>
    <p:sldId id="269" r:id="rId12"/>
    <p:sldId id="270" r:id="rId13"/>
    <p:sldId id="273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2E0C1F"/>
    <a:srgbClr val="903163"/>
    <a:srgbClr val="E1E1E1"/>
    <a:srgbClr val="AA2C71"/>
    <a:srgbClr val="A62C6F"/>
    <a:srgbClr val="F9E7F1"/>
    <a:srgbClr val="852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B538F6-AC32-4C48-A241-2C319D94E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BACE3-EC2D-4898-B64D-08C196DE61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D88D5-0AB9-479B-891B-76FAA2CC9968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CC0CC-D9A9-4658-833D-7168A941E9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B70F4-8768-4C94-98DC-BDBE0D5884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20114-DE68-48DB-98CA-3A246173CE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31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95F94-0189-4A23-9895-35FA752439AB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E1C88-3939-4832-BAAB-091D6FA96E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0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Delete this slide when you finish preparing the other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E1C88-3939-4832-BAAB-091D6FA96E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9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64567" y="3085765"/>
            <a:ext cx="11262866" cy="3304800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58000">
                <a:schemeClr val="accent2">
                  <a:lumMod val="7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26" y="1020431"/>
            <a:ext cx="10993549" cy="1475013"/>
          </a:xfrm>
          <a:effectLst/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D86AA0-B889-4FC0-8908-A1A591CF11C0}" type="datetime8">
              <a:rPr lang="en-US" noProof="0" smtClean="0"/>
              <a:pPr/>
              <a:t>5/7/2024 3:50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88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 bwMode="white">
          <a:xfrm>
            <a:off x="447817" y="5141973"/>
            <a:ext cx="11298200" cy="1274702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59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t" anchorCtr="0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9E538E-6783-48BF-9DAA-8D73DA1DF735}" type="datetime8">
              <a:rPr lang="en-US" noProof="0" smtClean="0"/>
              <a:pPr/>
              <a:t>5/7/2024 3:50 PM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97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CD03-0ACB-4458-BBFE-1F9AEE665C1A}" type="datetime8">
              <a:rPr lang="en-US" noProof="0" smtClean="0"/>
              <a:t>5/7/2024 3:50 PM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921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C994CB-2BC6-164B-80D4-304B4CB6D8C3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4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11B3-3F18-4FD1-BAEF-D15CC2EE16C2}" type="datetime8">
              <a:rPr lang="en-US" noProof="0" smtClean="0"/>
              <a:t>5/7/2024 3:50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BE0FDB-DB48-E242-8A1F-5B06F79B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665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5655714" cy="5244392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5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292" y="773724"/>
            <a:ext cx="5315516" cy="4958862"/>
          </a:xfrm>
        </p:spPr>
        <p:txBody>
          <a:bodyPr anchor="ctr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773724"/>
            <a:ext cx="5388785" cy="49588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04F6-55F4-45F8-BBB4-727BFFEADAA0}" type="datetime8">
              <a:rPr lang="en-US" noProof="0" smtClean="0"/>
              <a:t>5/7/2024 3:50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82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white">
          <a:xfrm>
            <a:off x="447817" y="5141974"/>
            <a:ext cx="11290860" cy="1258827"/>
          </a:xfrm>
          <a:prstGeom prst="rect">
            <a:avLst/>
          </a:prstGeom>
          <a:gradFill flip="none" rotWithShape="1">
            <a:gsLst>
              <a:gs pos="100000">
                <a:srgbClr val="903163"/>
              </a:gs>
              <a:gs pos="60000">
                <a:schemeClr val="accent1">
                  <a:lumMod val="95000"/>
                  <a:lumOff val="5000"/>
                </a:schemeClr>
              </a:gs>
              <a:gs pos="1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20C59B-4134-42ED-BEFA-FCBF7FC8D035}" type="datetime8">
              <a:rPr lang="en-US" noProof="0" smtClean="0"/>
              <a:pPr/>
              <a:t>5/7/2024 3:50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24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E2A5-5D3B-4ECC-9A5D-868F6C887DEE}" type="datetime8">
              <a:rPr lang="en-US" noProof="0" smtClean="0"/>
              <a:t>5/7/2024 3:50 PM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696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96" y="2023139"/>
            <a:ext cx="3198328" cy="5360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714624"/>
            <a:ext cx="3378403" cy="3194051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4551DAFA-20BD-4111-8F90-24432E23573D}" type="datetime8">
              <a:rPr lang="en-US" noProof="0" smtClean="0"/>
              <a:pPr/>
              <a:t>5/7/2024 3:50 PM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D289ABA-BA71-41AF-AA30-58CB8F426F6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145430" y="2714624"/>
            <a:ext cx="3378403" cy="3194051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06DFC81-3912-4844-B25C-E1D7CBCD80A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400414" y="2714624"/>
            <a:ext cx="3378403" cy="3194051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1556C46-FD2A-4916-B30C-DB066CAEA471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241852" y="2023139"/>
            <a:ext cx="3198328" cy="5360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328988-0888-4C1A-8F73-17D455B6F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80115" y="2714625"/>
            <a:ext cx="0" cy="31940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1892BA-72AB-4029-BF58-4D6F90C4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962123" y="2714625"/>
            <a:ext cx="0" cy="31940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E232301-6803-418F-8637-ABBAC64416D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96836" y="2023139"/>
            <a:ext cx="3198328" cy="5360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19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2250892"/>
            <a:ext cx="5393102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707" y="2250892"/>
            <a:ext cx="5393102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4551DAFA-20BD-4111-8F90-24432E23573D}" type="datetime8">
              <a:rPr lang="en-US" noProof="0" smtClean="0"/>
              <a:pPr/>
              <a:t>5/7/2024 3:50 PM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669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 bwMode="white">
          <a:xfrm>
            <a:off x="440683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1812-3FD3-44A5-B738-8F3425664C1B}" type="datetime8">
              <a:rPr lang="en-US" noProof="0" smtClean="0"/>
              <a:t>5/7/2024 3:50 PM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CEC16FA-81A4-6F41-9FCE-6262A453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544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E2E361C1-C0E3-47DF-8509-372F2F8B74E4}" type="datetime8">
              <a:rPr lang="en-US" noProof="0" smtClean="0"/>
              <a:pPr/>
              <a:t>5/7/2024 3:50 PM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BB0525-CFF9-4A39-B5EA-57925399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586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flip="none"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E4BA81B-A36E-46D5-918F-749D311F4B4A}" type="datetime8">
              <a:rPr lang="en-US" noProof="0" smtClean="0"/>
              <a:t>5/7/2024 3:50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073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73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sanskarbhalerao/stock-market/input?select=indexProcessed.csv" TargetMode="External"/><Relationship Id="rId7" Type="http://schemas.openxmlformats.org/officeDocument/2006/relationships/hyperlink" Target="https://spark.apache.org/docs/latest/api/python/reference/pyspark.sql/api/pyspark.sql.Window.html" TargetMode="External"/><Relationship Id="rId2" Type="http://schemas.openxmlformats.org/officeDocument/2006/relationships/hyperlink" Target="https://go.microsoft.com/fwlink/?linkid=2007348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spark.apache.org/docs/3.1.3/api/python/reference/api/pyspark.ml.feature.VectorAssembler.html" TargetMode="External"/><Relationship Id="rId5" Type="http://schemas.openxmlformats.org/officeDocument/2006/relationships/hyperlink" Target="https://spark.apache.org/docs/latest/api/python/reference/api/pyspark.ml.regression.RandomForestRegressor.html" TargetMode="External"/><Relationship Id="rId4" Type="http://schemas.openxmlformats.org/officeDocument/2006/relationships/hyperlink" Target="https://spark.apache.org/docs/latest/api/python/reference/api/pyspark.ml.regression.GBTRegressor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itle">
            <a:extLst>
              <a:ext uri="{FF2B5EF4-FFF2-40B4-BE49-F238E27FC236}">
                <a16:creationId xmlns:a16="http://schemas.microsoft.com/office/drawing/2014/main" id="{A6E9EA0F-FD88-464F-99D9-0E151D11E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675" y="965199"/>
            <a:ext cx="11243732" cy="175001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Stock price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CE7683-A3E4-24DC-1126-9BCAF58F6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324" y="3308284"/>
            <a:ext cx="5001209" cy="2813180"/>
          </a:xfrm>
          <a:prstGeom prst="rect">
            <a:avLst/>
          </a:prstGeom>
        </p:spPr>
      </p:pic>
      <p:sp>
        <p:nvSpPr>
          <p:cNvPr id="3" name="Subtitle 2" descr="content">
            <a:extLst>
              <a:ext uri="{FF2B5EF4-FFF2-40B4-BE49-F238E27FC236}">
                <a16:creationId xmlns:a16="http://schemas.microsoft.com/office/drawing/2014/main" id="{7932A20C-8823-4E5C-BF21-C75BA56E76DE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742950" y="3314700"/>
            <a:ext cx="10805583" cy="2800349"/>
          </a:xfrm>
        </p:spPr>
        <p:txBody>
          <a:bodyPr anchor="ctr">
            <a:normAutofit/>
          </a:bodyPr>
          <a:lstStyle/>
          <a:p>
            <a:pPr algn="l">
              <a:spcAft>
                <a:spcPts val="3000"/>
              </a:spcAft>
            </a:pPr>
            <a:r>
              <a:rPr lang="en-US" sz="2800" cap="none" dirty="0">
                <a:solidFill>
                  <a:srgbClr val="FFFFFF"/>
                </a:solidFill>
              </a:rPr>
              <a:t>Group 20</a:t>
            </a:r>
          </a:p>
          <a:p>
            <a:pPr algn="l">
              <a:spcAft>
                <a:spcPts val="3000"/>
              </a:spcAft>
            </a:pPr>
            <a:r>
              <a:rPr lang="en-US" sz="2000" cap="none" dirty="0">
                <a:solidFill>
                  <a:srgbClr val="FFFFFF"/>
                </a:solidFill>
              </a:rPr>
              <a:t>Satyam Maravaniya (202318026)</a:t>
            </a:r>
          </a:p>
          <a:p>
            <a:pPr algn="l">
              <a:spcAft>
                <a:spcPts val="3000"/>
              </a:spcAft>
            </a:pPr>
            <a:r>
              <a:rPr lang="en-US" sz="2000" cap="none" dirty="0" err="1">
                <a:solidFill>
                  <a:srgbClr val="FFFFFF"/>
                </a:solidFill>
              </a:rPr>
              <a:t>Sreejesh</a:t>
            </a:r>
            <a:r>
              <a:rPr lang="en-US" sz="2000" cap="none" dirty="0">
                <a:solidFill>
                  <a:srgbClr val="FFFFFF"/>
                </a:solidFill>
              </a:rPr>
              <a:t> Nair (202318001)</a:t>
            </a:r>
          </a:p>
          <a:p>
            <a:pPr algn="l">
              <a:spcAft>
                <a:spcPts val="3000"/>
              </a:spcAft>
            </a:pPr>
            <a:r>
              <a:rPr lang="en-US" cap="none" dirty="0" err="1">
                <a:solidFill>
                  <a:srgbClr val="FFFFFF"/>
                </a:solidFill>
              </a:rPr>
              <a:t>Devansh</a:t>
            </a:r>
            <a:r>
              <a:rPr lang="en-US" cap="none" dirty="0">
                <a:solidFill>
                  <a:srgbClr val="FFFFFF"/>
                </a:solidFill>
              </a:rPr>
              <a:t> Mehta (202318053)</a:t>
            </a:r>
            <a:endParaRPr lang="en-US" sz="2000" cap="non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037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866CFE-754B-CAF2-F0B3-DD6A6ACED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In this project, we determined that stock prices sparsely show similar patterns. </a:t>
            </a:r>
          </a:p>
          <a:p>
            <a:r>
              <a:rPr lang="en-US" sz="1800" dirty="0"/>
              <a:t>For prediction, we proposed a novel method based on a combination of Gradient Boosted Trees Model in order to find similar historical patterns for each stock item and build a scalable model to predict the daily stock price.</a:t>
            </a:r>
          </a:p>
          <a:p>
            <a:endParaRPr lang="en-US" sz="1800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A460E9-3F87-4ED2-DAEA-2B0C0C56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690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title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017037" y="2459504"/>
            <a:ext cx="9272587" cy="1938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u="sng" dirty="0">
                <a:solidFill>
                  <a:srgbClr val="0070C0"/>
                </a:solidFill>
                <a:hlinkClick r:id="rId3"/>
              </a:rPr>
              <a:t>https://www.kaggle.com/code/sanskarbhalerao/stock-market/input?select=indexProcessed.csv</a:t>
            </a:r>
            <a:endParaRPr lang="en-US" sz="1600" u="sng" dirty="0">
              <a:solidFill>
                <a:srgbClr val="0070C0"/>
              </a:solidFill>
            </a:endParaRPr>
          </a:p>
          <a:p>
            <a:r>
              <a:rPr lang="en-US" sz="1600" u="sng" dirty="0">
                <a:solidFill>
                  <a:srgbClr val="0070C0"/>
                </a:solidFill>
                <a:hlinkClick r:id="rId4"/>
              </a:rPr>
              <a:t>https://spark.apache.org/docs/latest/api/python/reference/api/pyspark.ml.regression.GBTRegressor.html</a:t>
            </a:r>
            <a:endParaRPr lang="en-US" sz="1600" u="sng" dirty="0">
              <a:solidFill>
                <a:srgbClr val="0070C0"/>
              </a:solidFill>
            </a:endParaRPr>
          </a:p>
          <a:p>
            <a:r>
              <a:rPr lang="en-US" sz="1600" u="sng" dirty="0">
                <a:solidFill>
                  <a:srgbClr val="0070C0"/>
                </a:solidFill>
                <a:hlinkClick r:id="rId5"/>
              </a:rPr>
              <a:t>https://spark.apache.org/docs/latest/api/python/reference/api/pyspark.ml.regression.RandomForestRegressor.html</a:t>
            </a:r>
            <a:endParaRPr lang="en-US" sz="1600" u="sng" dirty="0">
              <a:solidFill>
                <a:srgbClr val="0070C0"/>
              </a:solidFill>
            </a:endParaRPr>
          </a:p>
          <a:p>
            <a:r>
              <a:rPr lang="en-US" sz="1600" u="sng" dirty="0">
                <a:solidFill>
                  <a:srgbClr val="0070C0"/>
                </a:solidFill>
                <a:hlinkClick r:id="rId6"/>
              </a:rPr>
              <a:t>https://spark.apache.org/docs/3.1.3/api/python/reference/api/pyspark.ml.feature.VectorAssembler.html</a:t>
            </a:r>
            <a:endParaRPr lang="en-US" sz="1600" u="sng" dirty="0">
              <a:solidFill>
                <a:srgbClr val="0070C0"/>
              </a:solidFill>
            </a:endParaRPr>
          </a:p>
          <a:p>
            <a:r>
              <a:rPr lang="en-US" sz="1600" u="sng" dirty="0">
                <a:solidFill>
                  <a:srgbClr val="0070C0"/>
                </a:solidFill>
                <a:hlinkClick r:id="rId7"/>
              </a:rPr>
              <a:t>https://spark.apache.org/docs/latest/api/python/reference/pyspark.sql/api/pyspark.sql.Window.html</a:t>
            </a:r>
            <a:endParaRPr lang="en-US" sz="1600" u="sng" dirty="0">
              <a:solidFill>
                <a:srgbClr val="0070C0"/>
              </a:solidFill>
            </a:endParaRPr>
          </a:p>
          <a:p>
            <a:endParaRPr lang="en-US" sz="16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5614277E-CACC-4F9D-8C27-FB73FCBFB48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925" y="633056"/>
            <a:ext cx="1152000" cy="1152000"/>
          </a:xfrm>
          <a:prstGeom prst="rect">
            <a:avLst/>
          </a:prstGeom>
        </p:spPr>
      </p:pic>
      <p:sp>
        <p:nvSpPr>
          <p:cNvPr id="2" name="Title 1" descr="title">
            <a:extLst>
              <a:ext uri="{FF2B5EF4-FFF2-40B4-BE49-F238E27FC236}">
                <a16:creationId xmlns:a16="http://schemas.microsoft.com/office/drawing/2014/main" id="{AC93C0E1-1796-41B4-AF64-2A823C4C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+mj-lt"/>
                <a:ea typeface="Merriweather"/>
                <a:cs typeface="Latha" panose="020B0502040204020203" pitchFamily="34" charset="0"/>
                <a:sym typeface="Merriweather"/>
              </a:rPr>
              <a:t>MOTIVATION / PROBLEM STATEMENT</a:t>
            </a:r>
            <a:endParaRPr lang="en-US" dirty="0"/>
          </a:p>
        </p:txBody>
      </p:sp>
      <p:sp>
        <p:nvSpPr>
          <p:cNvPr id="3" name="Content Placeholder 2" descr="content">
            <a:extLst>
              <a:ext uri="{FF2B5EF4-FFF2-40B4-BE49-F238E27FC236}">
                <a16:creationId xmlns:a16="http://schemas.microsoft.com/office/drawing/2014/main" id="{D5B13C35-702B-4BCE-824F-AAADB3090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sz="1800" dirty="0">
                <a:latin typeface="Merriweather"/>
                <a:ea typeface="Merriweather"/>
                <a:cs typeface="Merriweather"/>
                <a:sym typeface="Merriweather"/>
              </a:rPr>
              <a:t>The Stock market process is full of uncertainty and it’s affected by many factors. Hence the Stock market Prediction is one of the important exertions in business and finance.</a:t>
            </a:r>
          </a:p>
          <a:p>
            <a:r>
              <a:rPr lang="en-US" sz="1800" dirty="0">
                <a:latin typeface="Merriweather"/>
                <a:ea typeface="Merriweather"/>
                <a:cs typeface="Merriweather"/>
                <a:sym typeface="Merriweather"/>
              </a:rPr>
              <a:t>A prediction model has been built that uses big data analytical capabilities and machine learning to predict the trend about stock markets.</a:t>
            </a:r>
          </a:p>
          <a:p>
            <a:pPr marL="0" indent="0">
              <a:buNone/>
            </a:pPr>
            <a:endParaRPr lang="en-US" sz="1800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26" name="Picture 2" descr="Stock Market Images - Free Download on Freepik">
            <a:extLst>
              <a:ext uri="{FF2B5EF4-FFF2-40B4-BE49-F238E27FC236}">
                <a16:creationId xmlns:a16="http://schemas.microsoft.com/office/drawing/2014/main" id="{4C4272CF-BAFF-3679-03DB-CDA1A2516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445" y="3751191"/>
            <a:ext cx="4093838" cy="273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ock Market Wallpapers (51+ pictures)">
            <a:extLst>
              <a:ext uri="{FF2B5EF4-FFF2-40B4-BE49-F238E27FC236}">
                <a16:creationId xmlns:a16="http://schemas.microsoft.com/office/drawing/2014/main" id="{18F59216-0EBE-20F7-1159-1CBCD63A8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022" y="3751191"/>
            <a:ext cx="4844533" cy="272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03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hecklist">
            <a:extLst>
              <a:ext uri="{FF2B5EF4-FFF2-40B4-BE49-F238E27FC236}">
                <a16:creationId xmlns:a16="http://schemas.microsoft.com/office/drawing/2014/main" id="{DEF978AA-586E-4790-8E74-51E8F5CE42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192" y="751856"/>
            <a:ext cx="914400" cy="914400"/>
          </a:xfrm>
          <a:prstGeom prst="rect">
            <a:avLst/>
          </a:prstGeom>
        </p:spPr>
      </p:pic>
      <p:sp>
        <p:nvSpPr>
          <p:cNvPr id="2" name="Title 1" descr="title">
            <a:extLst>
              <a:ext uri="{FF2B5EF4-FFF2-40B4-BE49-F238E27FC236}">
                <a16:creationId xmlns:a16="http://schemas.microsoft.com/office/drawing/2014/main" id="{524E7AA8-036D-4F28-96BA-A52B66A3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erriweather"/>
              <a:buNone/>
            </a:pPr>
            <a:r>
              <a:rPr lang="en-IN" sz="4000" i="0" u="none" strike="noStrike" cap="none" dirty="0">
                <a:ea typeface="Merriweather"/>
                <a:cs typeface="Merriweather"/>
                <a:sym typeface="Merriweather"/>
              </a:rPr>
              <a:t>PROJECT PIPELINE STRUCTURE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6A5449-0C27-85E6-78E2-85A24D8233F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4"/>
          <a:srcRect l="558" t="4941" r="1699"/>
          <a:stretch/>
        </p:blipFill>
        <p:spPr>
          <a:xfrm>
            <a:off x="2726424" y="2311853"/>
            <a:ext cx="6739151" cy="36782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85B33E-125E-8D9E-B035-D8E2F94A5FC7}"/>
              </a:ext>
            </a:extLst>
          </p:cNvPr>
          <p:cNvSpPr/>
          <p:nvPr/>
        </p:nvSpPr>
        <p:spPr>
          <a:xfrm>
            <a:off x="3470988" y="3041780"/>
            <a:ext cx="774441" cy="70912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2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08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E6121-CFBF-6476-76C9-C58C160CE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72366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Google Shape;201;p39">
            <a:extLst>
              <a:ext uri="{FF2B5EF4-FFF2-40B4-BE49-F238E27FC236}">
                <a16:creationId xmlns:a16="http://schemas.microsoft.com/office/drawing/2014/main" id="{15D71CE7-F2E7-D23A-5E43-12A10A99457D}"/>
              </a:ext>
            </a:extLst>
          </p:cNvPr>
          <p:cNvSpPr/>
          <p:nvPr/>
        </p:nvSpPr>
        <p:spPr>
          <a:xfrm>
            <a:off x="2048435" y="2990461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</a:scheme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02;p39">
            <a:extLst>
              <a:ext uri="{FF2B5EF4-FFF2-40B4-BE49-F238E27FC236}">
                <a16:creationId xmlns:a16="http://schemas.microsoft.com/office/drawing/2014/main" id="{43FF2E1C-54A6-095B-5BE2-25622C512C84}"/>
              </a:ext>
            </a:extLst>
          </p:cNvPr>
          <p:cNvSpPr txBox="1">
            <a:spLocks/>
          </p:cNvSpPr>
          <p:nvPr/>
        </p:nvSpPr>
        <p:spPr>
          <a:xfrm>
            <a:off x="2048424" y="3128011"/>
            <a:ext cx="1455600" cy="470400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SzPts val="1800"/>
              <a:buFont typeface="Wingdings 2" panose="05020102010507070707" pitchFamily="18" charset="2"/>
              <a:buNone/>
            </a:pPr>
            <a:r>
              <a:rPr lang="en-IN" dirty="0">
                <a:solidFill>
                  <a:schemeClr val="lt1"/>
                </a:solidFill>
              </a:rPr>
              <a:t>STEP - 1</a:t>
            </a:r>
            <a:endParaRPr lang="en-IN" dirty="0"/>
          </a:p>
        </p:txBody>
      </p:sp>
      <p:sp>
        <p:nvSpPr>
          <p:cNvPr id="5" name="Google Shape;207;p39">
            <a:extLst>
              <a:ext uri="{FF2B5EF4-FFF2-40B4-BE49-F238E27FC236}">
                <a16:creationId xmlns:a16="http://schemas.microsoft.com/office/drawing/2014/main" id="{BCD1E230-0297-3C74-62C9-B8226CE79BD4}"/>
              </a:ext>
            </a:extLst>
          </p:cNvPr>
          <p:cNvSpPr/>
          <p:nvPr/>
        </p:nvSpPr>
        <p:spPr>
          <a:xfrm>
            <a:off x="3524555" y="2990461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accent1">
              <a:lumMod val="75000"/>
              <a:lumOff val="25000"/>
            </a:scheme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08;p39">
            <a:extLst>
              <a:ext uri="{FF2B5EF4-FFF2-40B4-BE49-F238E27FC236}">
                <a16:creationId xmlns:a16="http://schemas.microsoft.com/office/drawing/2014/main" id="{A22C6CA4-2664-4C4E-9450-D5A8D56C3568}"/>
              </a:ext>
            </a:extLst>
          </p:cNvPr>
          <p:cNvSpPr txBox="1">
            <a:spLocks/>
          </p:cNvSpPr>
          <p:nvPr/>
        </p:nvSpPr>
        <p:spPr>
          <a:xfrm>
            <a:off x="3831880" y="3128011"/>
            <a:ext cx="1315500" cy="470400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SzPts val="1800"/>
              <a:buFont typeface="Wingdings 2" panose="05020102010507070707" pitchFamily="18" charset="2"/>
              <a:buNone/>
            </a:pPr>
            <a:r>
              <a:rPr lang="en-IN">
                <a:solidFill>
                  <a:schemeClr val="lt1"/>
                </a:solidFill>
              </a:rPr>
              <a:t>STEP -2</a:t>
            </a:r>
            <a:endParaRPr lang="en-IN" dirty="0"/>
          </a:p>
        </p:txBody>
      </p:sp>
      <p:sp>
        <p:nvSpPr>
          <p:cNvPr id="7" name="Google Shape;213;p39">
            <a:extLst>
              <a:ext uri="{FF2B5EF4-FFF2-40B4-BE49-F238E27FC236}">
                <a16:creationId xmlns:a16="http://schemas.microsoft.com/office/drawing/2014/main" id="{D9482A7F-3268-17DB-703F-B0F6BC5592D6}"/>
              </a:ext>
            </a:extLst>
          </p:cNvPr>
          <p:cNvSpPr/>
          <p:nvPr/>
        </p:nvSpPr>
        <p:spPr>
          <a:xfrm>
            <a:off x="5179474" y="2990461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accent1">
              <a:lumMod val="75000"/>
              <a:lumOff val="25000"/>
            </a:scheme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14;p39">
            <a:extLst>
              <a:ext uri="{FF2B5EF4-FFF2-40B4-BE49-F238E27FC236}">
                <a16:creationId xmlns:a16="http://schemas.microsoft.com/office/drawing/2014/main" id="{9A97F237-1E3A-3EDF-8E4B-4ACCC0BF95E5}"/>
              </a:ext>
            </a:extLst>
          </p:cNvPr>
          <p:cNvSpPr txBox="1">
            <a:spLocks/>
          </p:cNvSpPr>
          <p:nvPr/>
        </p:nvSpPr>
        <p:spPr>
          <a:xfrm>
            <a:off x="5688901" y="3128011"/>
            <a:ext cx="1315500" cy="470400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SzPts val="1800"/>
              <a:buFont typeface="Wingdings 2" panose="05020102010507070707" pitchFamily="18" charset="2"/>
              <a:buNone/>
            </a:pPr>
            <a:r>
              <a:rPr lang="en-IN" dirty="0">
                <a:solidFill>
                  <a:schemeClr val="lt1"/>
                </a:solidFill>
              </a:rPr>
              <a:t>STEP - 3</a:t>
            </a:r>
            <a:endParaRPr lang="en-IN" dirty="0"/>
          </a:p>
        </p:txBody>
      </p:sp>
      <p:sp>
        <p:nvSpPr>
          <p:cNvPr id="9" name="Google Shape;219;p39">
            <a:extLst>
              <a:ext uri="{FF2B5EF4-FFF2-40B4-BE49-F238E27FC236}">
                <a16:creationId xmlns:a16="http://schemas.microsoft.com/office/drawing/2014/main" id="{5E48CA3B-3F50-6D77-C64B-074C0EB54351}"/>
              </a:ext>
            </a:extLst>
          </p:cNvPr>
          <p:cNvSpPr/>
          <p:nvPr/>
        </p:nvSpPr>
        <p:spPr>
          <a:xfrm>
            <a:off x="6834394" y="2990461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accent1">
              <a:lumMod val="75000"/>
              <a:lumOff val="25000"/>
            </a:scheme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20;p39">
            <a:extLst>
              <a:ext uri="{FF2B5EF4-FFF2-40B4-BE49-F238E27FC236}">
                <a16:creationId xmlns:a16="http://schemas.microsoft.com/office/drawing/2014/main" id="{EBA73EF5-444B-B01E-1C2D-B6B564C83E12}"/>
              </a:ext>
            </a:extLst>
          </p:cNvPr>
          <p:cNvSpPr txBox="1">
            <a:spLocks/>
          </p:cNvSpPr>
          <p:nvPr/>
        </p:nvSpPr>
        <p:spPr>
          <a:xfrm>
            <a:off x="7124200" y="3128011"/>
            <a:ext cx="1315500" cy="470400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SzPts val="1800"/>
              <a:buFont typeface="Wingdings 2" panose="05020102010507070707" pitchFamily="18" charset="2"/>
              <a:buNone/>
            </a:pPr>
            <a:r>
              <a:rPr lang="en-IN">
                <a:solidFill>
                  <a:schemeClr val="lt1"/>
                </a:solidFill>
              </a:rPr>
              <a:t>STEP - 4 </a:t>
            </a:r>
            <a:endParaRPr lang="en-IN"/>
          </a:p>
        </p:txBody>
      </p:sp>
      <p:sp>
        <p:nvSpPr>
          <p:cNvPr id="11" name="Google Shape;225;p39">
            <a:extLst>
              <a:ext uri="{FF2B5EF4-FFF2-40B4-BE49-F238E27FC236}">
                <a16:creationId xmlns:a16="http://schemas.microsoft.com/office/drawing/2014/main" id="{820AEC3F-C409-345E-89FC-F18A82DFC7F7}"/>
              </a:ext>
            </a:extLst>
          </p:cNvPr>
          <p:cNvSpPr/>
          <p:nvPr/>
        </p:nvSpPr>
        <p:spPr>
          <a:xfrm>
            <a:off x="8489314" y="2990461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accent1">
              <a:lumMod val="75000"/>
              <a:lumOff val="25000"/>
            </a:scheme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26;p39">
            <a:extLst>
              <a:ext uri="{FF2B5EF4-FFF2-40B4-BE49-F238E27FC236}">
                <a16:creationId xmlns:a16="http://schemas.microsoft.com/office/drawing/2014/main" id="{A06BF4CA-442A-7EE8-B93E-6704F721D25E}"/>
              </a:ext>
            </a:extLst>
          </p:cNvPr>
          <p:cNvSpPr txBox="1">
            <a:spLocks/>
          </p:cNvSpPr>
          <p:nvPr/>
        </p:nvSpPr>
        <p:spPr>
          <a:xfrm>
            <a:off x="8819013" y="3128011"/>
            <a:ext cx="1315500" cy="470400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SzPts val="1800"/>
              <a:buFont typeface="Wingdings 2" panose="05020102010507070707" pitchFamily="18" charset="2"/>
              <a:buNone/>
            </a:pPr>
            <a:r>
              <a:rPr lang="en-IN">
                <a:solidFill>
                  <a:schemeClr val="lt1"/>
                </a:solidFill>
              </a:rPr>
              <a:t>STEP -5</a:t>
            </a:r>
            <a:endParaRPr lang="en-IN"/>
          </a:p>
        </p:txBody>
      </p:sp>
      <p:grpSp>
        <p:nvGrpSpPr>
          <p:cNvPr id="13" name="Google Shape;203;p39">
            <a:extLst>
              <a:ext uri="{FF2B5EF4-FFF2-40B4-BE49-F238E27FC236}">
                <a16:creationId xmlns:a16="http://schemas.microsoft.com/office/drawing/2014/main" id="{FD919E50-1AFF-EDF0-D86D-67B08B38409C}"/>
              </a:ext>
            </a:extLst>
          </p:cNvPr>
          <p:cNvGrpSpPr/>
          <p:nvPr/>
        </p:nvGrpSpPr>
        <p:grpSpPr>
          <a:xfrm>
            <a:off x="2795747" y="2456426"/>
            <a:ext cx="198900" cy="553513"/>
            <a:chOff x="2640851" y="2230410"/>
            <a:chExt cx="198900" cy="553514"/>
          </a:xfrm>
          <a:solidFill>
            <a:schemeClr val="accent1">
              <a:lumMod val="50000"/>
              <a:lumOff val="50000"/>
            </a:schemeClr>
          </a:solidFill>
        </p:grpSpPr>
        <p:cxnSp>
          <p:nvCxnSpPr>
            <p:cNvPr id="14" name="Google Shape;204;p39">
              <a:extLst>
                <a:ext uri="{FF2B5EF4-FFF2-40B4-BE49-F238E27FC236}">
                  <a16:creationId xmlns:a16="http://schemas.microsoft.com/office/drawing/2014/main" id="{FA59CB4D-48BF-EE6A-A7EC-518EBC02C65A}"/>
                </a:ext>
              </a:extLst>
            </p:cNvPr>
            <p:cNvCxnSpPr>
              <a:cxnSpLocks/>
            </p:cNvCxnSpPr>
            <p:nvPr/>
          </p:nvCxnSpPr>
          <p:spPr>
            <a:xfrm>
              <a:off x="2740301" y="2435761"/>
              <a:ext cx="0" cy="348163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" name="Google Shape;205;p39">
              <a:extLst>
                <a:ext uri="{FF2B5EF4-FFF2-40B4-BE49-F238E27FC236}">
                  <a16:creationId xmlns:a16="http://schemas.microsoft.com/office/drawing/2014/main" id="{B034287D-8DFB-F2DC-09B4-0FC17F66FE49}"/>
                </a:ext>
              </a:extLst>
            </p:cNvPr>
            <p:cNvSpPr/>
            <p:nvPr/>
          </p:nvSpPr>
          <p:spPr>
            <a:xfrm>
              <a:off x="2640851" y="2230410"/>
              <a:ext cx="198900" cy="198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03;p39">
            <a:extLst>
              <a:ext uri="{FF2B5EF4-FFF2-40B4-BE49-F238E27FC236}">
                <a16:creationId xmlns:a16="http://schemas.microsoft.com/office/drawing/2014/main" id="{A9DD9F27-3ECC-77F0-A553-2AE29077400B}"/>
              </a:ext>
            </a:extLst>
          </p:cNvPr>
          <p:cNvGrpSpPr/>
          <p:nvPr/>
        </p:nvGrpSpPr>
        <p:grpSpPr>
          <a:xfrm>
            <a:off x="5996550" y="2456426"/>
            <a:ext cx="198900" cy="553513"/>
            <a:chOff x="2640851" y="2230410"/>
            <a:chExt cx="198900" cy="553514"/>
          </a:xfrm>
          <a:solidFill>
            <a:schemeClr val="accent1">
              <a:lumMod val="50000"/>
              <a:lumOff val="50000"/>
            </a:schemeClr>
          </a:solidFill>
        </p:grpSpPr>
        <p:cxnSp>
          <p:nvCxnSpPr>
            <p:cNvPr id="23" name="Google Shape;204;p39">
              <a:extLst>
                <a:ext uri="{FF2B5EF4-FFF2-40B4-BE49-F238E27FC236}">
                  <a16:creationId xmlns:a16="http://schemas.microsoft.com/office/drawing/2014/main" id="{D1AABE76-8BBE-176E-39BC-9FD71CE7E7C9}"/>
                </a:ext>
              </a:extLst>
            </p:cNvPr>
            <p:cNvCxnSpPr>
              <a:cxnSpLocks/>
            </p:cNvCxnSpPr>
            <p:nvPr/>
          </p:nvCxnSpPr>
          <p:spPr>
            <a:xfrm>
              <a:off x="2740301" y="2435761"/>
              <a:ext cx="0" cy="348163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" name="Google Shape;205;p39">
              <a:extLst>
                <a:ext uri="{FF2B5EF4-FFF2-40B4-BE49-F238E27FC236}">
                  <a16:creationId xmlns:a16="http://schemas.microsoft.com/office/drawing/2014/main" id="{269BBE76-D889-B415-AD0F-5CC8194A6F41}"/>
                </a:ext>
              </a:extLst>
            </p:cNvPr>
            <p:cNvSpPr/>
            <p:nvPr/>
          </p:nvSpPr>
          <p:spPr>
            <a:xfrm>
              <a:off x="2640851" y="2230410"/>
              <a:ext cx="198900" cy="198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203;p39">
            <a:extLst>
              <a:ext uri="{FF2B5EF4-FFF2-40B4-BE49-F238E27FC236}">
                <a16:creationId xmlns:a16="http://schemas.microsoft.com/office/drawing/2014/main" id="{59F0857B-863D-0E8E-C315-4B17BC43620E}"/>
              </a:ext>
            </a:extLst>
          </p:cNvPr>
          <p:cNvGrpSpPr/>
          <p:nvPr/>
        </p:nvGrpSpPr>
        <p:grpSpPr>
          <a:xfrm>
            <a:off x="9339789" y="2446000"/>
            <a:ext cx="198900" cy="553513"/>
            <a:chOff x="2640851" y="2230410"/>
            <a:chExt cx="198900" cy="553514"/>
          </a:xfrm>
          <a:solidFill>
            <a:schemeClr val="accent1">
              <a:lumMod val="50000"/>
              <a:lumOff val="50000"/>
            </a:schemeClr>
          </a:solidFill>
        </p:grpSpPr>
        <p:cxnSp>
          <p:nvCxnSpPr>
            <p:cNvPr id="26" name="Google Shape;204;p39">
              <a:extLst>
                <a:ext uri="{FF2B5EF4-FFF2-40B4-BE49-F238E27FC236}">
                  <a16:creationId xmlns:a16="http://schemas.microsoft.com/office/drawing/2014/main" id="{14D3FAFC-2382-3117-8C6C-D4F9635E0CA2}"/>
                </a:ext>
              </a:extLst>
            </p:cNvPr>
            <p:cNvCxnSpPr>
              <a:cxnSpLocks/>
            </p:cNvCxnSpPr>
            <p:nvPr/>
          </p:nvCxnSpPr>
          <p:spPr>
            <a:xfrm>
              <a:off x="2740301" y="2435761"/>
              <a:ext cx="0" cy="348163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" name="Google Shape;205;p39">
              <a:extLst>
                <a:ext uri="{FF2B5EF4-FFF2-40B4-BE49-F238E27FC236}">
                  <a16:creationId xmlns:a16="http://schemas.microsoft.com/office/drawing/2014/main" id="{B1AEDCA0-6ABE-4646-A9D8-9D20019A606B}"/>
                </a:ext>
              </a:extLst>
            </p:cNvPr>
            <p:cNvSpPr/>
            <p:nvPr/>
          </p:nvSpPr>
          <p:spPr>
            <a:xfrm>
              <a:off x="2640851" y="2230410"/>
              <a:ext cx="198900" cy="198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03;p39">
            <a:extLst>
              <a:ext uri="{FF2B5EF4-FFF2-40B4-BE49-F238E27FC236}">
                <a16:creationId xmlns:a16="http://schemas.microsoft.com/office/drawing/2014/main" id="{BE0298BA-FF71-7B26-A7D1-FE81352ABDBB}"/>
              </a:ext>
            </a:extLst>
          </p:cNvPr>
          <p:cNvGrpSpPr/>
          <p:nvPr/>
        </p:nvGrpSpPr>
        <p:grpSpPr>
          <a:xfrm rot="10800000">
            <a:off x="4390180" y="3735961"/>
            <a:ext cx="198900" cy="553513"/>
            <a:chOff x="2640851" y="2230410"/>
            <a:chExt cx="198900" cy="553514"/>
          </a:xfrm>
          <a:solidFill>
            <a:schemeClr val="accent1">
              <a:lumMod val="50000"/>
              <a:lumOff val="50000"/>
            </a:schemeClr>
          </a:solidFill>
        </p:grpSpPr>
        <p:cxnSp>
          <p:nvCxnSpPr>
            <p:cNvPr id="29" name="Google Shape;204;p39">
              <a:extLst>
                <a:ext uri="{FF2B5EF4-FFF2-40B4-BE49-F238E27FC236}">
                  <a16:creationId xmlns:a16="http://schemas.microsoft.com/office/drawing/2014/main" id="{1C3596F7-D1E8-A346-8D1F-C44AAF991291}"/>
                </a:ext>
              </a:extLst>
            </p:cNvPr>
            <p:cNvCxnSpPr>
              <a:cxnSpLocks/>
            </p:cNvCxnSpPr>
            <p:nvPr/>
          </p:nvCxnSpPr>
          <p:spPr>
            <a:xfrm>
              <a:off x="2740301" y="2435761"/>
              <a:ext cx="0" cy="348163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" name="Google Shape;205;p39">
              <a:extLst>
                <a:ext uri="{FF2B5EF4-FFF2-40B4-BE49-F238E27FC236}">
                  <a16:creationId xmlns:a16="http://schemas.microsoft.com/office/drawing/2014/main" id="{3987D2DA-9962-B68A-78B6-323B89A3AB11}"/>
                </a:ext>
              </a:extLst>
            </p:cNvPr>
            <p:cNvSpPr/>
            <p:nvPr/>
          </p:nvSpPr>
          <p:spPr>
            <a:xfrm>
              <a:off x="2640851" y="2230410"/>
              <a:ext cx="198900" cy="198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203;p39">
            <a:extLst>
              <a:ext uri="{FF2B5EF4-FFF2-40B4-BE49-F238E27FC236}">
                <a16:creationId xmlns:a16="http://schemas.microsoft.com/office/drawing/2014/main" id="{C129DB53-75C9-8445-D66C-2D1525A6F98A}"/>
              </a:ext>
            </a:extLst>
          </p:cNvPr>
          <p:cNvGrpSpPr/>
          <p:nvPr/>
        </p:nvGrpSpPr>
        <p:grpSpPr>
          <a:xfrm rot="10800000">
            <a:off x="7679104" y="3735961"/>
            <a:ext cx="198900" cy="553513"/>
            <a:chOff x="2640851" y="2230410"/>
            <a:chExt cx="198900" cy="553514"/>
          </a:xfrm>
          <a:solidFill>
            <a:schemeClr val="accent1">
              <a:lumMod val="50000"/>
              <a:lumOff val="50000"/>
            </a:schemeClr>
          </a:solidFill>
        </p:grpSpPr>
        <p:cxnSp>
          <p:nvCxnSpPr>
            <p:cNvPr id="35" name="Google Shape;204;p39">
              <a:extLst>
                <a:ext uri="{FF2B5EF4-FFF2-40B4-BE49-F238E27FC236}">
                  <a16:creationId xmlns:a16="http://schemas.microsoft.com/office/drawing/2014/main" id="{FBF14B9B-530F-71D3-2F53-A3F70FF4B174}"/>
                </a:ext>
              </a:extLst>
            </p:cNvPr>
            <p:cNvCxnSpPr>
              <a:cxnSpLocks/>
            </p:cNvCxnSpPr>
            <p:nvPr/>
          </p:nvCxnSpPr>
          <p:spPr>
            <a:xfrm>
              <a:off x="2740301" y="2435761"/>
              <a:ext cx="0" cy="348163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" name="Google Shape;205;p39">
              <a:extLst>
                <a:ext uri="{FF2B5EF4-FFF2-40B4-BE49-F238E27FC236}">
                  <a16:creationId xmlns:a16="http://schemas.microsoft.com/office/drawing/2014/main" id="{08355E12-7153-C95C-1BEA-0932FC474729}"/>
                </a:ext>
              </a:extLst>
            </p:cNvPr>
            <p:cNvSpPr/>
            <p:nvPr/>
          </p:nvSpPr>
          <p:spPr>
            <a:xfrm>
              <a:off x="2640851" y="2230410"/>
              <a:ext cx="198900" cy="198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A2E1556-8E26-38E6-D583-E3CDFA596B58}"/>
              </a:ext>
            </a:extLst>
          </p:cNvPr>
          <p:cNvSpPr txBox="1"/>
          <p:nvPr/>
        </p:nvSpPr>
        <p:spPr>
          <a:xfrm>
            <a:off x="1975094" y="1524713"/>
            <a:ext cx="1840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8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Data Collection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8513AD-2734-BE41-BB72-3657B87D6507}"/>
              </a:ext>
            </a:extLst>
          </p:cNvPr>
          <p:cNvSpPr txBox="1"/>
          <p:nvPr/>
        </p:nvSpPr>
        <p:spPr>
          <a:xfrm>
            <a:off x="3320269" y="4464224"/>
            <a:ext cx="2775731" cy="102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Cleaned the data to get the required features by using data frames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235E07-AC4B-F346-55D7-68EC802435C3}"/>
              </a:ext>
            </a:extLst>
          </p:cNvPr>
          <p:cNvSpPr txBox="1"/>
          <p:nvPr/>
        </p:nvSpPr>
        <p:spPr>
          <a:xfrm>
            <a:off x="4617884" y="1501120"/>
            <a:ext cx="3279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Using Random Forest and GBT to predict the stock prices change</a:t>
            </a:r>
            <a:endParaRPr lang="en-US" sz="1800" dirty="0"/>
          </a:p>
          <a:p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C4DF67-7364-5B39-3073-79ED91FED1C5}"/>
              </a:ext>
            </a:extLst>
          </p:cNvPr>
          <p:cNvSpPr txBox="1"/>
          <p:nvPr/>
        </p:nvSpPr>
        <p:spPr>
          <a:xfrm>
            <a:off x="6438509" y="4498659"/>
            <a:ext cx="2842869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Merriweather"/>
                <a:sym typeface="Merriweather"/>
              </a:rPr>
              <a:t>Made the model more scalable using </a:t>
            </a:r>
            <a:r>
              <a:rPr lang="en-US" sz="1800" dirty="0" err="1">
                <a:solidFill>
                  <a:srgbClr val="000000"/>
                </a:solidFill>
                <a:latin typeface="Merriweather"/>
                <a:sym typeface="Merriweather"/>
              </a:rPr>
              <a:t>PySpark</a:t>
            </a:r>
            <a:endParaRPr lang="en-US" sz="1800" dirty="0"/>
          </a:p>
          <a:p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08357B-02D8-1669-AB03-F0755198E151}"/>
              </a:ext>
            </a:extLst>
          </p:cNvPr>
          <p:cNvSpPr txBox="1"/>
          <p:nvPr/>
        </p:nvSpPr>
        <p:spPr>
          <a:xfrm>
            <a:off x="8266877" y="1505570"/>
            <a:ext cx="2706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Visualized the data with respected to the trained data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34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itle">
            <a:extLst>
              <a:ext uri="{FF2B5EF4-FFF2-40B4-BE49-F238E27FC236}">
                <a16:creationId xmlns:a16="http://schemas.microsoft.com/office/drawing/2014/main" id="{2D951106-A246-4D28-94E0-0BCD20C76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4000" i="0" u="none" strike="noStrike" cap="none" dirty="0">
                <a:ea typeface="Arial"/>
                <a:cs typeface="Arial"/>
                <a:sym typeface="Arial"/>
              </a:rPr>
              <a:t>DATA SOURCE</a:t>
            </a:r>
            <a:endParaRPr lang="en-IN" dirty="0"/>
          </a:p>
        </p:txBody>
      </p:sp>
      <p:sp>
        <p:nvSpPr>
          <p:cNvPr id="3" name="Content Placeholder 2" descr="content">
            <a:extLst>
              <a:ext uri="{FF2B5EF4-FFF2-40B4-BE49-F238E27FC236}">
                <a16:creationId xmlns:a16="http://schemas.microsoft.com/office/drawing/2014/main" id="{68B9C974-1FBD-45F1-9D81-5427101D1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spark to analyze the stock values of some companies.</a:t>
            </a:r>
          </a:p>
          <a:p>
            <a:r>
              <a:rPr lang="en-US" dirty="0"/>
              <a:t>In order to predict stock we decided to explore the high, low, opening value ,closing value and Adjusted closing value of stock dataset of last some year.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Rows  - 104224</a:t>
            </a:r>
          </a:p>
          <a:p>
            <a:r>
              <a:rPr lang="en-US" dirty="0"/>
              <a:t>Columns - 9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E3E1E8-E8EB-4AF6-AB7F-F90319CA1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77" y="3429000"/>
            <a:ext cx="7635902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8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8AA464-9C61-998C-7ABE-60A724C67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 of data 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Describe all Features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9709C0-BDD1-014F-8407-8AAC60CC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379CD-7638-B0ED-022C-01D4B53DF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737" y="2457412"/>
            <a:ext cx="1798476" cy="1562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0AD7B4-1324-4939-9685-9B8890018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25" y="4775836"/>
            <a:ext cx="10996613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3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07FF61-8139-C0E3-D9EA-3D55A8D13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 function to order by date (for features that require looking at previous rows)</a:t>
            </a:r>
          </a:p>
          <a:p>
            <a:r>
              <a:rPr lang="en-US" dirty="0"/>
              <a:t>Create a lagged column for the 'close' price (i.e., previous day's close)</a:t>
            </a:r>
          </a:p>
          <a:p>
            <a:r>
              <a:rPr lang="en-US" dirty="0"/>
              <a:t>Calculate daily return - how much did the price change in percentage from opening to closing</a:t>
            </a:r>
          </a:p>
          <a:p>
            <a:r>
              <a:rPr lang="en-US" dirty="0"/>
              <a:t>Calculate intra-day volatility - difference between the highest and lowest prices of the day</a:t>
            </a:r>
          </a:p>
          <a:p>
            <a:r>
              <a:rPr lang="en-US" dirty="0"/>
              <a:t>Calculate daily volatility - change in closing price from the previous day</a:t>
            </a:r>
          </a:p>
          <a:p>
            <a:r>
              <a:rPr lang="en-US" dirty="0"/>
              <a:t>Calculate a 7-day moving average for the closing prices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CA8DB0-1AA2-C8AA-BFE8-AB72F296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00653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4CF5B8-9C3A-8F71-214B-57B661E8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37545"/>
          </a:xfrm>
        </p:spPr>
        <p:txBody>
          <a:bodyPr>
            <a:normAutofit/>
          </a:bodyPr>
          <a:lstStyle/>
          <a:p>
            <a:r>
              <a:rPr lang="en-US" b="1" dirty="0"/>
              <a:t>Actual vs Predicted Adjusted Closing Prices</a:t>
            </a:r>
            <a:endParaRPr lang="en-IN" b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u="sng" dirty="0"/>
              <a:t>Results</a:t>
            </a:r>
          </a:p>
          <a:p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Mean Absolute Error (MAE): 355.21904636234484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Root Mean Squared Error (RMSE): 924.0048928606751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R-squared (R2): 0.9898620134490014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98671-3C6E-0E52-6506-B9C2B26F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51310-39E3-8C42-821A-6E49CFD33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245" y="2591043"/>
            <a:ext cx="3923991" cy="2410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034C80-D595-4169-CA8C-E8B82A409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354" y="2591043"/>
            <a:ext cx="3867774" cy="24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C35FAF-E435-8E4C-CF07-BE200D42E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319" y="2702670"/>
            <a:ext cx="4034188" cy="216846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FC98671-3C6E-0E52-6506-B9C2B26F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Gradient Boosted Trees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2C24B2-888D-824B-BFA3-BD0A782F5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711" y="2701514"/>
            <a:ext cx="4021735" cy="21696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1B530F-A91F-EEFD-EF46-1605E392D90D}"/>
              </a:ext>
            </a:extLst>
          </p:cNvPr>
          <p:cNvSpPr txBox="1"/>
          <p:nvPr/>
        </p:nvSpPr>
        <p:spPr>
          <a:xfrm>
            <a:off x="988912" y="5115994"/>
            <a:ext cx="70935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u="sng" dirty="0"/>
              <a:t>Results</a:t>
            </a:r>
          </a:p>
          <a:p>
            <a:endParaRPr lang="en-IN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Mean Absolute Error (MAE): 216.29757735884715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Root Mean Squared Error (RMSE): 453.17744723545553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R-</a:t>
            </a:r>
            <a:r>
              <a:rPr lang="es-ES" dirty="0" err="1">
                <a:latin typeface="Cambria" panose="02040503050406030204" pitchFamily="18" charset="0"/>
                <a:ea typeface="Cambria" panose="02040503050406030204" pitchFamily="18" charset="0"/>
              </a:rPr>
              <a:t>squared</a:t>
            </a:r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 (R2): 0.9975614046223198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B68946-F7FC-2815-8642-70AF8F553901}"/>
              </a:ext>
            </a:extLst>
          </p:cNvPr>
          <p:cNvSpPr txBox="1"/>
          <p:nvPr/>
        </p:nvSpPr>
        <p:spPr>
          <a:xfrm>
            <a:off x="988912" y="227945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Actual vs Predicted Adjusted Closing Prices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81470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Custom 2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F529A05C-9967-417B-A795-0EE2DA56A977}" vid="{B371D623-29EC-4410-98F2-D4F69349AE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732F72-BAE4-4D8F-B5A8-4D4D584BF69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531C3B7-F137-4B62-A714-55F90281BD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8FDF75-6DB0-420B-9CE9-4E2094004A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Looks like, sounds like</Template>
  <TotalTime>377</TotalTime>
  <Words>548</Words>
  <Application>Microsoft Office PowerPoint</Application>
  <PresentationFormat>Widescreen</PresentationFormat>
  <Paragraphs>73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</vt:lpstr>
      <vt:lpstr>Candara</vt:lpstr>
      <vt:lpstr>Merriweather</vt:lpstr>
      <vt:lpstr>Wingdings 2</vt:lpstr>
      <vt:lpstr>Dividend</vt:lpstr>
      <vt:lpstr>Stock price prediction</vt:lpstr>
      <vt:lpstr>MOTIVATION / PROBLEM STATEMENT</vt:lpstr>
      <vt:lpstr>PROJECT PIPELINE STRUCTURE</vt:lpstr>
      <vt:lpstr>PowerPoint Presentation</vt:lpstr>
      <vt:lpstr>DATA SOURCE</vt:lpstr>
      <vt:lpstr>PowerPoint Presentation</vt:lpstr>
      <vt:lpstr>Feature Engineering</vt:lpstr>
      <vt:lpstr>Random Forest Regression</vt:lpstr>
      <vt:lpstr>Gradient Boosted Trees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Purpose of Looks Like - Sounds Like Exercise</dc:title>
  <dc:creator>Satyam Maravaniya</dc:creator>
  <cp:lastModifiedBy>Devansh Mehta</cp:lastModifiedBy>
  <cp:revision>5</cp:revision>
  <dcterms:created xsi:type="dcterms:W3CDTF">2024-05-06T12:42:43Z</dcterms:created>
  <dcterms:modified xsi:type="dcterms:W3CDTF">2024-05-07T10:21:22Z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