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4" r:id="rId5"/>
    <p:sldId id="259" r:id="rId6"/>
    <p:sldId id="260"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1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4ad06bb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4ad06bb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4ad06bb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a4ad06bb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a4ad06bb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a4ad06bb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4ad06bb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4ad06bb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4ad06bb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4ad06bb3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a4ad06bb3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a4ad06bb3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747381" y="920959"/>
            <a:ext cx="5522726"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IN" dirty="0"/>
              <a:t>Business Data Management Project </a:t>
            </a:r>
            <a:endParaRPr dirty="0"/>
          </a:p>
        </p:txBody>
      </p:sp>
      <p:sp>
        <p:nvSpPr>
          <p:cNvPr id="129" name="Google Shape;129;p13"/>
          <p:cNvSpPr txBox="1">
            <a:spLocks noGrp="1"/>
          </p:cNvSpPr>
          <p:nvPr>
            <p:ph type="subTitle" idx="1"/>
          </p:nvPr>
        </p:nvSpPr>
        <p:spPr>
          <a:xfrm>
            <a:off x="1915067" y="2736753"/>
            <a:ext cx="5361300" cy="125278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000" dirty="0"/>
              <a:t>Title- </a:t>
            </a:r>
            <a:r>
              <a:rPr lang="en-US" sz="2000" dirty="0"/>
              <a:t>Inventory Management in Kirana Stores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By – Devansh Rathi</a:t>
            </a:r>
          </a:p>
          <a:p>
            <a:pPr marL="0" lvl="0" indent="0" algn="l" rtl="0">
              <a:spcBef>
                <a:spcPts val="0"/>
              </a:spcBef>
              <a:spcAft>
                <a:spcPts val="0"/>
              </a:spcAft>
              <a:buNone/>
            </a:pPr>
            <a:r>
              <a:rPr lang="en-IN" dirty="0"/>
              <a:t>         21f10010002</a:t>
            </a:r>
          </a:p>
          <a:p>
            <a:pPr marL="0" lvl="0" indent="0" algn="l" rtl="0">
              <a:spcBef>
                <a:spcPts val="0"/>
              </a:spcBef>
              <a:spcAft>
                <a:spcPts val="0"/>
              </a:spcAft>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25413" y="501134"/>
            <a:ext cx="7505700" cy="70762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BUSINESS IN BRIEF</a:t>
            </a:r>
            <a:endParaRPr dirty="0"/>
          </a:p>
        </p:txBody>
      </p:sp>
      <p:sp>
        <p:nvSpPr>
          <p:cNvPr id="135" name="Google Shape;135;p14"/>
          <p:cNvSpPr txBox="1">
            <a:spLocks noGrp="1"/>
          </p:cNvSpPr>
          <p:nvPr>
            <p:ph type="body" idx="1"/>
          </p:nvPr>
        </p:nvSpPr>
        <p:spPr>
          <a:xfrm>
            <a:off x="819150" y="1427967"/>
            <a:ext cx="7505700" cy="3010758"/>
          </a:xfrm>
          <a:prstGeom prst="rect">
            <a:avLst/>
          </a:prstGeom>
        </p:spPr>
        <p:txBody>
          <a:bodyPr spcFirstLastPara="1" wrap="square" lIns="91425" tIns="91425" rIns="91425" bIns="91425" anchor="t" anchorCtr="0">
            <a:normAutofit lnSpcReduction="10000"/>
          </a:bodyPr>
          <a:lstStyle/>
          <a:p>
            <a:pPr marL="285750" indent="-285750">
              <a:spcAft>
                <a:spcPts val="1200"/>
              </a:spcAft>
            </a:pPr>
            <a:r>
              <a:rPr lang="en-US" sz="1200" b="0" i="0" u="none" strike="noStrike" baseline="0" dirty="0">
                <a:solidFill>
                  <a:srgbClr val="000000"/>
                </a:solidFill>
                <a:latin typeface="Calibri" panose="020F0502020204030204" pitchFamily="34" charset="0"/>
              </a:rPr>
              <a:t>Retailing includes all the activities involved in selling goods or services to the final customers for personal, non-business use. </a:t>
            </a:r>
          </a:p>
          <a:p>
            <a:pPr marL="285750" indent="-285750">
              <a:spcAft>
                <a:spcPts val="1200"/>
              </a:spcAft>
            </a:pPr>
            <a:r>
              <a:rPr lang="en-US" sz="1200" b="0" i="0" u="none" strike="noStrike" baseline="0" dirty="0">
                <a:solidFill>
                  <a:srgbClr val="000000"/>
                </a:solidFill>
                <a:latin typeface="Calibri" panose="020F0502020204030204" pitchFamily="34" charset="0"/>
              </a:rPr>
              <a:t>India’s retail sector is highly </a:t>
            </a:r>
            <a:r>
              <a:rPr lang="en-US" sz="1200" b="0" i="0" u="none" strike="noStrike" baseline="0" dirty="0" err="1">
                <a:solidFill>
                  <a:srgbClr val="000000"/>
                </a:solidFill>
                <a:latin typeface="Calibri" panose="020F0502020204030204" pitchFamily="34" charset="0"/>
              </a:rPr>
              <a:t>unorganised</a:t>
            </a:r>
            <a:r>
              <a:rPr lang="en-US" sz="1200" b="0" i="0" u="none" strike="noStrike" baseline="0" dirty="0">
                <a:solidFill>
                  <a:srgbClr val="000000"/>
                </a:solidFill>
                <a:latin typeface="Calibri" panose="020F0502020204030204" pitchFamily="34" charset="0"/>
              </a:rPr>
              <a:t> with brick-and-mortar stores accounting for 88 % of the sector. It has more than thirteen million Kirana and </a:t>
            </a:r>
            <a:r>
              <a:rPr lang="en-US" sz="1200" b="0" i="0" u="none" strike="noStrike" baseline="0" dirty="0" err="1">
                <a:solidFill>
                  <a:srgbClr val="000000"/>
                </a:solidFill>
                <a:latin typeface="Calibri" panose="020F0502020204030204" pitchFamily="34" charset="0"/>
              </a:rPr>
              <a:t>neighbourhood</a:t>
            </a:r>
            <a:r>
              <a:rPr lang="en-US" sz="1200" b="0" i="0" u="none" strike="noStrike" baseline="0" dirty="0">
                <a:solidFill>
                  <a:srgbClr val="000000"/>
                </a:solidFill>
                <a:latin typeface="Calibri" panose="020F0502020204030204" pitchFamily="34" charset="0"/>
              </a:rPr>
              <a:t> stores .</a:t>
            </a:r>
          </a:p>
          <a:p>
            <a:pPr marL="285750" indent="-285750">
              <a:spcAft>
                <a:spcPts val="1200"/>
              </a:spcAft>
            </a:pPr>
            <a:r>
              <a:rPr lang="en-US" sz="1200" b="0" i="0" u="none" strike="noStrike" baseline="0" dirty="0">
                <a:solidFill>
                  <a:srgbClr val="000000"/>
                </a:solidFill>
                <a:latin typeface="Calibri" panose="020F0502020204030204" pitchFamily="34" charset="0"/>
              </a:rPr>
              <a:t>The Indian retail is dotted by traditionally marketplaces called bazaars or </a:t>
            </a:r>
            <a:r>
              <a:rPr lang="en-US" sz="1200" b="0" i="0" u="none" strike="noStrike" baseline="0" dirty="0" err="1">
                <a:solidFill>
                  <a:srgbClr val="000000"/>
                </a:solidFill>
                <a:latin typeface="Calibri" panose="020F0502020204030204" pitchFamily="34" charset="0"/>
              </a:rPr>
              <a:t>haats</a:t>
            </a:r>
            <a:r>
              <a:rPr lang="en-US" sz="1200" b="0" i="0" u="none" strike="noStrike" baseline="0" dirty="0">
                <a:solidFill>
                  <a:srgbClr val="000000"/>
                </a:solidFill>
                <a:latin typeface="Calibri" panose="020F0502020204030204" pitchFamily="34" charset="0"/>
              </a:rPr>
              <a:t> comprises of numerous small and large shops, selling different or similar merchandise which together make up the </a:t>
            </a:r>
            <a:r>
              <a:rPr lang="en-US" sz="1200" b="0" i="0" u="none" strike="noStrike" baseline="0" dirty="0" err="1">
                <a:solidFill>
                  <a:srgbClr val="000000"/>
                </a:solidFill>
                <a:latin typeface="Calibri" panose="020F0502020204030204" pitchFamily="34" charset="0"/>
              </a:rPr>
              <a:t>unorganised</a:t>
            </a:r>
            <a:r>
              <a:rPr lang="en-US" sz="1200" b="0" i="0" u="none" strike="noStrike" baseline="0" dirty="0">
                <a:solidFill>
                  <a:srgbClr val="000000"/>
                </a:solidFill>
                <a:latin typeface="Calibri" panose="020F0502020204030204" pitchFamily="34" charset="0"/>
              </a:rPr>
              <a:t> retail sector.</a:t>
            </a:r>
          </a:p>
          <a:p>
            <a:pPr marL="285750" indent="-285750">
              <a:spcAft>
                <a:spcPts val="1200"/>
              </a:spcAft>
            </a:pPr>
            <a:r>
              <a:rPr lang="en-US" sz="1200" b="0" i="0" u="none" strike="noStrike" baseline="0" dirty="0">
                <a:solidFill>
                  <a:srgbClr val="000000"/>
                </a:solidFill>
                <a:latin typeface="Calibri" panose="020F0502020204030204" pitchFamily="34" charset="0"/>
              </a:rPr>
              <a:t>Some of the major legacy challenges include inventory management, shop infrastructure and adoption to new technologies like digital payments etc.</a:t>
            </a:r>
          </a:p>
          <a:p>
            <a:pPr marL="285750" indent="-285750">
              <a:spcAft>
                <a:spcPts val="1200"/>
              </a:spcAft>
            </a:pPr>
            <a:r>
              <a:rPr lang="en-US" sz="1200" b="0" i="0" u="none" strike="noStrike" baseline="0" dirty="0">
                <a:solidFill>
                  <a:srgbClr val="000000"/>
                </a:solidFill>
                <a:latin typeface="Calibri" panose="020F0502020204030204" pitchFamily="34" charset="0"/>
              </a:rPr>
              <a:t>Since the advent of E-commerce, the sector has become extremely competitive and Kirana businesses are losing customers</a:t>
            </a:r>
          </a:p>
          <a:p>
            <a:pPr marL="285750" indent="-285750">
              <a:spcAft>
                <a:spcPts val="1200"/>
              </a:spcAft>
            </a:pPr>
            <a:endParaRPr lang="en-US" sz="1800" b="0" i="0" u="none" strike="noStrike" baseline="0" dirty="0">
              <a:solidFill>
                <a:srgbClr val="000000"/>
              </a:solidFill>
              <a:latin typeface="Calibri" panose="020F0502020204030204" pitchFamily="34" charset="0"/>
            </a:endParaRP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794098" y="595079"/>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HOW THE DATA WAS COLLECTED?</a:t>
            </a:r>
            <a:endParaRPr dirty="0"/>
          </a:p>
        </p:txBody>
      </p:sp>
      <p:sp>
        <p:nvSpPr>
          <p:cNvPr id="141" name="Google Shape;141;p15"/>
          <p:cNvSpPr txBox="1">
            <a:spLocks noGrp="1"/>
          </p:cNvSpPr>
          <p:nvPr>
            <p:ph type="body" idx="1"/>
          </p:nvPr>
        </p:nvSpPr>
        <p:spPr>
          <a:xfrm>
            <a:off x="819150" y="1528175"/>
            <a:ext cx="7505700" cy="2910550"/>
          </a:xfrm>
          <a:prstGeom prst="rect">
            <a:avLst/>
          </a:prstGeom>
        </p:spPr>
        <p:txBody>
          <a:bodyPr spcFirstLastPara="1" wrap="square" lIns="91425" tIns="91425" rIns="91425" bIns="91425" anchor="t" anchorCtr="0">
            <a:normAutofit/>
          </a:bodyPr>
          <a:lstStyle/>
          <a:p>
            <a:pPr marL="285750" indent="-285750">
              <a:spcAft>
                <a:spcPts val="1200"/>
              </a:spcAft>
            </a:pPr>
            <a:r>
              <a:rPr lang="en-IN" sz="1400" dirty="0"/>
              <a:t>Since </a:t>
            </a:r>
            <a:r>
              <a:rPr lang="en-IN" sz="1400" dirty="0" err="1"/>
              <a:t>kirana</a:t>
            </a:r>
            <a:r>
              <a:rPr lang="en-IN" sz="1400" dirty="0"/>
              <a:t> store is in a small shop in a tier-2 city no electronic record of sales was maintained.</a:t>
            </a:r>
          </a:p>
          <a:p>
            <a:pPr marL="285750" indent="-285750">
              <a:spcAft>
                <a:spcPts val="1200"/>
              </a:spcAft>
            </a:pPr>
            <a:r>
              <a:rPr lang="en-IN" sz="1400" dirty="0"/>
              <a:t>Moreover the </a:t>
            </a:r>
            <a:r>
              <a:rPr lang="en-IN" sz="1400" dirty="0" err="1"/>
              <a:t>kirana</a:t>
            </a:r>
            <a:r>
              <a:rPr lang="en-IN" sz="1400" dirty="0"/>
              <a:t> store owner did not maintain any sales record and no book keeping was done.</a:t>
            </a:r>
          </a:p>
          <a:p>
            <a:pPr marL="285750" indent="-285750">
              <a:spcAft>
                <a:spcPts val="1200"/>
              </a:spcAft>
            </a:pPr>
            <a:r>
              <a:rPr lang="en-IN" sz="1400" dirty="0"/>
              <a:t>Therefore the data was collected manually at the end of each day from the shopkeeper.</a:t>
            </a:r>
          </a:p>
          <a:p>
            <a:pPr marL="285750" indent="-285750">
              <a:spcAft>
                <a:spcPts val="1200"/>
              </a:spcAft>
            </a:pPr>
            <a:r>
              <a:rPr lang="en-IN" sz="1400" dirty="0"/>
              <a:t>Sales data was entered manually into an excel sheet for a month.</a:t>
            </a:r>
          </a:p>
          <a:p>
            <a:pPr marL="285750" indent="-285750">
              <a:spcAft>
                <a:spcPts val="1200"/>
              </a:spcAft>
            </a:pPr>
            <a:r>
              <a:rPr lang="en-IN" sz="1400" dirty="0"/>
              <a:t>The data was organised in a neat manner into categories so that data could be analysed according to the category of the products.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2E5EF4-CFE9-440C-2A4A-850470A05019}"/>
              </a:ext>
            </a:extLst>
          </p:cNvPr>
          <p:cNvPicPr>
            <a:picLocks noChangeAspect="1"/>
          </p:cNvPicPr>
          <p:nvPr/>
        </p:nvPicPr>
        <p:blipFill>
          <a:blip r:embed="rId2"/>
          <a:stretch>
            <a:fillRect/>
          </a:stretch>
        </p:blipFill>
        <p:spPr>
          <a:xfrm>
            <a:off x="3145536" y="207264"/>
            <a:ext cx="2889504" cy="4742688"/>
          </a:xfrm>
          <a:prstGeom prst="rect">
            <a:avLst/>
          </a:prstGeom>
        </p:spPr>
      </p:pic>
      <p:pic>
        <p:nvPicPr>
          <p:cNvPr id="7" name="Picture 6">
            <a:extLst>
              <a:ext uri="{FF2B5EF4-FFF2-40B4-BE49-F238E27FC236}">
                <a16:creationId xmlns:a16="http://schemas.microsoft.com/office/drawing/2014/main" id="{9BF4D457-91EC-EA25-C2CD-AD6C07696E20}"/>
              </a:ext>
            </a:extLst>
          </p:cNvPr>
          <p:cNvPicPr>
            <a:picLocks noChangeAspect="1"/>
          </p:cNvPicPr>
          <p:nvPr/>
        </p:nvPicPr>
        <p:blipFill>
          <a:blip r:embed="rId3"/>
          <a:stretch>
            <a:fillRect/>
          </a:stretch>
        </p:blipFill>
        <p:spPr>
          <a:xfrm>
            <a:off x="6042450" y="207264"/>
            <a:ext cx="2890047" cy="4754880"/>
          </a:xfrm>
          <a:prstGeom prst="rect">
            <a:avLst/>
          </a:prstGeom>
        </p:spPr>
      </p:pic>
      <p:pic>
        <p:nvPicPr>
          <p:cNvPr id="9" name="Picture 8">
            <a:extLst>
              <a:ext uri="{FF2B5EF4-FFF2-40B4-BE49-F238E27FC236}">
                <a16:creationId xmlns:a16="http://schemas.microsoft.com/office/drawing/2014/main" id="{2A8AE7E1-949E-5743-D0DC-FFEA8D3D9157}"/>
              </a:ext>
            </a:extLst>
          </p:cNvPr>
          <p:cNvPicPr>
            <a:picLocks noChangeAspect="1"/>
          </p:cNvPicPr>
          <p:nvPr/>
        </p:nvPicPr>
        <p:blipFill>
          <a:blip r:embed="rId4"/>
          <a:stretch>
            <a:fillRect/>
          </a:stretch>
        </p:blipFill>
        <p:spPr>
          <a:xfrm>
            <a:off x="211502" y="207264"/>
            <a:ext cx="2893219" cy="4742688"/>
          </a:xfrm>
          <a:prstGeom prst="rect">
            <a:avLst/>
          </a:prstGeom>
        </p:spPr>
      </p:pic>
    </p:spTree>
    <p:extLst>
      <p:ext uri="{BB962C8B-B14F-4D97-AF65-F5344CB8AC3E}">
        <p14:creationId xmlns:p14="http://schemas.microsoft.com/office/powerpoint/2010/main" val="277435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217900" y="332033"/>
            <a:ext cx="4898982" cy="142787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ANALYSIS AND INTERPRETATION</a:t>
            </a:r>
            <a:endParaRPr dirty="0"/>
          </a:p>
        </p:txBody>
      </p:sp>
      <p:sp>
        <p:nvSpPr>
          <p:cNvPr id="147" name="Google Shape;147;p16"/>
          <p:cNvSpPr txBox="1">
            <a:spLocks noGrp="1"/>
          </p:cNvSpPr>
          <p:nvPr>
            <p:ph type="body" idx="1"/>
          </p:nvPr>
        </p:nvSpPr>
        <p:spPr>
          <a:xfrm>
            <a:off x="330634" y="1677574"/>
            <a:ext cx="4548253" cy="2994633"/>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US" sz="1800" b="0" i="0" u="none" strike="noStrike" baseline="0" dirty="0">
                <a:solidFill>
                  <a:srgbClr val="000000"/>
                </a:solidFill>
                <a:latin typeface="Calibri" panose="020F0502020204030204" pitchFamily="34" charset="0"/>
              </a:rPr>
              <a:t>The approach involves first collecting the required monthly sales data, cleaning it, analyzing the data to find average monthly sales per category,</a:t>
            </a:r>
            <a:r>
              <a:rPr lang="en-US" sz="1800" dirty="0">
                <a:solidFill>
                  <a:srgbClr val="000000"/>
                </a:solidFill>
                <a:latin typeface="Calibri" panose="020F0502020204030204" pitchFamily="34" charset="0"/>
              </a:rPr>
              <a:t> top 5 products according to sales volume, top 5 products according to monthly revenue, top 5 products according to monthly profits. </a:t>
            </a:r>
            <a:endParaRPr lang="en-US" sz="1800" b="0" i="0" u="none" strike="noStrike" baseline="0" dirty="0">
              <a:solidFill>
                <a:srgbClr val="000000"/>
              </a:solidFill>
              <a:latin typeface="Calibri" panose="020F0502020204030204" pitchFamily="34" charset="0"/>
            </a:endParaRPr>
          </a:p>
          <a:p>
            <a:pPr marL="0" lvl="0" indent="0" algn="l" rtl="0">
              <a:spcBef>
                <a:spcPts val="0"/>
              </a:spcBef>
              <a:spcAft>
                <a:spcPts val="1200"/>
              </a:spcAft>
              <a:buNone/>
            </a:pPr>
            <a:r>
              <a:rPr lang="en-US" sz="1800" b="0" i="0" u="none" strike="noStrike" baseline="0" dirty="0">
                <a:solidFill>
                  <a:srgbClr val="000000"/>
                </a:solidFill>
                <a:latin typeface="Calibri" panose="020F0502020204030204" pitchFamily="34" charset="0"/>
              </a:rPr>
              <a:t>Possessing a high amount of inventory for a long time is usually not a good idea. That's because of the challenges it presents, including storage costs, spoilage costs, and the threat of obsolescence.</a:t>
            </a:r>
          </a:p>
          <a:p>
            <a:pPr marL="0" lvl="0" indent="0" algn="l" rtl="0">
              <a:spcBef>
                <a:spcPts val="0"/>
              </a:spcBef>
              <a:spcAft>
                <a:spcPts val="1200"/>
              </a:spcAft>
              <a:buNone/>
            </a:pPr>
            <a:r>
              <a:rPr lang="en-US" sz="1800" dirty="0">
                <a:solidFill>
                  <a:srgbClr val="000000"/>
                </a:solidFill>
                <a:latin typeface="Calibri" panose="020F0502020204030204" pitchFamily="34" charset="0"/>
              </a:rPr>
              <a:t>W</a:t>
            </a:r>
            <a:r>
              <a:rPr lang="en-US" sz="1800" b="0" i="0" u="none" strike="noStrike" baseline="0" dirty="0">
                <a:solidFill>
                  <a:srgbClr val="000000"/>
                </a:solidFill>
                <a:latin typeface="Calibri" panose="020F0502020204030204" pitchFamily="34" charset="0"/>
              </a:rPr>
              <a:t>e can utilize the data to map an inventory management plan to help the Kirana owner purchase in bulk increasing purchasing power and reducing cost price to the Kirana owner. </a:t>
            </a:r>
            <a:endParaRPr dirty="0"/>
          </a:p>
        </p:txBody>
      </p:sp>
      <p:pic>
        <p:nvPicPr>
          <p:cNvPr id="2" name="Picture 1">
            <a:extLst>
              <a:ext uri="{FF2B5EF4-FFF2-40B4-BE49-F238E27FC236}">
                <a16:creationId xmlns:a16="http://schemas.microsoft.com/office/drawing/2014/main" id="{7D5B8D2E-5B27-FD44-DA5C-FFAA24F12051}"/>
              </a:ext>
            </a:extLst>
          </p:cNvPr>
          <p:cNvPicPr>
            <a:picLocks noChangeAspect="1"/>
          </p:cNvPicPr>
          <p:nvPr/>
        </p:nvPicPr>
        <p:blipFill>
          <a:blip r:embed="rId3"/>
          <a:stretch>
            <a:fillRect/>
          </a:stretch>
        </p:blipFill>
        <p:spPr>
          <a:xfrm>
            <a:off x="5035463" y="206679"/>
            <a:ext cx="3912018" cy="47411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5" name="Picture 4">
            <a:extLst>
              <a:ext uri="{FF2B5EF4-FFF2-40B4-BE49-F238E27FC236}">
                <a16:creationId xmlns:a16="http://schemas.microsoft.com/office/drawing/2014/main" id="{D1DAB3C8-C5C8-0696-1D5F-2B0E4F6434EA}"/>
              </a:ext>
            </a:extLst>
          </p:cNvPr>
          <p:cNvPicPr>
            <a:picLocks noChangeAspect="1"/>
          </p:cNvPicPr>
          <p:nvPr/>
        </p:nvPicPr>
        <p:blipFill>
          <a:blip r:embed="rId3"/>
          <a:stretch>
            <a:fillRect/>
          </a:stretch>
        </p:blipFill>
        <p:spPr>
          <a:xfrm>
            <a:off x="203969" y="206678"/>
            <a:ext cx="2933801" cy="4728577"/>
          </a:xfrm>
          <a:prstGeom prst="rect">
            <a:avLst/>
          </a:prstGeom>
        </p:spPr>
      </p:pic>
      <p:pic>
        <p:nvPicPr>
          <p:cNvPr id="7" name="Picture 6">
            <a:extLst>
              <a:ext uri="{FF2B5EF4-FFF2-40B4-BE49-F238E27FC236}">
                <a16:creationId xmlns:a16="http://schemas.microsoft.com/office/drawing/2014/main" id="{09B18A19-CF64-4CFE-C865-7FAE3DD96F38}"/>
              </a:ext>
            </a:extLst>
          </p:cNvPr>
          <p:cNvPicPr>
            <a:picLocks noChangeAspect="1"/>
          </p:cNvPicPr>
          <p:nvPr/>
        </p:nvPicPr>
        <p:blipFill>
          <a:blip r:embed="rId4"/>
          <a:stretch>
            <a:fillRect/>
          </a:stretch>
        </p:blipFill>
        <p:spPr>
          <a:xfrm>
            <a:off x="3137769" y="206679"/>
            <a:ext cx="2893513" cy="4728576"/>
          </a:xfrm>
          <a:prstGeom prst="rect">
            <a:avLst/>
          </a:prstGeom>
        </p:spPr>
      </p:pic>
      <p:pic>
        <p:nvPicPr>
          <p:cNvPr id="9" name="Picture 8">
            <a:extLst>
              <a:ext uri="{FF2B5EF4-FFF2-40B4-BE49-F238E27FC236}">
                <a16:creationId xmlns:a16="http://schemas.microsoft.com/office/drawing/2014/main" id="{C506900B-9C7E-BA6A-65BC-82C2972C68D8}"/>
              </a:ext>
            </a:extLst>
          </p:cNvPr>
          <p:cNvPicPr>
            <a:picLocks noChangeAspect="1"/>
          </p:cNvPicPr>
          <p:nvPr/>
        </p:nvPicPr>
        <p:blipFill>
          <a:blip r:embed="rId5"/>
          <a:stretch>
            <a:fillRect/>
          </a:stretch>
        </p:blipFill>
        <p:spPr>
          <a:xfrm>
            <a:off x="6018756" y="200416"/>
            <a:ext cx="2925859" cy="47411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25413" y="400926"/>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RECOMMENDATIONS GIVEN</a:t>
            </a:r>
            <a:endParaRPr dirty="0"/>
          </a:p>
        </p:txBody>
      </p:sp>
      <p:sp>
        <p:nvSpPr>
          <p:cNvPr id="159" name="Google Shape;159;p18"/>
          <p:cNvSpPr txBox="1">
            <a:spLocks noGrp="1"/>
          </p:cNvSpPr>
          <p:nvPr>
            <p:ph type="body" idx="1"/>
          </p:nvPr>
        </p:nvSpPr>
        <p:spPr>
          <a:xfrm>
            <a:off x="832980" y="1183710"/>
            <a:ext cx="7491869" cy="3425868"/>
          </a:xfrm>
          <a:prstGeom prst="rect">
            <a:avLst/>
          </a:prstGeom>
        </p:spPr>
        <p:txBody>
          <a:bodyPr spcFirstLastPara="1" wrap="square" lIns="91425" tIns="91425" rIns="91425" bIns="91425" anchor="t" anchorCtr="0">
            <a:normAutofit fontScale="92500"/>
          </a:bodyPr>
          <a:lstStyle/>
          <a:p>
            <a:pPr marL="285750" indent="-285750">
              <a:spcAft>
                <a:spcPts val="1200"/>
              </a:spcAft>
            </a:pPr>
            <a:r>
              <a:rPr lang="en-US" sz="1200" b="0" i="0" u="none" strike="noStrike" baseline="0" dirty="0">
                <a:solidFill>
                  <a:srgbClr val="000000"/>
                </a:solidFill>
                <a:latin typeface="Calibri" panose="020F0502020204030204" pitchFamily="34" charset="0"/>
              </a:rPr>
              <a:t>The Kirana store should focus more on the categories that are driving our sales more and ensure proper inventory is maintained in those categories. Since winters are near the demand for dry fruits is also likely to increase in coming months. </a:t>
            </a:r>
          </a:p>
          <a:p>
            <a:pPr marL="285750" indent="-285750">
              <a:spcAft>
                <a:spcPts val="1200"/>
              </a:spcAft>
            </a:pPr>
            <a:r>
              <a:rPr lang="en-US" sz="1200" b="0" i="0" u="none" strike="noStrike" baseline="0" dirty="0">
                <a:solidFill>
                  <a:srgbClr val="000000"/>
                </a:solidFill>
                <a:latin typeface="Calibri" panose="020F0502020204030204" pitchFamily="34" charset="0"/>
              </a:rPr>
              <a:t>For dairy products such as milk and curd which expire quickly, they should ensure daily replenishment of inventory and at the same time not keep excess inventory to prevent wastage.</a:t>
            </a:r>
          </a:p>
          <a:p>
            <a:pPr marL="285750" indent="-285750">
              <a:spcAft>
                <a:spcPts val="1200"/>
              </a:spcAft>
            </a:pPr>
            <a:r>
              <a:rPr lang="en-US" sz="1200" b="0" i="0" u="none" strike="noStrike" baseline="0" dirty="0">
                <a:solidFill>
                  <a:srgbClr val="000000"/>
                </a:solidFill>
                <a:latin typeface="Calibri" panose="020F0502020204030204" pitchFamily="34" charset="0"/>
              </a:rPr>
              <a:t>These are items that are sold mostly in the first week of the month as monthly rations and hence the </a:t>
            </a:r>
            <a:r>
              <a:rPr lang="en-US" sz="1200" b="0" i="0" u="none" strike="noStrike" baseline="0" dirty="0" err="1">
                <a:solidFill>
                  <a:srgbClr val="000000"/>
                </a:solidFill>
                <a:latin typeface="Calibri" panose="020F0502020204030204" pitchFamily="34" charset="0"/>
              </a:rPr>
              <a:t>kirana</a:t>
            </a:r>
            <a:r>
              <a:rPr lang="en-US" sz="1200" b="0" i="0" u="none" strike="noStrike" baseline="0" dirty="0">
                <a:solidFill>
                  <a:srgbClr val="000000"/>
                </a:solidFill>
                <a:latin typeface="Calibri" panose="020F0502020204030204" pitchFamily="34" charset="0"/>
              </a:rPr>
              <a:t> store should keep a healthy stock at the beginning of the month and restock only near the end of the month. </a:t>
            </a:r>
          </a:p>
          <a:p>
            <a:pPr marL="285750" indent="-285750">
              <a:spcAft>
                <a:spcPts val="1200"/>
              </a:spcAft>
            </a:pPr>
            <a:r>
              <a:rPr lang="en-US" sz="1200" b="0" i="0" u="none" strike="noStrike" baseline="0" dirty="0">
                <a:solidFill>
                  <a:srgbClr val="000000"/>
                </a:solidFill>
                <a:latin typeface="Calibri" panose="020F0502020204030204" pitchFamily="34" charset="0"/>
              </a:rPr>
              <a:t>According to the data weekends turn out to be highly engaging days in terms of sales and customer engagement. Buyers prefer weekends for shopping, and at weekends store earns higher profit rates than </a:t>
            </a:r>
            <a:r>
              <a:rPr lang="en-US" sz="1200" b="0" i="0" u="none" strike="noStrike" baseline="0" dirty="0" err="1">
                <a:solidFill>
                  <a:srgbClr val="000000"/>
                </a:solidFill>
                <a:latin typeface="Calibri" panose="020F0502020204030204" pitchFamily="34" charset="0"/>
              </a:rPr>
              <a:t>weekdays.Similarly</a:t>
            </a:r>
            <a:r>
              <a:rPr lang="en-US" sz="1200" b="0" i="0" u="none" strike="noStrike" baseline="0" dirty="0">
                <a:solidFill>
                  <a:srgbClr val="000000"/>
                </a:solidFill>
                <a:latin typeface="Calibri" panose="020F0502020204030204" pitchFamily="34" charset="0"/>
              </a:rPr>
              <a:t>, Festivals and national holidays also bring more customers. So, always make your Kirana store available with the updated inventory and essential items at the weekends to </a:t>
            </a:r>
            <a:r>
              <a:rPr lang="en-US" sz="1200" b="0" i="0" u="none" strike="noStrike" baseline="0" dirty="0" err="1">
                <a:solidFill>
                  <a:srgbClr val="000000"/>
                </a:solidFill>
                <a:latin typeface="Calibri" panose="020F0502020204030204" pitchFamily="34" charset="0"/>
              </a:rPr>
              <a:t>maximise</a:t>
            </a:r>
            <a:r>
              <a:rPr lang="en-US" sz="1200" b="0" i="0" u="none" strike="noStrike" baseline="0" dirty="0">
                <a:solidFill>
                  <a:srgbClr val="000000"/>
                </a:solidFill>
                <a:latin typeface="Calibri" panose="020F0502020204030204" pitchFamily="34" charset="0"/>
              </a:rPr>
              <a:t> the sales and profit margins.</a:t>
            </a:r>
          </a:p>
          <a:p>
            <a:pPr marL="285750" indent="-285750">
              <a:spcAft>
                <a:spcPts val="1200"/>
              </a:spcAft>
            </a:pPr>
            <a:r>
              <a:rPr lang="en-US" sz="1200" b="0" i="0" u="none" strike="noStrike" baseline="0" dirty="0">
                <a:solidFill>
                  <a:srgbClr val="000000"/>
                </a:solidFill>
                <a:latin typeface="Calibri" panose="020F0502020204030204" pitchFamily="34" charset="0"/>
              </a:rPr>
              <a:t>Also, Kirana stores offer small credits to multiple individuals making it difficult to keep track of them. Using digital payments and bookkeeping more frequently can help in managing and tracking credits.</a:t>
            </a:r>
          </a:p>
          <a:p>
            <a:pPr marL="285750" indent="-285750">
              <a:spcAft>
                <a:spcPts val="1200"/>
              </a:spcAft>
            </a:pPr>
            <a:endParaRPr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1377956"/>
            <a:ext cx="7505700" cy="218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8800" dirty="0"/>
              <a:t>THANK YOU </a:t>
            </a:r>
            <a:endParaRPr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590</Words>
  <Application>Microsoft Office PowerPoint</Application>
  <PresentationFormat>On-screen Show (16:9)</PresentationFormat>
  <Paragraphs>28</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Nunito</vt:lpstr>
      <vt:lpstr>Calibri</vt:lpstr>
      <vt:lpstr>Shift</vt:lpstr>
      <vt:lpstr>Business Data Management Project </vt:lpstr>
      <vt:lpstr>BUSINESS IN BRIEF</vt:lpstr>
      <vt:lpstr>HOW THE DATA WAS COLLECTED?</vt:lpstr>
      <vt:lpstr>PowerPoint Presentation</vt:lpstr>
      <vt:lpstr>ANALYSIS AND INTERPRETATION</vt:lpstr>
      <vt:lpstr>PowerPoint Presentation</vt:lpstr>
      <vt:lpstr>RECOMMENDATIONS GIVEN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Devansh Rathi</cp:lastModifiedBy>
  <cp:revision>3</cp:revision>
  <dcterms:modified xsi:type="dcterms:W3CDTF">2022-12-16T13:23:00Z</dcterms:modified>
</cp:coreProperties>
</file>