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41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MNIST Digit Classification Project</a:t>
            </a:r>
            <a:br>
              <a:rPr lang="en-US" sz="3200" dirty="0" smtClean="0"/>
            </a:br>
            <a:endParaRPr lang="en-US" sz="3200" dirty="0"/>
          </a:p>
        </p:txBody>
      </p:sp>
      <p:sp>
        <p:nvSpPr>
          <p:cNvPr id="3" name="Content Placeholder 2"/>
          <p:cNvSpPr>
            <a:spLocks noGrp="1"/>
          </p:cNvSpPr>
          <p:nvPr>
            <p:ph idx="1"/>
          </p:nvPr>
        </p:nvSpPr>
        <p:spPr/>
        <p:txBody>
          <a:bodyPr>
            <a:normAutofit lnSpcReduction="10000"/>
          </a:bodyPr>
          <a:lstStyle/>
          <a:p>
            <a:pPr algn="ctr">
              <a:buNone/>
            </a:pPr>
            <a:r>
              <a:rPr lang="en-US" sz="2400" b="1" u="sng" dirty="0" smtClean="0"/>
              <a:t>Prerequisites</a:t>
            </a:r>
          </a:p>
          <a:p>
            <a:r>
              <a:rPr lang="en-US" sz="2000" b="1" dirty="0" smtClean="0"/>
              <a:t>Numpy</a:t>
            </a:r>
            <a:r>
              <a:rPr lang="en-US" sz="2000" dirty="0" smtClean="0"/>
              <a:t>-&gt;used for working with numerical data. It provides  a powerful object known as an Array. With Arrays, we can perform mathematical operations on multiple values in the Arrays at the same time, and also perform operations between different Arrays, similar to matrix operations.</a:t>
            </a:r>
          </a:p>
          <a:p>
            <a:r>
              <a:rPr lang="en-US" sz="2000" b="1" dirty="0" smtClean="0"/>
              <a:t>TensorFlow</a:t>
            </a:r>
            <a:r>
              <a:rPr lang="en-US" sz="2000" dirty="0" smtClean="0"/>
              <a:t>-&gt; is a Python-friendly open source library for numerical computation that makes machine learning faster and easier. TensorFlow can train and run deep neural networks for handwritten digit classification, image recognition, word embeddings, recurrent neural networks, sequence-to-sequence models for machine translation, natural language processing</a:t>
            </a:r>
          </a:p>
          <a:p>
            <a:r>
              <a:rPr lang="en-US" sz="2000" b="1" dirty="0" smtClean="0"/>
              <a:t>Keras</a:t>
            </a:r>
            <a:r>
              <a:rPr lang="en-US" sz="2000" dirty="0" smtClean="0"/>
              <a:t>-&gt; open-source neural-network library written in Python capable of running on top of </a:t>
            </a:r>
            <a:r>
              <a:rPr lang="en-US" sz="2000" dirty="0" smtClean="0"/>
              <a:t>Tensor Flow. </a:t>
            </a:r>
            <a:r>
              <a:rPr lang="en-US" sz="2000" dirty="0" smtClean="0"/>
              <a:t>It contains many datasets.</a:t>
            </a:r>
          </a:p>
          <a:p>
            <a:r>
              <a:rPr lang="en-US" sz="2000" b="1" dirty="0" smtClean="0"/>
              <a:t>Pillow</a:t>
            </a:r>
            <a:r>
              <a:rPr lang="en-US" sz="2000" dirty="0" smtClean="0"/>
              <a:t>-&gt; is a Python Imaging Library (PIL), which adds support for opening, manipulating, and saving images.</a:t>
            </a:r>
          </a:p>
          <a:p>
            <a:pPr>
              <a:buNone/>
            </a:pPr>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sz="2000" dirty="0" smtClean="0"/>
              <a:t>Then we </a:t>
            </a:r>
            <a:r>
              <a:rPr lang="en-US" sz="2000" b="1" dirty="0" smtClean="0"/>
              <a:t>create the App class</a:t>
            </a:r>
            <a:r>
              <a:rPr lang="en-US" sz="2000" dirty="0" smtClean="0"/>
              <a:t> which is responsible for building the GUI for our app. We create a canvas where we can draw by capturing the mouse event and with a button, we trigger the predict_digit() function and display the results.</a:t>
            </a:r>
          </a:p>
          <a:p>
            <a:endParaRPr lang="en-US" sz="2000" dirty="0" smtClean="0"/>
          </a:p>
          <a:p>
            <a:endParaRPr lang="en-US" sz="2000" dirty="0" smtClean="0"/>
          </a:p>
          <a:p>
            <a:r>
              <a:rPr lang="en-US" sz="2000" dirty="0" smtClean="0"/>
              <a:t>The </a:t>
            </a:r>
            <a:r>
              <a:rPr lang="en-US" sz="2000" b="1" dirty="0" smtClean="0"/>
              <a:t>ImageGrab</a:t>
            </a:r>
            <a:r>
              <a:rPr lang="en-US" sz="2000" dirty="0" smtClean="0"/>
              <a:t> module can be used to copy the contents of the screen or the clipboard to a PIL image memory. PIL. </a:t>
            </a:r>
            <a:r>
              <a:rPr lang="en-US" sz="2000" b="1" dirty="0" smtClean="0"/>
              <a:t>ImageGrab</a:t>
            </a:r>
            <a:r>
              <a:rPr lang="en-US" sz="2000" dirty="0" smtClean="0"/>
              <a:t>. grab() </a:t>
            </a:r>
            <a:r>
              <a:rPr lang="en-US" sz="2000" b="1" dirty="0" smtClean="0"/>
              <a:t>method</a:t>
            </a:r>
            <a:r>
              <a:rPr lang="en-US" sz="2000" dirty="0" smtClean="0"/>
              <a:t> takes a snapshot of the screen.</a:t>
            </a:r>
          </a:p>
          <a:p>
            <a:endParaRPr lang="en-US" sz="2000" dirty="0" smtClean="0"/>
          </a:p>
          <a:p>
            <a:r>
              <a:rPr lang="en-US" sz="2000" dirty="0" smtClean="0"/>
              <a:t>Here, we load the saved model for recognition of the handwritten digit by providing the model path.</a:t>
            </a:r>
          </a:p>
          <a:p>
            <a:r>
              <a:rPr lang="en-US" sz="2000" b="1" dirty="0" smtClean="0"/>
              <a:t>Canvas</a:t>
            </a:r>
            <a:r>
              <a:rPr lang="en-US" sz="2000" dirty="0" smtClean="0"/>
              <a:t> is a widget for drawing graphics. It can be used to create custom widgets so we can draw anything we like inside it. In our application we will use the widget to draw the digit (single as well as multiple).</a:t>
            </a:r>
          </a:p>
          <a:p>
            <a:r>
              <a:rPr lang="en-US" sz="2000" dirty="0" smtClean="0"/>
              <a:t>A </a:t>
            </a:r>
            <a:r>
              <a:rPr lang="en-US" sz="2000" b="1" dirty="0" smtClean="0"/>
              <a:t>Button</a:t>
            </a:r>
            <a:r>
              <a:rPr lang="en-US" sz="2000" dirty="0" smtClean="0"/>
              <a:t> usually maps directly onto a user action. In our application we use two buttons named as “</a:t>
            </a:r>
            <a:r>
              <a:rPr lang="en-US" sz="2000" b="1" dirty="0" smtClean="0"/>
              <a:t>Recognize Digit</a:t>
            </a:r>
            <a:r>
              <a:rPr lang="en-US" sz="2000" dirty="0" smtClean="0"/>
              <a:t>” and “</a:t>
            </a:r>
            <a:r>
              <a:rPr lang="en-US" sz="2000" b="1" dirty="0" smtClean="0"/>
              <a:t>Clear Widget</a:t>
            </a:r>
            <a:r>
              <a:rPr lang="en-US" sz="2000" dirty="0" smtClean="0"/>
              <a:t>”. when the user clicks on a button, it triggers the functions as assigned.</a:t>
            </a:r>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i="1" dirty="0" smtClean="0"/>
              <a:t>“&lt;B1-Motion&gt;” indicates that the mouse was moved while the left button was pressed.</a:t>
            </a:r>
          </a:p>
          <a:p>
            <a:r>
              <a:rPr lang="en-US" sz="2000" b="1" dirty="0" smtClean="0"/>
              <a:t> clear_all ()</a:t>
            </a:r>
            <a:r>
              <a:rPr lang="en-US" sz="2000" dirty="0" smtClean="0"/>
              <a:t>function is used to clear the canvas. Note that items added to the canvas are kept until you remove them. In our application we will use the </a:t>
            </a:r>
            <a:r>
              <a:rPr lang="en-US" sz="2000" b="1" dirty="0" smtClean="0"/>
              <a:t>delete</a:t>
            </a:r>
            <a:r>
              <a:rPr lang="en-US" sz="2000" dirty="0" smtClean="0"/>
              <a:t>() method to clear the previous drawn digits on canvas so we can draw new one.</a:t>
            </a:r>
          </a:p>
          <a:p>
            <a:endParaRPr lang="en-US" sz="2000" dirty="0" smtClean="0"/>
          </a:p>
          <a:p>
            <a:r>
              <a:rPr lang="en-US" sz="2000" b="1" dirty="0" smtClean="0"/>
              <a:t>draw_lines</a:t>
            </a:r>
            <a:r>
              <a:rPr lang="en-US" sz="2000" dirty="0" smtClean="0"/>
              <a:t>() function is used to draw a line on the canvas.</a:t>
            </a:r>
          </a:p>
          <a:p>
            <a:r>
              <a:rPr lang="en-US" sz="2000" dirty="0" smtClean="0"/>
              <a:t/>
            </a:r>
            <a:br>
              <a:rPr lang="en-US" sz="2000" dirty="0" smtClean="0"/>
            </a:br>
            <a:r>
              <a:rPr lang="en-US" sz="2000" dirty="0" smtClean="0"/>
              <a:t> The next block contains single function called classify_handwriting().</a:t>
            </a:r>
          </a:p>
          <a:p>
            <a:r>
              <a:rPr lang="en-US" sz="2000" dirty="0" smtClean="0"/>
              <a:t>we will use </a:t>
            </a:r>
            <a:r>
              <a:rPr lang="en-US" sz="2000" b="1" dirty="0" smtClean="0"/>
              <a:t>ImageGrab</a:t>
            </a:r>
            <a:r>
              <a:rPr lang="en-US" sz="2000" dirty="0" smtClean="0"/>
              <a:t> module to copy the contents of the screen or the clipboard to a </a:t>
            </a:r>
            <a:r>
              <a:rPr lang="en-US" sz="2000" b="1" dirty="0" smtClean="0"/>
              <a:t>PIL</a:t>
            </a:r>
            <a:r>
              <a:rPr lang="en-US" sz="2000" dirty="0" smtClean="0"/>
              <a:t> (Python Imaging Library) image memory. Basically, it takes a snapshot of the screen.</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We have created a function </a:t>
            </a:r>
            <a:r>
              <a:rPr lang="en-US" sz="2000" b="1" dirty="0" smtClean="0"/>
              <a:t>predict_digit()</a:t>
            </a:r>
            <a:r>
              <a:rPr lang="en-US" sz="2000" dirty="0" smtClean="0"/>
              <a:t> that takes the image as input and then uses the trained model to predict the digit.</a:t>
            </a:r>
          </a:p>
          <a:p>
            <a:r>
              <a:rPr lang="en-US" sz="2000" dirty="0" smtClean="0"/>
              <a:t>Then we </a:t>
            </a:r>
            <a:r>
              <a:rPr lang="en-US" sz="2000" b="1" dirty="0" smtClean="0"/>
              <a:t>create the App class</a:t>
            </a:r>
            <a:r>
              <a:rPr lang="en-US" sz="2000" dirty="0" smtClean="0"/>
              <a:t> which is responsible for building the GUI for our app. We create a canvas where we can draw by capturing the mouse event and with a button, we trigger the predict_digit() function and display the results.</a:t>
            </a:r>
          </a:p>
          <a:p>
            <a:r>
              <a:rPr lang="en-US" sz="2000" dirty="0" smtClean="0"/>
              <a:t> we execute the </a:t>
            </a:r>
            <a:r>
              <a:rPr lang="en-US" sz="2000" b="1" dirty="0" smtClean="0"/>
              <a:t>mainloop</a:t>
            </a:r>
            <a:r>
              <a:rPr lang="en-US" sz="2000" dirty="0" smtClean="0"/>
              <a:t>() method on the main window to run our application. This method will loop forever, waiting for events from the user, until the user exits the program.</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
            </a:r>
            <a:br>
              <a:rPr lang="en-US" sz="2400" dirty="0" smtClean="0"/>
            </a:br>
            <a:r>
              <a:rPr lang="en-US" sz="2800" b="1" dirty="0" smtClean="0"/>
              <a:t>Steps to implement the MNIST Digit Classification Project to </a:t>
            </a:r>
            <a:r>
              <a:rPr lang="en-US" sz="2800" b="1" dirty="0" smtClean="0"/>
              <a:t>recognize </a:t>
            </a:r>
            <a:r>
              <a:rPr lang="en-US" sz="2800" b="1" dirty="0" smtClean="0"/>
              <a:t>handwritten digits:</a:t>
            </a:r>
            <a:br>
              <a:rPr lang="en-US" sz="2800" b="1" dirty="0" smtClean="0"/>
            </a:br>
            <a:endParaRPr lang="en-US" sz="28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t>Import the libraries and load the MNIST dataset</a:t>
            </a:r>
          </a:p>
          <a:p>
            <a:pPr marL="514350" indent="-514350">
              <a:buFont typeface="+mj-lt"/>
              <a:buAutoNum type="arabicPeriod"/>
            </a:pPr>
            <a:r>
              <a:rPr lang="en-US" sz="2400" dirty="0" smtClean="0"/>
              <a:t>Data Preprocess and Normalize</a:t>
            </a:r>
          </a:p>
          <a:p>
            <a:pPr marL="514350" indent="-514350">
              <a:buFont typeface="+mj-lt"/>
              <a:buAutoNum type="arabicPeriod"/>
            </a:pPr>
            <a:r>
              <a:rPr lang="en-US" sz="2400" dirty="0" smtClean="0"/>
              <a:t>Create the model</a:t>
            </a:r>
          </a:p>
          <a:p>
            <a:pPr marL="514350" indent="-514350">
              <a:buFont typeface="+mj-lt"/>
              <a:buAutoNum type="arabicPeriod"/>
            </a:pPr>
            <a:r>
              <a:rPr lang="en-US" sz="2400" dirty="0" smtClean="0"/>
              <a:t>Train the model</a:t>
            </a:r>
          </a:p>
          <a:p>
            <a:pPr marL="514350" indent="-514350">
              <a:buFont typeface="+mj-lt"/>
              <a:buAutoNum type="arabicPeriod"/>
            </a:pPr>
            <a:r>
              <a:rPr lang="en-US" sz="2400" dirty="0" smtClean="0"/>
              <a:t>Evaluate the model</a:t>
            </a:r>
          </a:p>
          <a:p>
            <a:pPr marL="514350" indent="-514350">
              <a:buFont typeface="+mj-lt"/>
              <a:buAutoNum type="arabicPeriod"/>
            </a:pPr>
            <a:r>
              <a:rPr lang="en-US" sz="2400" dirty="0" smtClean="0"/>
              <a:t>Create GUI to predict digits</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Step 1:Import the libraries and load the MNIST dataset</a:t>
            </a:r>
            <a:endParaRPr lang="en-US" sz="3200" dirty="0"/>
          </a:p>
        </p:txBody>
      </p:sp>
      <p:sp>
        <p:nvSpPr>
          <p:cNvPr id="3" name="Content Placeholder 2"/>
          <p:cNvSpPr>
            <a:spLocks noGrp="1"/>
          </p:cNvSpPr>
          <p:nvPr>
            <p:ph idx="1"/>
          </p:nvPr>
        </p:nvSpPr>
        <p:spPr/>
        <p:txBody>
          <a:bodyPr>
            <a:normAutofit/>
          </a:bodyPr>
          <a:lstStyle/>
          <a:p>
            <a:r>
              <a:rPr lang="en-US" sz="2000" b="1" dirty="0" smtClean="0"/>
              <a:t>MNIST-</a:t>
            </a:r>
            <a:r>
              <a:rPr lang="en-US" sz="2000" dirty="0" smtClean="0"/>
              <a:t>&gt; The MNIST dataset contains 60,000 training images of handwritten digits from zero to nine and 10,000 images for testing. So, the MNIST dataset has 10 different classes. The handwritten digits images are represented as a 28×28 matrix where each cell contains grayscale pixel value.</a:t>
            </a:r>
          </a:p>
          <a:p>
            <a:r>
              <a:rPr lang="en-US" sz="2000" b="1" dirty="0" smtClean="0"/>
              <a:t>Sequential</a:t>
            </a:r>
            <a:r>
              <a:rPr lang="en-US" sz="2000" dirty="0" smtClean="0"/>
              <a:t>-&gt;The simplest model which is a linear stack of Layers. You can create a Sequential model and define all of the layers in the constructor, for example: from keras.models import Sequential </a:t>
            </a:r>
          </a:p>
          <a:p>
            <a:r>
              <a:rPr lang="en-US" sz="2000" b="1" dirty="0" smtClean="0"/>
              <a:t> Dense-&gt;</a:t>
            </a:r>
            <a:r>
              <a:rPr lang="en-US" sz="2000" dirty="0" smtClean="0"/>
              <a:t>layer represents a matrix vector multiplication. A dense layer is used to change the dimensions of your vector.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smtClean="0"/>
              <a:t>Dropout</a:t>
            </a:r>
            <a:r>
              <a:rPr lang="en-US" sz="2000" dirty="0" smtClean="0"/>
              <a:t>-&gt;Dropout is a technique used to prevent a model from </a:t>
            </a:r>
            <a:r>
              <a:rPr lang="en-US" sz="2000" dirty="0" smtClean="0"/>
              <a:t>over fitting. data. The </a:t>
            </a:r>
            <a:r>
              <a:rPr lang="en-US" sz="2000" dirty="0" smtClean="0"/>
              <a:t>dropout rate is set to 20%, meaning one in 5 inputs will be randomly excluded from each update cycle.</a:t>
            </a:r>
          </a:p>
          <a:p>
            <a:r>
              <a:rPr lang="en-US" sz="2000" b="1" dirty="0" smtClean="0"/>
              <a:t>Over fitting</a:t>
            </a:r>
            <a:r>
              <a:rPr lang="en-US" sz="2000" dirty="0" smtClean="0"/>
              <a:t> </a:t>
            </a:r>
            <a:r>
              <a:rPr lang="en-US" sz="2000" dirty="0" smtClean="0"/>
              <a:t>refers to a model that models the training data too well. </a:t>
            </a:r>
            <a:r>
              <a:rPr lang="en-US" sz="2000" dirty="0" smtClean="0"/>
              <a:t>Over fitting </a:t>
            </a:r>
            <a:r>
              <a:rPr lang="en-US" sz="2000" dirty="0" smtClean="0"/>
              <a:t>happens when a model learns the detail and noise in the training data to the extent that it negatively impacts the performance of the model on new data.</a:t>
            </a:r>
          </a:p>
          <a:p>
            <a:r>
              <a:rPr lang="en-US" sz="2000" b="1" dirty="0" smtClean="0"/>
              <a:t>Flatten</a:t>
            </a:r>
            <a:r>
              <a:rPr lang="en-US" sz="2000" dirty="0" smtClean="0"/>
              <a:t>-&gt; is used to flatten the input. For example, if flatten is applied to layer having input shape as </a:t>
            </a:r>
            <a:r>
              <a:rPr lang="en-US" sz="2000" dirty="0" smtClean="0"/>
              <a:t>(batch size, </a:t>
            </a:r>
            <a:r>
              <a:rPr lang="en-US" sz="2000" dirty="0" smtClean="0"/>
              <a:t>2,2), then the output shape of the layer will be </a:t>
            </a:r>
            <a:r>
              <a:rPr lang="en-US" sz="2000" dirty="0" smtClean="0"/>
              <a:t>(batch size, </a:t>
            </a:r>
            <a:r>
              <a:rPr lang="en-US" sz="2000" dirty="0" smtClean="0"/>
              <a:t>4)</a:t>
            </a:r>
          </a:p>
          <a:p>
            <a:r>
              <a:rPr lang="en-US" sz="2000" dirty="0" smtClean="0"/>
              <a:t> </a:t>
            </a:r>
            <a:r>
              <a:rPr lang="en-US" sz="2000" b="1" dirty="0" smtClean="0"/>
              <a:t>Conv2D-</a:t>
            </a:r>
            <a:r>
              <a:rPr lang="en-US" sz="2000" dirty="0" smtClean="0"/>
              <a:t>&gt; With Conv2D, two dimensions are used, so the convolution operates on the two axis defining the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smtClean="0"/>
              <a:t>Max pooling-</a:t>
            </a:r>
            <a:r>
              <a:rPr lang="en-US" sz="2000" dirty="0" smtClean="0"/>
              <a:t>&gt; is a sample-based discretization process. The objective is to down-sample an input representation (image, hidden-layer output matrix, etc.), reducing its dimensionality </a:t>
            </a:r>
          </a:p>
          <a:p>
            <a:endParaRPr lang="en-US" dirty="0"/>
          </a:p>
        </p:txBody>
      </p:sp>
      <p:pic>
        <p:nvPicPr>
          <p:cNvPr id="4" name="Picture 3"/>
          <p:cNvPicPr/>
          <p:nvPr/>
        </p:nvPicPr>
        <p:blipFill>
          <a:blip r:embed="rId2"/>
          <a:srcRect t="20612" r="27638" b="19750"/>
          <a:stretch>
            <a:fillRect/>
          </a:stretch>
        </p:blipFill>
        <p:spPr bwMode="auto">
          <a:xfrm>
            <a:off x="609600" y="2590800"/>
            <a:ext cx="7696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smtClean="0"/>
              <a:t>Backend</a:t>
            </a:r>
            <a:r>
              <a:rPr lang="en-US" sz="2000" dirty="0" smtClean="0"/>
              <a:t>-&gt;You can import the backend module via:</a:t>
            </a:r>
          </a:p>
          <a:p>
            <a:r>
              <a:rPr lang="en-US" sz="2000" dirty="0" smtClean="0"/>
              <a:t>from keras import backend as K</a:t>
            </a:r>
          </a:p>
          <a:p>
            <a:r>
              <a:rPr lang="en-US" sz="2000" dirty="0" smtClean="0"/>
              <a:t>The code below instantiates an input placeholder.</a:t>
            </a:r>
          </a:p>
          <a:p>
            <a:r>
              <a:rPr lang="en-US" sz="2000" dirty="0" smtClean="0"/>
              <a:t>The </a:t>
            </a:r>
            <a:r>
              <a:rPr lang="en-US" sz="2000" b="1" dirty="0" smtClean="0"/>
              <a:t>mnist.load_data()-&gt;</a:t>
            </a:r>
            <a:r>
              <a:rPr lang="en-US" sz="2000" dirty="0" smtClean="0"/>
              <a:t> method returns us the training data, its labels and also the testing data and its labels. </a:t>
            </a:r>
          </a:p>
          <a:p>
            <a:r>
              <a:rPr lang="en-US" sz="2000" dirty="0" smtClean="0"/>
              <a:t>(x_train, y_train), (x_test, y_test) = mnist.load_data()</a:t>
            </a:r>
          </a:p>
          <a:p>
            <a:r>
              <a:rPr lang="en-US" sz="2000" dirty="0" smtClean="0"/>
              <a:t>When we load the dataset below, X_train and X_test will contain the images, and y_train and y_test will contain the digits that those images represent.</a:t>
            </a:r>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Step2:Data Preprocess and Normalize</a:t>
            </a:r>
            <a:br>
              <a:rPr lang="en-US" sz="3200" dirty="0" smtClean="0"/>
            </a:b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We will plot the first image in our dataset and check its size using the ‘shape’ function which is 28*28.</a:t>
            </a:r>
          </a:p>
          <a:p>
            <a:r>
              <a:rPr lang="en-US" sz="2000" dirty="0" smtClean="0"/>
              <a:t>We need to reshape our dataset inputs (X_train and X_test) to the shape that our model expects when we train the model. The first number is the number of images (60,000 for X_train and 10,000 for X_test). Then comes the shape of each image (28x28). The last number is 1, which signifies that the images are </a:t>
            </a:r>
            <a:r>
              <a:rPr lang="en-US" sz="2000" dirty="0" smtClean="0"/>
              <a:t>greyscale. </a:t>
            </a:r>
            <a:r>
              <a:rPr lang="en-US" sz="2000" dirty="0" smtClean="0"/>
              <a:t>Greyscale means black and white image.</a:t>
            </a:r>
          </a:p>
          <a:p>
            <a:r>
              <a:rPr lang="en-US" sz="2000" dirty="0" smtClean="0"/>
              <a:t>y_train = keras.utils.to_categorical(y_train, 10) #Here 10 is number of classes </a:t>
            </a:r>
            <a:r>
              <a:rPr lang="en-US" sz="2000" dirty="0" smtClean="0"/>
              <a:t>i.e.</a:t>
            </a:r>
            <a:r>
              <a:rPr lang="en-US" sz="2000" dirty="0" smtClean="0"/>
              <a:t> 0 to 9 there are 10 numbers	</a:t>
            </a:r>
          </a:p>
          <a:p>
            <a:r>
              <a:rPr lang="en-US" sz="2000" dirty="0" smtClean="0"/>
              <a:t>y_test = keras.utils.to_categorical(y_test, 10)</a:t>
            </a:r>
          </a:p>
          <a:p>
            <a:r>
              <a:rPr lang="en-US" sz="2000" dirty="0" smtClean="0"/>
              <a:t>(We need to ‘one-hot-encode’ our target variable. This means that a column will be created for each output category and a binary variable is inputted for each category. For example, we saw that the first image in the dataset is a 5. This means that the sixth number in our array will have a 1 and the rest of the array will be filled with 0).</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x_train /= 255</a:t>
            </a:r>
          </a:p>
          <a:p>
            <a:r>
              <a:rPr lang="en-US" sz="2000" dirty="0" smtClean="0"/>
              <a:t>x_test /= 255</a:t>
            </a:r>
          </a:p>
          <a:p>
            <a:r>
              <a:rPr lang="en-US" sz="2000" dirty="0" smtClean="0"/>
              <a:t>(When using neural network models, It is good to perform some scaling of input values to normalize the pixel values to the range 0 and 1 by dividing each value by the maximum value (Note: The pixel values are gray scale between 0 and 255).</a:t>
            </a:r>
          </a:p>
          <a:p>
            <a:r>
              <a:rPr lang="en-US" sz="2000" dirty="0" smtClean="0"/>
              <a:t>An epoch refers to one cycle through the full training dataset.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Create GUI to predict digits</a:t>
            </a:r>
            <a:endParaRPr lang="en-US" sz="3200" dirty="0"/>
          </a:p>
        </p:txBody>
      </p:sp>
      <p:sp>
        <p:nvSpPr>
          <p:cNvPr id="3" name="Content Placeholder 2"/>
          <p:cNvSpPr>
            <a:spLocks noGrp="1"/>
          </p:cNvSpPr>
          <p:nvPr>
            <p:ph idx="1"/>
          </p:nvPr>
        </p:nvSpPr>
        <p:spPr/>
        <p:txBody>
          <a:bodyPr>
            <a:normAutofit/>
          </a:bodyPr>
          <a:lstStyle/>
          <a:p>
            <a:r>
              <a:rPr lang="en-US" sz="2000" dirty="0" smtClean="0"/>
              <a:t>load_model-&gt;Load A Model From File.</a:t>
            </a:r>
          </a:p>
          <a:p>
            <a:r>
              <a:rPr lang="en-US" sz="2000" dirty="0" smtClean="0"/>
              <a:t>tkinter-&gt; tkinter package is used to create GUI </a:t>
            </a:r>
            <a:r>
              <a:rPr lang="en-US" sz="2000" dirty="0" smtClean="0"/>
              <a:t>applications. It </a:t>
            </a:r>
            <a:r>
              <a:rPr lang="en-US" sz="2000" dirty="0" smtClean="0"/>
              <a:t>provides common GUI elements such as buttons, menus, entry fields and display areas. </a:t>
            </a:r>
          </a:p>
          <a:p>
            <a:r>
              <a:rPr lang="en-US" sz="2000" dirty="0" smtClean="0"/>
              <a:t>Tk-&gt;Tk() is the method used to create main window of an application.</a:t>
            </a:r>
          </a:p>
          <a:p>
            <a:r>
              <a:rPr lang="en-US" sz="2000" dirty="0" smtClean="0"/>
              <a:t>Win32gui-&gt;The win32gui. pyd is an executable file on your computer's hard drive. This file contains machine code. If you start the software PyWin32 on your PC, the commands contained in win32gui. pyd will be executed on your PC.</a:t>
            </a:r>
          </a:p>
          <a:p>
            <a:r>
              <a:rPr lang="en-US" sz="2000" dirty="0" smtClean="0"/>
              <a:t>PIL-&gt;Python Imaging Library &gt; is a Python Imaging Library (PIL), which adds support for opening, manipulating, and saving images.</a:t>
            </a:r>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716</Words>
  <Application>Microsoft Office PowerPoint</Application>
  <PresentationFormat>On-screen Show (4:3)</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MNIST Digit Classification Project </vt:lpstr>
      <vt:lpstr> Steps to implement the MNIST Digit Classification Project to recognize handwritten digits: </vt:lpstr>
      <vt:lpstr>Step 1:Import the libraries and load the MNIST dataset</vt:lpstr>
      <vt:lpstr>Slide 4</vt:lpstr>
      <vt:lpstr>Slide 5</vt:lpstr>
      <vt:lpstr>Slide 6</vt:lpstr>
      <vt:lpstr>Step2:Data Preprocess and Normalize </vt:lpstr>
      <vt:lpstr>Slide 8</vt:lpstr>
      <vt:lpstr>Create GUI to predict digits</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MNIST Digit Classification Project</dc:title>
  <dc:creator>Admin</dc:creator>
  <cp:lastModifiedBy>s</cp:lastModifiedBy>
  <cp:revision>159</cp:revision>
  <dcterms:created xsi:type="dcterms:W3CDTF">2006-08-16T00:00:00Z</dcterms:created>
  <dcterms:modified xsi:type="dcterms:W3CDTF">2020-09-23T08:39:46Z</dcterms:modified>
</cp:coreProperties>
</file>