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3" r:id="rId10"/>
    <p:sldId id="266" r:id="rId11"/>
    <p:sldId id="267" r:id="rId12"/>
    <p:sldId id="268" r:id="rId13"/>
    <p:sldId id="26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12/14/2023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12/14/2023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12/14/2023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12/14/2023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12/14/2023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12/14/2023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12/14/2023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12/14/2023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z="4400" dirty="0" smtClean="0"/>
              <a:t>Prediction </a:t>
            </a:r>
            <a:r>
              <a:rPr lang="en-IN" sz="4400" dirty="0" smtClean="0"/>
              <a:t>of booking status and revenue optimization</a:t>
            </a:r>
            <a:endParaRPr lang="en-IN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By</a:t>
            </a:r>
          </a:p>
          <a:p>
            <a:r>
              <a:rPr lang="en-IN" dirty="0"/>
              <a:t>-</a:t>
            </a:r>
            <a:r>
              <a:rPr lang="en-IN" dirty="0" smtClean="0"/>
              <a:t>Devanshi Mehta</a:t>
            </a:r>
          </a:p>
        </p:txBody>
      </p:sp>
    </p:spTree>
    <p:extLst>
      <p:ext uri="{BB962C8B-B14F-4D97-AF65-F5344CB8AC3E}">
        <p14:creationId xmlns:p14="http://schemas.microsoft.com/office/powerpoint/2010/main" val="2858892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Business impact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4968" y="1362456"/>
            <a:ext cx="5221863" cy="27043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4777" y="4200308"/>
            <a:ext cx="4349136" cy="246451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5491" y="1503355"/>
            <a:ext cx="4154406" cy="3335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9533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cONCLUSION</a:t>
            </a:r>
            <a:endParaRPr lang="en-IN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Market segment cancellation rates are highest amongst travel agencies and tour operators.</a:t>
            </a:r>
          </a:p>
          <a:p>
            <a:r>
              <a:rPr lang="en-US" dirty="0"/>
              <a:t>Distribution channel cancellation rates are highest amongst groups, travel agencies and tour operators.</a:t>
            </a:r>
          </a:p>
          <a:p>
            <a:r>
              <a:rPr lang="en-US" dirty="0"/>
              <a:t>Customer type cancellation rates are highest amongst transient (meaning the booking is not part of a group or contract and is not associated to another transient booking).</a:t>
            </a:r>
            <a:endParaRPr lang="en-IN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020" y="364781"/>
            <a:ext cx="2876951" cy="275310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8005" y="2013575"/>
            <a:ext cx="2705478" cy="28674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563" y="3714741"/>
            <a:ext cx="2867425" cy="2848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1535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CONCLUSION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 reason for cancellation of bookings can be seen from the visualizations</a:t>
            </a:r>
          </a:p>
          <a:p>
            <a:r>
              <a:rPr lang="en-IN" dirty="0" smtClean="0"/>
              <a:t>The most common reason for cancellations is the room type</a:t>
            </a:r>
          </a:p>
          <a:p>
            <a:r>
              <a:rPr lang="en-IN" dirty="0" smtClean="0"/>
              <a:t>Based on the optimization model, if we correctly predict the reservation status, the hotel can make a revenue of a little over $15 million</a:t>
            </a:r>
          </a:p>
          <a:p>
            <a:r>
              <a:rPr lang="en-IN" dirty="0" smtClean="0"/>
              <a:t>Future Scope: Extrapolate similar study to other industries such as airline bookings or railway ticket bookings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653506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5414" y="2750681"/>
            <a:ext cx="10178322" cy="1492132"/>
          </a:xfrm>
        </p:spPr>
        <p:txBody>
          <a:bodyPr/>
          <a:lstStyle/>
          <a:p>
            <a:pPr algn="ctr"/>
            <a:r>
              <a:rPr lang="en-IN" dirty="0" smtClean="0"/>
              <a:t>Thank you!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34591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About the project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 smtClean="0"/>
              <a:t>Objectives:</a:t>
            </a:r>
          </a:p>
          <a:p>
            <a:pPr lvl="1"/>
            <a:r>
              <a:rPr lang="en-IN" b="1" dirty="0"/>
              <a:t>Predicting the cancellation status of bookings in hotel using two models: KNN, Random Forest</a:t>
            </a:r>
          </a:p>
          <a:p>
            <a:pPr lvl="1"/>
            <a:r>
              <a:rPr lang="en-IN" b="1" dirty="0"/>
              <a:t>Optimize the revenue by reducing the loss/cost and increasing </a:t>
            </a:r>
            <a:r>
              <a:rPr lang="en-IN" b="1" dirty="0" smtClean="0"/>
              <a:t>profits</a:t>
            </a:r>
          </a:p>
          <a:p>
            <a:r>
              <a:rPr lang="en-IN" b="1" dirty="0" smtClean="0"/>
              <a:t>Business Questions answered by this study:</a:t>
            </a:r>
          </a:p>
          <a:p>
            <a:pPr lvl="1"/>
            <a:r>
              <a:rPr lang="en-IN" b="1" dirty="0" smtClean="0"/>
              <a:t>Reasons for cancellation in reservations</a:t>
            </a:r>
          </a:p>
          <a:p>
            <a:pPr lvl="1"/>
            <a:r>
              <a:rPr lang="en-IN" b="1" dirty="0" smtClean="0"/>
              <a:t>Impact on revenue and increasing profits</a:t>
            </a:r>
          </a:p>
        </p:txBody>
      </p:sp>
    </p:spTree>
    <p:extLst>
      <p:ext uri="{BB962C8B-B14F-4D97-AF65-F5344CB8AC3E}">
        <p14:creationId xmlns:p14="http://schemas.microsoft.com/office/powerpoint/2010/main" val="3353786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About the dataset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Dataset source: </a:t>
            </a:r>
            <a:r>
              <a:rPr lang="en-IN" dirty="0" err="1" smtClean="0"/>
              <a:t>Kaggle</a:t>
            </a:r>
            <a:endParaRPr lang="en-IN" dirty="0" smtClean="0"/>
          </a:p>
          <a:p>
            <a:r>
              <a:rPr lang="en-IN" dirty="0" smtClean="0"/>
              <a:t>The dataset is about reservation system in hotels/resorts</a:t>
            </a:r>
          </a:p>
          <a:p>
            <a:r>
              <a:rPr lang="en-IN" dirty="0" smtClean="0"/>
              <a:t>It includes many variables (32) some of which are:</a:t>
            </a:r>
          </a:p>
          <a:p>
            <a:pPr lvl="1"/>
            <a:r>
              <a:rPr lang="en-IN" dirty="0" smtClean="0"/>
              <a:t>Reservation status</a:t>
            </a:r>
          </a:p>
          <a:p>
            <a:pPr lvl="1"/>
            <a:r>
              <a:rPr lang="en-IN" dirty="0" smtClean="0"/>
              <a:t>Lead time</a:t>
            </a:r>
          </a:p>
          <a:p>
            <a:pPr lvl="1"/>
            <a:r>
              <a:rPr lang="en-IN" dirty="0" smtClean="0"/>
              <a:t>Previous cancellation status</a:t>
            </a:r>
          </a:p>
          <a:p>
            <a:pPr lvl="1"/>
            <a:r>
              <a:rPr lang="en-IN" dirty="0" smtClean="0"/>
              <a:t>Booking changes</a:t>
            </a:r>
          </a:p>
          <a:p>
            <a:pPr lvl="1"/>
            <a:r>
              <a:rPr lang="en-IN" dirty="0" smtClean="0"/>
              <a:t>Deposit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96768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pipeline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IN" dirty="0" smtClean="0"/>
              <a:t>Data Sourcing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 smtClean="0"/>
              <a:t>Data cleaning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 smtClean="0"/>
              <a:t>Exploratory Analysis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 smtClean="0"/>
              <a:t>Data Modelling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 smtClean="0"/>
              <a:t>Get the predictions and confusion matrix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 smtClean="0"/>
              <a:t>Optimization</a:t>
            </a:r>
          </a:p>
          <a:p>
            <a:pPr marL="457200" indent="-457200"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99365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 cleaning and </a:t>
            </a:r>
            <a:r>
              <a:rPr lang="en-IN" dirty="0" err="1" smtClean="0"/>
              <a:t>eda</a:t>
            </a:r>
            <a:endParaRPr lang="en-IN" dirty="0"/>
          </a:p>
        </p:txBody>
      </p:sp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52426" y="2232533"/>
            <a:ext cx="2715686" cy="1401152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6527927" y="2232533"/>
            <a:ext cx="4133977" cy="3738499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4"/>
          <a:stretch>
            <a:fillRect/>
          </a:stretch>
        </p:blipFill>
        <p:spPr>
          <a:xfrm>
            <a:off x="2752426" y="3991701"/>
            <a:ext cx="2634234" cy="1461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855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 cleaning and </a:t>
            </a:r>
            <a:r>
              <a:rPr lang="en-IN" dirty="0" err="1" smtClean="0"/>
              <a:t>eda</a:t>
            </a:r>
            <a:endParaRPr lang="en-IN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1251678" y="1632204"/>
            <a:ext cx="4106706" cy="1376172"/>
          </a:xfrm>
          <a:prstGeom prst="rect">
            <a:avLst/>
          </a:prstGeom>
        </p:spPr>
      </p:pic>
      <p:pic>
        <p:nvPicPr>
          <p:cNvPr id="4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4565268" y="3124336"/>
            <a:ext cx="6498972" cy="3157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842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EDA</a:t>
            </a:r>
            <a:endParaRPr lang="en-IN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2934" y="1651207"/>
            <a:ext cx="10179050" cy="312632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044952" y="5001768"/>
            <a:ext cx="69768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Most </a:t>
            </a:r>
            <a:r>
              <a:rPr lang="en-US" dirty="0"/>
              <a:t>bookings occur about 5 days prior to arrival. When the lead time is larger the chances for cancellation increase. The amount of bookings is steady overall between 20-100 days, then drops.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568226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Results from prediction models</a:t>
            </a:r>
            <a:endParaRPr lang="en-IN" dirty="0"/>
          </a:p>
        </p:txBody>
      </p:sp>
      <p:pic>
        <p:nvPicPr>
          <p:cNvPr id="3" name="Google Shape;74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10721" y="1692356"/>
            <a:ext cx="5210903" cy="2239564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0721" y="4152210"/>
            <a:ext cx="5210903" cy="217936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8901684" y="2644031"/>
            <a:ext cx="241858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Results from K-NN</a:t>
            </a:r>
          </a:p>
          <a:p>
            <a:pPr algn="ctr"/>
            <a:endParaRPr lang="en-IN" dirty="0"/>
          </a:p>
          <a:p>
            <a:pPr algn="ctr"/>
            <a:endParaRPr lang="en-IN" dirty="0" smtClean="0"/>
          </a:p>
          <a:p>
            <a:pPr algn="ctr"/>
            <a:endParaRPr lang="en-IN" dirty="0"/>
          </a:p>
          <a:p>
            <a:pPr algn="ctr"/>
            <a:endParaRPr lang="en-IN" dirty="0" smtClean="0"/>
          </a:p>
          <a:p>
            <a:pPr algn="ctr"/>
            <a:endParaRPr lang="en-IN" dirty="0"/>
          </a:p>
          <a:p>
            <a:pPr algn="ctr"/>
            <a:endParaRPr lang="en-IN" dirty="0" smtClean="0"/>
          </a:p>
          <a:p>
            <a:pPr algn="ctr"/>
            <a:endParaRPr lang="en-IN" dirty="0"/>
          </a:p>
          <a:p>
            <a:pPr algn="ctr"/>
            <a:endParaRPr lang="en-IN" dirty="0" smtClean="0"/>
          </a:p>
          <a:p>
            <a:pPr algn="ctr"/>
            <a:r>
              <a:rPr lang="en-IN" dirty="0" smtClean="0"/>
              <a:t>Results from Random Forest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590707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Results from optimization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9505" y="1968381"/>
            <a:ext cx="3322576" cy="32014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8939" y="2045898"/>
            <a:ext cx="5399581" cy="95599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0839" y="3643661"/>
            <a:ext cx="3667637" cy="46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79072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0B082E"/>
      </a:dk2>
      <a:lt2>
        <a:srgbClr val="F3F3F2"/>
      </a:lt2>
      <a:accent1>
        <a:srgbClr val="62B4C6"/>
      </a:accent1>
      <a:accent2>
        <a:srgbClr val="1B376E"/>
      </a:accent2>
      <a:accent3>
        <a:srgbClr val="9EBE55"/>
      </a:accent3>
      <a:accent4>
        <a:srgbClr val="C65E5E"/>
      </a:accent4>
      <a:accent5>
        <a:srgbClr val="D3BA55"/>
      </a:accent5>
      <a:accent6>
        <a:srgbClr val="96648A"/>
      </a:accent6>
      <a:hlink>
        <a:srgbClr val="62B4C6"/>
      </a:hlink>
      <a:folHlink>
        <a:srgbClr val="96648A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D71F8F05-6246-47AF-9E68-E57F6C93F79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76</TotalTime>
  <Words>302</Words>
  <Application>Microsoft Office PowerPoint</Application>
  <PresentationFormat>Widescreen</PresentationFormat>
  <Paragraphs>53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Gill Sans MT</vt:lpstr>
      <vt:lpstr>Impact</vt:lpstr>
      <vt:lpstr>Badge</vt:lpstr>
      <vt:lpstr>Prediction of booking status and revenue optimization</vt:lpstr>
      <vt:lpstr>About the project</vt:lpstr>
      <vt:lpstr>About the dataset</vt:lpstr>
      <vt:lpstr>pipeline</vt:lpstr>
      <vt:lpstr>Data cleaning and eda</vt:lpstr>
      <vt:lpstr>Data cleaning and eda</vt:lpstr>
      <vt:lpstr>EDA</vt:lpstr>
      <vt:lpstr>Results from prediction models</vt:lpstr>
      <vt:lpstr>Results from optimization</vt:lpstr>
      <vt:lpstr>Business impact</vt:lpstr>
      <vt:lpstr>cONCLUSION</vt:lpstr>
      <vt:lpstr>CONCLUSION</vt:lpstr>
      <vt:lpstr>Thank you!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BIA-650 Prediction of booking status and revenue optimization</dc:title>
  <dc:creator>Devanshi Mehta</dc:creator>
  <cp:lastModifiedBy>Devanshi Mehta</cp:lastModifiedBy>
  <cp:revision>16</cp:revision>
  <dcterms:created xsi:type="dcterms:W3CDTF">2021-05-06T12:40:55Z</dcterms:created>
  <dcterms:modified xsi:type="dcterms:W3CDTF">2023-12-14T22:31:44Z</dcterms:modified>
</cp:coreProperties>
</file>