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98F1F3-AE08-4921-93D5-A37EBCDA9C4F}"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752E7F-0BC8-48F9-B52E-9D53D5719DE7}" type="slidenum">
              <a:rPr lang="en-IN" smtClean="0"/>
              <a:t>‹#›</a:t>
            </a:fld>
            <a:endParaRPr lang="en-IN"/>
          </a:p>
        </p:txBody>
      </p:sp>
    </p:spTree>
    <p:extLst>
      <p:ext uri="{BB962C8B-B14F-4D97-AF65-F5344CB8AC3E}">
        <p14:creationId xmlns:p14="http://schemas.microsoft.com/office/powerpoint/2010/main" val="3003601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98F1F3-AE08-4921-93D5-A37EBCDA9C4F}"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752E7F-0BC8-48F9-B52E-9D53D5719DE7}" type="slidenum">
              <a:rPr lang="en-IN" smtClean="0"/>
              <a:t>‹#›</a:t>
            </a:fld>
            <a:endParaRPr lang="en-IN"/>
          </a:p>
        </p:txBody>
      </p:sp>
    </p:spTree>
    <p:extLst>
      <p:ext uri="{BB962C8B-B14F-4D97-AF65-F5344CB8AC3E}">
        <p14:creationId xmlns:p14="http://schemas.microsoft.com/office/powerpoint/2010/main" val="843359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98F1F3-AE08-4921-93D5-A37EBCDA9C4F}"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752E7F-0BC8-48F9-B52E-9D53D5719DE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24879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98F1F3-AE08-4921-93D5-A37EBCDA9C4F}"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752E7F-0BC8-48F9-B52E-9D53D5719DE7}" type="slidenum">
              <a:rPr lang="en-IN" smtClean="0"/>
              <a:t>‹#›</a:t>
            </a:fld>
            <a:endParaRPr lang="en-IN"/>
          </a:p>
        </p:txBody>
      </p:sp>
    </p:spTree>
    <p:extLst>
      <p:ext uri="{BB962C8B-B14F-4D97-AF65-F5344CB8AC3E}">
        <p14:creationId xmlns:p14="http://schemas.microsoft.com/office/powerpoint/2010/main" val="363915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98F1F3-AE08-4921-93D5-A37EBCDA9C4F}"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752E7F-0BC8-48F9-B52E-9D53D5719DE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889831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98F1F3-AE08-4921-93D5-A37EBCDA9C4F}"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752E7F-0BC8-48F9-B52E-9D53D5719DE7}" type="slidenum">
              <a:rPr lang="en-IN" smtClean="0"/>
              <a:t>‹#›</a:t>
            </a:fld>
            <a:endParaRPr lang="en-IN"/>
          </a:p>
        </p:txBody>
      </p:sp>
    </p:spTree>
    <p:extLst>
      <p:ext uri="{BB962C8B-B14F-4D97-AF65-F5344CB8AC3E}">
        <p14:creationId xmlns:p14="http://schemas.microsoft.com/office/powerpoint/2010/main" val="3659392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98F1F3-AE08-4921-93D5-A37EBCDA9C4F}"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752E7F-0BC8-48F9-B52E-9D53D5719DE7}" type="slidenum">
              <a:rPr lang="en-IN" smtClean="0"/>
              <a:t>‹#›</a:t>
            </a:fld>
            <a:endParaRPr lang="en-IN"/>
          </a:p>
        </p:txBody>
      </p:sp>
    </p:spTree>
    <p:extLst>
      <p:ext uri="{BB962C8B-B14F-4D97-AF65-F5344CB8AC3E}">
        <p14:creationId xmlns:p14="http://schemas.microsoft.com/office/powerpoint/2010/main" val="18932439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98F1F3-AE08-4921-93D5-A37EBCDA9C4F}"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752E7F-0BC8-48F9-B52E-9D53D5719DE7}" type="slidenum">
              <a:rPr lang="en-IN" smtClean="0"/>
              <a:t>‹#›</a:t>
            </a:fld>
            <a:endParaRPr lang="en-IN"/>
          </a:p>
        </p:txBody>
      </p:sp>
    </p:spTree>
    <p:extLst>
      <p:ext uri="{BB962C8B-B14F-4D97-AF65-F5344CB8AC3E}">
        <p14:creationId xmlns:p14="http://schemas.microsoft.com/office/powerpoint/2010/main" val="2922784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98F1F3-AE08-4921-93D5-A37EBCDA9C4F}"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752E7F-0BC8-48F9-B52E-9D53D5719DE7}" type="slidenum">
              <a:rPr lang="en-IN" smtClean="0"/>
              <a:t>‹#›</a:t>
            </a:fld>
            <a:endParaRPr lang="en-IN"/>
          </a:p>
        </p:txBody>
      </p:sp>
    </p:spTree>
    <p:extLst>
      <p:ext uri="{BB962C8B-B14F-4D97-AF65-F5344CB8AC3E}">
        <p14:creationId xmlns:p14="http://schemas.microsoft.com/office/powerpoint/2010/main" val="4284921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98F1F3-AE08-4921-93D5-A37EBCDA9C4F}"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752E7F-0BC8-48F9-B52E-9D53D5719DE7}" type="slidenum">
              <a:rPr lang="en-IN" smtClean="0"/>
              <a:t>‹#›</a:t>
            </a:fld>
            <a:endParaRPr lang="en-IN"/>
          </a:p>
        </p:txBody>
      </p:sp>
    </p:spTree>
    <p:extLst>
      <p:ext uri="{BB962C8B-B14F-4D97-AF65-F5344CB8AC3E}">
        <p14:creationId xmlns:p14="http://schemas.microsoft.com/office/powerpoint/2010/main" val="3131657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98F1F3-AE08-4921-93D5-A37EBCDA9C4F}" type="datetimeFigureOut">
              <a:rPr lang="en-IN" smtClean="0"/>
              <a:t>18-10-2022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752E7F-0BC8-48F9-B52E-9D53D5719DE7}" type="slidenum">
              <a:rPr lang="en-IN" smtClean="0"/>
              <a:t>‹#›</a:t>
            </a:fld>
            <a:endParaRPr lang="en-IN"/>
          </a:p>
        </p:txBody>
      </p:sp>
    </p:spTree>
    <p:extLst>
      <p:ext uri="{BB962C8B-B14F-4D97-AF65-F5344CB8AC3E}">
        <p14:creationId xmlns:p14="http://schemas.microsoft.com/office/powerpoint/2010/main" val="3331293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98F1F3-AE08-4921-93D5-A37EBCDA9C4F}" type="datetimeFigureOut">
              <a:rPr lang="en-IN" smtClean="0"/>
              <a:t>18-10-2022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752E7F-0BC8-48F9-B52E-9D53D5719DE7}" type="slidenum">
              <a:rPr lang="en-IN" smtClean="0"/>
              <a:t>‹#›</a:t>
            </a:fld>
            <a:endParaRPr lang="en-IN"/>
          </a:p>
        </p:txBody>
      </p:sp>
    </p:spTree>
    <p:extLst>
      <p:ext uri="{BB962C8B-B14F-4D97-AF65-F5344CB8AC3E}">
        <p14:creationId xmlns:p14="http://schemas.microsoft.com/office/powerpoint/2010/main" val="245656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98F1F3-AE08-4921-93D5-A37EBCDA9C4F}" type="datetimeFigureOut">
              <a:rPr lang="en-IN" smtClean="0"/>
              <a:t>18-10-2022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752E7F-0BC8-48F9-B52E-9D53D5719DE7}" type="slidenum">
              <a:rPr lang="en-IN" smtClean="0"/>
              <a:t>‹#›</a:t>
            </a:fld>
            <a:endParaRPr lang="en-IN"/>
          </a:p>
        </p:txBody>
      </p:sp>
    </p:spTree>
    <p:extLst>
      <p:ext uri="{BB962C8B-B14F-4D97-AF65-F5344CB8AC3E}">
        <p14:creationId xmlns:p14="http://schemas.microsoft.com/office/powerpoint/2010/main" val="1559751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98F1F3-AE08-4921-93D5-A37EBCDA9C4F}" type="datetimeFigureOut">
              <a:rPr lang="en-IN" smtClean="0"/>
              <a:t>18-10-2022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752E7F-0BC8-48F9-B52E-9D53D5719DE7}" type="slidenum">
              <a:rPr lang="en-IN" smtClean="0"/>
              <a:t>‹#›</a:t>
            </a:fld>
            <a:endParaRPr lang="en-IN"/>
          </a:p>
        </p:txBody>
      </p:sp>
    </p:spTree>
    <p:extLst>
      <p:ext uri="{BB962C8B-B14F-4D97-AF65-F5344CB8AC3E}">
        <p14:creationId xmlns:p14="http://schemas.microsoft.com/office/powerpoint/2010/main" val="131627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98F1F3-AE08-4921-93D5-A37EBCDA9C4F}" type="datetimeFigureOut">
              <a:rPr lang="en-IN" smtClean="0"/>
              <a:t>18-10-2022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752E7F-0BC8-48F9-B52E-9D53D5719DE7}" type="slidenum">
              <a:rPr lang="en-IN" smtClean="0"/>
              <a:t>‹#›</a:t>
            </a:fld>
            <a:endParaRPr lang="en-IN"/>
          </a:p>
        </p:txBody>
      </p:sp>
    </p:spTree>
    <p:extLst>
      <p:ext uri="{BB962C8B-B14F-4D97-AF65-F5344CB8AC3E}">
        <p14:creationId xmlns:p14="http://schemas.microsoft.com/office/powerpoint/2010/main" val="1258655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752E7F-0BC8-48F9-B52E-9D53D5719DE7}" type="slidenum">
              <a:rPr lang="en-IN" smtClean="0"/>
              <a:t>‹#›</a:t>
            </a:fld>
            <a:endParaRPr lang="en-IN"/>
          </a:p>
        </p:txBody>
      </p:sp>
      <p:sp>
        <p:nvSpPr>
          <p:cNvPr id="5" name="Date Placeholder 4"/>
          <p:cNvSpPr>
            <a:spLocks noGrp="1"/>
          </p:cNvSpPr>
          <p:nvPr>
            <p:ph type="dt" sz="half" idx="10"/>
          </p:nvPr>
        </p:nvSpPr>
        <p:spPr/>
        <p:txBody>
          <a:bodyPr/>
          <a:lstStyle/>
          <a:p>
            <a:fld id="{5E98F1F3-AE08-4921-93D5-A37EBCDA9C4F}" type="datetimeFigureOut">
              <a:rPr lang="en-IN" smtClean="0"/>
              <a:t>18-10-2022</a:t>
            </a:fld>
            <a:endParaRPr lang="en-IN"/>
          </a:p>
        </p:txBody>
      </p:sp>
    </p:spTree>
    <p:extLst>
      <p:ext uri="{BB962C8B-B14F-4D97-AF65-F5344CB8AC3E}">
        <p14:creationId xmlns:p14="http://schemas.microsoft.com/office/powerpoint/2010/main" val="455587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98F1F3-AE08-4921-93D5-A37EBCDA9C4F}" type="datetimeFigureOut">
              <a:rPr lang="en-IN" smtClean="0"/>
              <a:t>18-10-2022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B752E7F-0BC8-48F9-B52E-9D53D5719DE7}" type="slidenum">
              <a:rPr lang="en-IN" smtClean="0"/>
              <a:t>‹#›</a:t>
            </a:fld>
            <a:endParaRPr lang="en-IN"/>
          </a:p>
        </p:txBody>
      </p:sp>
    </p:spTree>
    <p:extLst>
      <p:ext uri="{BB962C8B-B14F-4D97-AF65-F5344CB8AC3E}">
        <p14:creationId xmlns:p14="http://schemas.microsoft.com/office/powerpoint/2010/main" val="358156364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115B0-1E6F-4198-99FA-FC4738F78693}"/>
              </a:ext>
            </a:extLst>
          </p:cNvPr>
          <p:cNvSpPr>
            <a:spLocks noGrp="1"/>
          </p:cNvSpPr>
          <p:nvPr>
            <p:ph type="ctrTitle"/>
          </p:nvPr>
        </p:nvSpPr>
        <p:spPr>
          <a:xfrm>
            <a:off x="1730188" y="1301097"/>
            <a:ext cx="6293223" cy="1506070"/>
          </a:xfrm>
        </p:spPr>
        <p:txBody>
          <a:bodyPr/>
          <a:lstStyle/>
          <a:p>
            <a:r>
              <a:rPr lang="en-US" sz="4000" b="1" dirty="0">
                <a:solidFill>
                  <a:schemeClr val="tx1"/>
                </a:solidFill>
              </a:rPr>
              <a:t>Lead Score Case Study </a:t>
            </a:r>
            <a:endParaRPr lang="en-IN" sz="4000" b="1" dirty="0">
              <a:solidFill>
                <a:schemeClr val="tx1"/>
              </a:solidFill>
            </a:endParaRPr>
          </a:p>
        </p:txBody>
      </p:sp>
      <p:sp>
        <p:nvSpPr>
          <p:cNvPr id="3" name="Subtitle 2">
            <a:extLst>
              <a:ext uri="{FF2B5EF4-FFF2-40B4-BE49-F238E27FC236}">
                <a16:creationId xmlns:a16="http://schemas.microsoft.com/office/drawing/2014/main" id="{98162380-640F-4394-9307-1EAB763CF29C}"/>
              </a:ext>
            </a:extLst>
          </p:cNvPr>
          <p:cNvSpPr>
            <a:spLocks noGrp="1"/>
          </p:cNvSpPr>
          <p:nvPr>
            <p:ph type="subTitle" idx="1"/>
          </p:nvPr>
        </p:nvSpPr>
        <p:spPr/>
        <p:txBody>
          <a:bodyPr>
            <a:normAutofit lnSpcReduction="10000"/>
          </a:bodyPr>
          <a:lstStyle/>
          <a:p>
            <a:r>
              <a:rPr lang="en-US" b="1" dirty="0"/>
              <a:t>DEVANSHI SHRIVASTAVA</a:t>
            </a:r>
          </a:p>
          <a:p>
            <a:r>
              <a:rPr lang="en-US" b="1" dirty="0"/>
              <a:t>SONALI MISHRA</a:t>
            </a:r>
          </a:p>
          <a:p>
            <a:r>
              <a:rPr lang="en-US" dirty="0"/>
              <a:t> </a:t>
            </a:r>
          </a:p>
          <a:p>
            <a:endParaRPr lang="en-IN" dirty="0"/>
          </a:p>
        </p:txBody>
      </p:sp>
    </p:spTree>
    <p:extLst>
      <p:ext uri="{BB962C8B-B14F-4D97-AF65-F5344CB8AC3E}">
        <p14:creationId xmlns:p14="http://schemas.microsoft.com/office/powerpoint/2010/main" val="1433152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55B71-77DD-4CF8-9095-1DCE860BA655}"/>
              </a:ext>
            </a:extLst>
          </p:cNvPr>
          <p:cNvSpPr>
            <a:spLocks noGrp="1"/>
          </p:cNvSpPr>
          <p:nvPr>
            <p:ph type="title"/>
          </p:nvPr>
        </p:nvSpPr>
        <p:spPr/>
        <p:txBody>
          <a:bodyPr>
            <a:normAutofit/>
          </a:bodyPr>
          <a:lstStyle/>
          <a:p>
            <a:r>
              <a:rPr lang="en-US" sz="4000" b="1" dirty="0">
                <a:solidFill>
                  <a:schemeClr val="tx1"/>
                </a:solidFill>
              </a:rPr>
              <a:t>                RFE 1 VS RFE 2 </a:t>
            </a:r>
            <a:endParaRPr lang="en-IN" sz="4000" b="1" dirty="0">
              <a:solidFill>
                <a:schemeClr val="tx1"/>
              </a:solidFill>
            </a:endParaRPr>
          </a:p>
        </p:txBody>
      </p:sp>
      <p:sp>
        <p:nvSpPr>
          <p:cNvPr id="3" name="Content Placeholder 2">
            <a:extLst>
              <a:ext uri="{FF2B5EF4-FFF2-40B4-BE49-F238E27FC236}">
                <a16:creationId xmlns:a16="http://schemas.microsoft.com/office/drawing/2014/main" id="{E3ED9CC0-B9D3-4A9E-91F9-48352B7925D0}"/>
              </a:ext>
            </a:extLst>
          </p:cNvPr>
          <p:cNvSpPr>
            <a:spLocks noGrp="1"/>
          </p:cNvSpPr>
          <p:nvPr>
            <p:ph idx="1"/>
          </p:nvPr>
        </p:nvSpPr>
        <p:spPr>
          <a:xfrm>
            <a:off x="677334" y="1930401"/>
            <a:ext cx="8596668" cy="4110962"/>
          </a:xfrm>
        </p:spPr>
        <p:txBody>
          <a:bodyPr/>
          <a:lstStyle/>
          <a:p>
            <a:pPr marL="0" indent="0">
              <a:buNone/>
            </a:pPr>
            <a:r>
              <a:rPr lang="en-US" sz="1800" b="1" i="0" u="none" strike="noStrike" baseline="0" dirty="0">
                <a:solidFill>
                  <a:srgbClr val="000000"/>
                </a:solidFill>
                <a:latin typeface="Arial" panose="020B0604020202020204" pitchFamily="34" charset="0"/>
              </a:rPr>
              <a:t>We want to choose our final  </a:t>
            </a:r>
          </a:p>
          <a:p>
            <a:pPr marL="0" indent="0">
              <a:buNone/>
            </a:pPr>
            <a:r>
              <a:rPr lang="en-US" sz="1800" b="1" i="0" u="none" strike="noStrike" baseline="0" dirty="0">
                <a:solidFill>
                  <a:srgbClr val="000000"/>
                </a:solidFill>
                <a:latin typeface="Arial" panose="020B0604020202020204" pitchFamily="34" charset="0"/>
              </a:rPr>
              <a:t>model for test dataset  </a:t>
            </a:r>
          </a:p>
          <a:p>
            <a:pPr marL="0" indent="0">
              <a:buNone/>
            </a:pPr>
            <a:r>
              <a:rPr lang="en-US" sz="1800" b="1" i="0" u="none" strike="noStrike" baseline="0" dirty="0">
                <a:solidFill>
                  <a:srgbClr val="000000"/>
                </a:solidFill>
                <a:latin typeface="Arial" panose="020B0604020202020204" pitchFamily="34" charset="0"/>
              </a:rPr>
              <a:t>prediction and in order </a:t>
            </a:r>
          </a:p>
          <a:p>
            <a:pPr marL="0" indent="0">
              <a:buNone/>
            </a:pPr>
            <a:r>
              <a:rPr lang="en-US" sz="1800" b="1" i="0" u="none" strike="noStrike" baseline="0" dirty="0">
                <a:solidFill>
                  <a:srgbClr val="000000"/>
                </a:solidFill>
                <a:latin typeface="Arial" panose="020B0604020202020204" pitchFamily="34" charset="0"/>
              </a:rPr>
              <a:t>to do  that we plotted ROC </a:t>
            </a:r>
          </a:p>
          <a:p>
            <a:pPr marL="0" indent="0">
              <a:buNone/>
            </a:pPr>
            <a:r>
              <a:rPr lang="en-US" sz="1800" b="1" i="0" u="none" strike="noStrike" baseline="0" dirty="0">
                <a:solidFill>
                  <a:srgbClr val="000000"/>
                </a:solidFill>
                <a:latin typeface="Arial" panose="020B0604020202020204" pitchFamily="34" charset="0"/>
              </a:rPr>
              <a:t>curve for  the RFE 2 model </a:t>
            </a:r>
          </a:p>
          <a:p>
            <a:pPr marL="0" indent="0">
              <a:buNone/>
            </a:pPr>
            <a:r>
              <a:rPr lang="en-US" sz="1800" b="1" i="0" u="none" strike="noStrike" baseline="0" dirty="0">
                <a:solidFill>
                  <a:srgbClr val="000000"/>
                </a:solidFill>
                <a:latin typeface="Arial" panose="020B0604020202020204" pitchFamily="34" charset="0"/>
              </a:rPr>
              <a:t>and  compared these two graphs</a:t>
            </a:r>
            <a:endParaRPr lang="en-US" sz="1800" b="0" i="0" u="none" strike="noStrike" baseline="0" dirty="0">
              <a:solidFill>
                <a:srgbClr val="000000"/>
              </a:solidFill>
              <a:latin typeface="Arial" panose="020B0604020202020204" pitchFamily="34" charset="0"/>
            </a:endParaRPr>
          </a:p>
          <a:p>
            <a:pPr marL="0" indent="0">
              <a:buNone/>
            </a:pPr>
            <a:r>
              <a:rPr lang="en-US" sz="1800" b="1" i="0" u="none" strike="noStrike" baseline="0" dirty="0">
                <a:solidFill>
                  <a:srgbClr val="000000"/>
                </a:solidFill>
                <a:latin typeface="Arial" panose="020B0604020202020204" pitchFamily="34" charset="0"/>
              </a:rPr>
              <a:t>Attached graph plotted </a:t>
            </a:r>
          </a:p>
          <a:p>
            <a:pPr marL="0" indent="0">
              <a:buNone/>
            </a:pPr>
            <a:r>
              <a:rPr lang="en-US" sz="1800" b="1" i="0" u="none" strike="noStrike" baseline="0" dirty="0">
                <a:solidFill>
                  <a:srgbClr val="000000"/>
                </a:solidFill>
                <a:latin typeface="Arial" panose="020B0604020202020204" pitchFamily="34" charset="0"/>
              </a:rPr>
              <a:t>for  the RFE 2 on the right </a:t>
            </a:r>
          </a:p>
          <a:p>
            <a:pPr marL="0" indent="0">
              <a:buNone/>
            </a:pPr>
            <a:r>
              <a:rPr lang="en-US" sz="1800" b="1" i="0" u="none" strike="noStrike" baseline="0" dirty="0">
                <a:solidFill>
                  <a:srgbClr val="000000"/>
                </a:solidFill>
                <a:latin typeface="Arial" panose="020B0604020202020204" pitchFamily="34" charset="0"/>
              </a:rPr>
              <a:t>which has the same aucie0.89.</a:t>
            </a:r>
            <a:endParaRPr lang="en-IN" dirty="0"/>
          </a:p>
        </p:txBody>
      </p:sp>
      <p:pic>
        <p:nvPicPr>
          <p:cNvPr id="6146" name="Picture 2">
            <a:extLst>
              <a:ext uri="{FF2B5EF4-FFF2-40B4-BE49-F238E27FC236}">
                <a16:creationId xmlns:a16="http://schemas.microsoft.com/office/drawing/2014/main" id="{6C722DCC-2634-4031-8F95-113403B088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6764" y="2389189"/>
            <a:ext cx="4421014"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5318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4BD8D-EADB-4CE9-8A48-95524569B100}"/>
              </a:ext>
            </a:extLst>
          </p:cNvPr>
          <p:cNvSpPr>
            <a:spLocks noGrp="1"/>
          </p:cNvSpPr>
          <p:nvPr>
            <p:ph type="title"/>
          </p:nvPr>
        </p:nvSpPr>
        <p:spPr/>
        <p:txBody>
          <a:bodyPr>
            <a:normAutofit/>
          </a:bodyPr>
          <a:lstStyle/>
          <a:p>
            <a:r>
              <a:rPr lang="en-US" sz="4000" b="1" dirty="0">
                <a:solidFill>
                  <a:schemeClr val="tx1"/>
                </a:solidFill>
              </a:rPr>
              <a:t>     PREDICTION ON TEST DATA</a:t>
            </a:r>
            <a:endParaRPr lang="en-IN" sz="4000" b="1" dirty="0">
              <a:solidFill>
                <a:schemeClr val="tx1"/>
              </a:solidFill>
            </a:endParaRPr>
          </a:p>
        </p:txBody>
      </p:sp>
      <p:sp>
        <p:nvSpPr>
          <p:cNvPr id="3" name="Content Placeholder 2">
            <a:extLst>
              <a:ext uri="{FF2B5EF4-FFF2-40B4-BE49-F238E27FC236}">
                <a16:creationId xmlns:a16="http://schemas.microsoft.com/office/drawing/2014/main" id="{052BB07E-E157-4639-8145-BC42134445DB}"/>
              </a:ext>
            </a:extLst>
          </p:cNvPr>
          <p:cNvSpPr>
            <a:spLocks noGrp="1"/>
          </p:cNvSpPr>
          <p:nvPr>
            <p:ph idx="1"/>
          </p:nvPr>
        </p:nvSpPr>
        <p:spPr>
          <a:xfrm>
            <a:off x="677334" y="1792941"/>
            <a:ext cx="8596668" cy="4248421"/>
          </a:xfrm>
        </p:spPr>
        <p:txBody>
          <a:bodyPr>
            <a:noAutofit/>
          </a:bodyPr>
          <a:lstStyle/>
          <a:p>
            <a:r>
              <a:rPr lang="en-US" sz="1600" b="1" i="0" u="none" strike="noStrike" baseline="0" dirty="0">
                <a:solidFill>
                  <a:srgbClr val="000000"/>
                </a:solidFill>
                <a:latin typeface="Arial" panose="020B0604020202020204" pitchFamily="34" charset="0"/>
              </a:rPr>
              <a:t>Before predicting on test set, we need to standardize the test set and need to have exact same columns present in our final train dataset.</a:t>
            </a:r>
            <a:endParaRPr lang="en-US" sz="1600" b="0" i="0" u="none" strike="noStrike" baseline="0" dirty="0">
              <a:solidFill>
                <a:srgbClr val="000000"/>
              </a:solidFill>
              <a:latin typeface="Arial" panose="020B0604020202020204" pitchFamily="34" charset="0"/>
            </a:endParaRPr>
          </a:p>
          <a:p>
            <a:r>
              <a:rPr lang="en-US" sz="1600" b="1" i="0" u="none" strike="noStrike" baseline="0" dirty="0">
                <a:solidFill>
                  <a:srgbClr val="000000"/>
                </a:solidFill>
                <a:latin typeface="Arial" panose="020B0604020202020204" pitchFamily="34" charset="0"/>
              </a:rPr>
              <a:t>After doing the above step, we started predicting the test set and the new predictions values were saved in new data frame.</a:t>
            </a:r>
            <a:endParaRPr lang="en-US" sz="1600" b="0" i="0" u="none" strike="noStrike" baseline="0" dirty="0">
              <a:solidFill>
                <a:srgbClr val="000000"/>
              </a:solidFill>
              <a:latin typeface="Arial" panose="020B0604020202020204" pitchFamily="34" charset="0"/>
            </a:endParaRPr>
          </a:p>
          <a:p>
            <a:r>
              <a:rPr lang="en-US" sz="1600" b="1" i="0" u="none" strike="noStrike" baseline="0" dirty="0">
                <a:solidFill>
                  <a:srgbClr val="000000"/>
                </a:solidFill>
                <a:latin typeface="Arial" panose="020B0604020202020204" pitchFamily="34" charset="0"/>
              </a:rPr>
              <a:t>After this we did model evaluation i.e. finding the accuracy, precision and recall.</a:t>
            </a:r>
            <a:endParaRPr lang="en-US" sz="1600" b="0" i="0" u="none" strike="noStrike" baseline="0" dirty="0">
              <a:solidFill>
                <a:srgbClr val="000000"/>
              </a:solidFill>
              <a:latin typeface="Arial" panose="020B0604020202020204" pitchFamily="34" charset="0"/>
            </a:endParaRPr>
          </a:p>
          <a:p>
            <a:r>
              <a:rPr lang="en-US" sz="1600" b="1" i="0" u="none" strike="noStrike" baseline="0" dirty="0">
                <a:solidFill>
                  <a:srgbClr val="000000"/>
                </a:solidFill>
                <a:latin typeface="Arial" panose="020B0604020202020204" pitchFamily="34" charset="0"/>
              </a:rPr>
              <a:t>The accuracy score we found was 0.81, precision 0.74 and recall 0.79</a:t>
            </a:r>
            <a:endParaRPr lang="en-US" sz="1600" b="0" i="0" u="none" strike="noStrike" baseline="0" dirty="0">
              <a:solidFill>
                <a:srgbClr val="000000"/>
              </a:solidFill>
              <a:latin typeface="Arial" panose="020B0604020202020204" pitchFamily="34" charset="0"/>
            </a:endParaRPr>
          </a:p>
          <a:p>
            <a:r>
              <a:rPr lang="en-IN" sz="1600" b="1" i="0" u="none" strike="noStrike" baseline="0" dirty="0">
                <a:solidFill>
                  <a:srgbClr val="000000"/>
                </a:solidFill>
                <a:latin typeface="Arial" panose="020B0604020202020204" pitchFamily="34" charset="0"/>
              </a:rPr>
              <a:t>approximately.</a:t>
            </a:r>
            <a:endParaRPr lang="en-IN" sz="1600" b="0" i="0" u="none" strike="noStrike" baseline="0" dirty="0">
              <a:solidFill>
                <a:srgbClr val="000000"/>
              </a:solidFill>
              <a:latin typeface="Arial" panose="020B0604020202020204" pitchFamily="34" charset="0"/>
            </a:endParaRPr>
          </a:p>
          <a:p>
            <a:r>
              <a:rPr lang="en-US" sz="1600" b="1" i="0" u="none" strike="noStrike" baseline="0" dirty="0">
                <a:solidFill>
                  <a:srgbClr val="000000"/>
                </a:solidFill>
                <a:latin typeface="Arial" panose="020B0604020202020204" pitchFamily="34" charset="0"/>
              </a:rPr>
              <a:t>This shows that our test prediction is having accuracy , precision and recall score</a:t>
            </a:r>
            <a:endParaRPr lang="en-US" sz="1600" b="0" i="0" u="none" strike="noStrike" baseline="0" dirty="0">
              <a:solidFill>
                <a:srgbClr val="000000"/>
              </a:solidFill>
              <a:latin typeface="Arial" panose="020B0604020202020204" pitchFamily="34" charset="0"/>
            </a:endParaRPr>
          </a:p>
          <a:p>
            <a:r>
              <a:rPr lang="en-IN" sz="1600" b="1" i="0" u="none" strike="noStrike" baseline="0" dirty="0">
                <a:solidFill>
                  <a:srgbClr val="000000"/>
                </a:solidFill>
                <a:latin typeface="Arial" panose="020B0604020202020204" pitchFamily="34" charset="0"/>
              </a:rPr>
              <a:t>in an acceptable range.</a:t>
            </a:r>
            <a:endParaRPr lang="en-IN" sz="1600" b="0" i="0" u="none" strike="noStrike" baseline="0" dirty="0">
              <a:solidFill>
                <a:srgbClr val="000000"/>
              </a:solidFill>
              <a:latin typeface="Arial" panose="020B0604020202020204" pitchFamily="34" charset="0"/>
            </a:endParaRPr>
          </a:p>
          <a:p>
            <a:r>
              <a:rPr lang="en-US" sz="1600" b="1" i="0" u="none" strike="noStrike" baseline="0" dirty="0">
                <a:solidFill>
                  <a:srgbClr val="000000"/>
                </a:solidFill>
                <a:latin typeface="Arial" panose="020B0604020202020204" pitchFamily="34" charset="0"/>
              </a:rPr>
              <a:t>This also shows that our model is stable with good accuracy and recall/sensitivity.</a:t>
            </a:r>
            <a:endParaRPr lang="en-US" sz="1600" b="0" i="0" u="none" strike="noStrike" baseline="0" dirty="0">
              <a:solidFill>
                <a:srgbClr val="000000"/>
              </a:solidFill>
              <a:latin typeface="Arial" panose="020B0604020202020204" pitchFamily="34" charset="0"/>
            </a:endParaRPr>
          </a:p>
          <a:p>
            <a:r>
              <a:rPr lang="en-US" sz="1600" b="1" i="0" u="none" strike="noStrike" baseline="0" dirty="0">
                <a:solidFill>
                  <a:srgbClr val="000000"/>
                </a:solidFill>
                <a:latin typeface="Arial" panose="020B0604020202020204" pitchFamily="34" charset="0"/>
              </a:rPr>
              <a:t>Lead score is created on test dataset to identify hot leads –high the lead score higher the chance of converted, low the lead score lower the chance of getting converted.</a:t>
            </a:r>
            <a:endParaRPr lang="en-IN" sz="1600" dirty="0"/>
          </a:p>
        </p:txBody>
      </p:sp>
    </p:spTree>
    <p:extLst>
      <p:ext uri="{BB962C8B-B14F-4D97-AF65-F5344CB8AC3E}">
        <p14:creationId xmlns:p14="http://schemas.microsoft.com/office/powerpoint/2010/main" val="1381844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549AD-06AC-4271-BB63-405F4FFCF903}"/>
              </a:ext>
            </a:extLst>
          </p:cNvPr>
          <p:cNvSpPr>
            <a:spLocks noGrp="1"/>
          </p:cNvSpPr>
          <p:nvPr>
            <p:ph type="title"/>
          </p:nvPr>
        </p:nvSpPr>
        <p:spPr>
          <a:xfrm>
            <a:off x="677334" y="286871"/>
            <a:ext cx="8596668" cy="1259746"/>
          </a:xfrm>
        </p:spPr>
        <p:txBody>
          <a:bodyPr/>
          <a:lstStyle/>
          <a:p>
            <a:r>
              <a:rPr lang="en-US" sz="4400" b="1" dirty="0">
                <a:solidFill>
                  <a:schemeClr val="tx1"/>
                </a:solidFill>
              </a:rPr>
              <a:t>              CONCLUSION</a:t>
            </a:r>
            <a:endParaRPr lang="en-IN" b="1" dirty="0">
              <a:solidFill>
                <a:schemeClr val="tx1"/>
              </a:solidFill>
            </a:endParaRPr>
          </a:p>
        </p:txBody>
      </p:sp>
      <p:sp>
        <p:nvSpPr>
          <p:cNvPr id="3" name="Content Placeholder 2">
            <a:extLst>
              <a:ext uri="{FF2B5EF4-FFF2-40B4-BE49-F238E27FC236}">
                <a16:creationId xmlns:a16="http://schemas.microsoft.com/office/drawing/2014/main" id="{B6F82818-0BAC-4E7E-AF9F-DC79F02EE5B6}"/>
              </a:ext>
            </a:extLst>
          </p:cNvPr>
          <p:cNvSpPr>
            <a:spLocks noGrp="1"/>
          </p:cNvSpPr>
          <p:nvPr>
            <p:ph idx="1"/>
          </p:nvPr>
        </p:nvSpPr>
        <p:spPr>
          <a:xfrm>
            <a:off x="677334" y="1443319"/>
            <a:ext cx="8596668" cy="4598044"/>
          </a:xfrm>
        </p:spPr>
        <p:txBody>
          <a:bodyPr>
            <a:normAutofit/>
          </a:bodyPr>
          <a:lstStyle/>
          <a:p>
            <a:pPr marL="0" indent="0">
              <a:buNone/>
            </a:pPr>
            <a:r>
              <a:rPr lang="en-IN" sz="1600" b="1" i="0" u="none" strike="noStrike" baseline="0" dirty="0">
                <a:solidFill>
                  <a:srgbClr val="000000"/>
                </a:solidFill>
                <a:latin typeface="Arial" panose="020B0604020202020204" pitchFamily="34" charset="0"/>
              </a:rPr>
              <a:t>Insights-</a:t>
            </a:r>
            <a:endParaRPr lang="en-IN" sz="1600" b="0" i="0" u="none" strike="noStrike" baseline="0" dirty="0">
              <a:solidFill>
                <a:srgbClr val="000000"/>
              </a:solidFill>
              <a:latin typeface="Arial" panose="020B0604020202020204" pitchFamily="34" charset="0"/>
            </a:endParaRPr>
          </a:p>
          <a:p>
            <a:r>
              <a:rPr lang="en-US" sz="1600" b="1" i="0" u="none" strike="noStrike" baseline="0" dirty="0">
                <a:solidFill>
                  <a:srgbClr val="000000"/>
                </a:solidFill>
                <a:latin typeface="Arial" panose="020B0604020202020204" pitchFamily="34" charset="0"/>
              </a:rPr>
              <a:t>The Accuracy, Precision and Recall/Sensitivity are showing promising scores in  test set which is as expected after looking the same in train set evaluation steps.  Means the recall is having high score value than precision which is acceptable  for business needs.</a:t>
            </a:r>
            <a:endParaRPr lang="en-US" sz="1600" b="0" i="0" u="none" strike="noStrike" baseline="0" dirty="0">
              <a:solidFill>
                <a:srgbClr val="000000"/>
              </a:solidFill>
              <a:latin typeface="Arial" panose="020B0604020202020204" pitchFamily="34" charset="0"/>
            </a:endParaRPr>
          </a:p>
          <a:p>
            <a:r>
              <a:rPr lang="en-US" sz="1600" b="1" i="0" u="none" strike="noStrike" baseline="0" dirty="0">
                <a:solidFill>
                  <a:srgbClr val="000000"/>
                </a:solidFill>
                <a:latin typeface="Arial" panose="020B0604020202020204" pitchFamily="34" charset="0"/>
              </a:rPr>
              <a:t>In business terms, this model has an ability to adjust with the company’s</a:t>
            </a:r>
            <a:endParaRPr lang="en-US" sz="1600" b="0" i="0" u="none" strike="noStrike" baseline="0" dirty="0">
              <a:solidFill>
                <a:srgbClr val="000000"/>
              </a:solidFill>
              <a:latin typeface="Arial" panose="020B0604020202020204" pitchFamily="34" charset="0"/>
            </a:endParaRPr>
          </a:p>
          <a:p>
            <a:r>
              <a:rPr lang="en-IN" sz="1600" b="1" i="0" u="none" strike="noStrike" baseline="0" dirty="0">
                <a:solidFill>
                  <a:srgbClr val="000000"/>
                </a:solidFill>
                <a:latin typeface="Arial" panose="020B0604020202020204" pitchFamily="34" charset="0"/>
              </a:rPr>
              <a:t>requirements in coming future.</a:t>
            </a:r>
            <a:endParaRPr lang="en-IN" sz="1600" b="0" i="0" u="none" strike="noStrike" baseline="0" dirty="0">
              <a:solidFill>
                <a:srgbClr val="000000"/>
              </a:solidFill>
              <a:latin typeface="Arial" panose="020B0604020202020204" pitchFamily="34" charset="0"/>
            </a:endParaRPr>
          </a:p>
          <a:p>
            <a:r>
              <a:rPr lang="en-US" sz="1600" b="1" i="0" u="none" strike="noStrike" baseline="0" dirty="0">
                <a:solidFill>
                  <a:srgbClr val="000000"/>
                </a:solidFill>
                <a:latin typeface="Arial" panose="020B0604020202020204" pitchFamily="34" charset="0"/>
              </a:rPr>
              <a:t>This concludes that the model is in stable state.</a:t>
            </a:r>
            <a:endParaRPr lang="en-US" sz="1600" b="0" i="0" u="none" strike="noStrike" baseline="0" dirty="0">
              <a:solidFill>
                <a:srgbClr val="000000"/>
              </a:solidFill>
              <a:latin typeface="Arial" panose="020B0604020202020204" pitchFamily="34" charset="0"/>
            </a:endParaRPr>
          </a:p>
          <a:p>
            <a:r>
              <a:rPr lang="en-US" sz="1600" b="1" i="0" u="none" strike="noStrike" baseline="0" dirty="0">
                <a:solidFill>
                  <a:srgbClr val="000000"/>
                </a:solidFill>
                <a:latin typeface="Arial" panose="020B0604020202020204" pitchFamily="34" charset="0"/>
              </a:rPr>
              <a:t>Important variables from the model:</a:t>
            </a:r>
            <a:endParaRPr lang="en-US" sz="1600" b="0" i="0" u="none" strike="noStrike" baseline="0" dirty="0">
              <a:solidFill>
                <a:srgbClr val="000000"/>
              </a:solidFill>
              <a:latin typeface="Arial" panose="020B0604020202020204" pitchFamily="34" charset="0"/>
            </a:endParaRPr>
          </a:p>
          <a:p>
            <a:pPr marL="0" indent="0">
              <a:buNone/>
            </a:pPr>
            <a:r>
              <a:rPr lang="en-US" sz="1600" b="1" i="0" u="none" strike="noStrike" baseline="0" dirty="0">
                <a:solidFill>
                  <a:srgbClr val="FF0000"/>
                </a:solidFill>
                <a:latin typeface="Arial" panose="020B0604020202020204" pitchFamily="34" charset="0"/>
              </a:rPr>
              <a:t>            Last Notable </a:t>
            </a:r>
            <a:r>
              <a:rPr lang="en-US" sz="1600" b="1" i="0" u="none" strike="noStrike" baseline="0" dirty="0" err="1">
                <a:solidFill>
                  <a:srgbClr val="FF0000"/>
                </a:solidFill>
                <a:latin typeface="Arial" panose="020B0604020202020204" pitchFamily="34" charset="0"/>
              </a:rPr>
              <a:t>Activity_Had</a:t>
            </a:r>
            <a:r>
              <a:rPr lang="en-US" sz="1600" b="1" i="0" u="none" strike="noStrike" baseline="0" dirty="0">
                <a:solidFill>
                  <a:srgbClr val="FF0000"/>
                </a:solidFill>
                <a:latin typeface="Arial" panose="020B0604020202020204" pitchFamily="34" charset="0"/>
              </a:rPr>
              <a:t> a </a:t>
            </a:r>
            <a:r>
              <a:rPr lang="en-US" sz="1600" b="1" i="0" u="none" strike="noStrike" baseline="0" dirty="0" err="1">
                <a:solidFill>
                  <a:srgbClr val="FF0000"/>
                </a:solidFill>
                <a:latin typeface="Arial" panose="020B0604020202020204" pitchFamily="34" charset="0"/>
              </a:rPr>
              <a:t>PhoneConversation</a:t>
            </a:r>
            <a:endParaRPr lang="en-US" sz="1600" b="0" i="0" u="none" strike="noStrike" baseline="0" dirty="0">
              <a:solidFill>
                <a:srgbClr val="FF0000"/>
              </a:solidFill>
              <a:latin typeface="Arial" panose="020B0604020202020204" pitchFamily="34" charset="0"/>
            </a:endParaRPr>
          </a:p>
          <a:p>
            <a:pPr marL="0" indent="0">
              <a:buNone/>
            </a:pPr>
            <a:r>
              <a:rPr lang="en-US" sz="1600" b="1" i="0" u="none" strike="noStrike" baseline="0" dirty="0">
                <a:solidFill>
                  <a:srgbClr val="FF0000"/>
                </a:solidFill>
                <a:latin typeface="Arial" panose="020B0604020202020204" pitchFamily="34" charset="0"/>
              </a:rPr>
              <a:t>            Lead </a:t>
            </a:r>
            <a:r>
              <a:rPr lang="en-US" sz="1600" b="1" i="0" u="none" strike="noStrike" baseline="0" dirty="0" err="1">
                <a:solidFill>
                  <a:srgbClr val="FF0000"/>
                </a:solidFill>
                <a:latin typeface="Arial" panose="020B0604020202020204" pitchFamily="34" charset="0"/>
              </a:rPr>
              <a:t>Origin_Lead</a:t>
            </a:r>
            <a:r>
              <a:rPr lang="en-US" sz="1600" b="1" i="0" u="none" strike="noStrike" baseline="0" dirty="0">
                <a:solidFill>
                  <a:srgbClr val="FF0000"/>
                </a:solidFill>
                <a:latin typeface="Arial" panose="020B0604020202020204" pitchFamily="34" charset="0"/>
              </a:rPr>
              <a:t> Add Forman</a:t>
            </a:r>
          </a:p>
          <a:p>
            <a:pPr marL="0" indent="0">
              <a:buNone/>
            </a:pPr>
            <a:r>
              <a:rPr lang="en-US" sz="1600" b="1" dirty="0">
                <a:solidFill>
                  <a:srgbClr val="FF0000"/>
                </a:solidFill>
                <a:latin typeface="Arial" panose="020B0604020202020204" pitchFamily="34" charset="0"/>
              </a:rPr>
              <a:t>            </a:t>
            </a:r>
            <a:r>
              <a:rPr lang="en-US" sz="1600" b="1" i="0" u="none" strike="noStrike" baseline="0" dirty="0">
                <a:solidFill>
                  <a:srgbClr val="FF0000"/>
                </a:solidFill>
                <a:latin typeface="Arial" panose="020B0604020202020204" pitchFamily="34" charset="0"/>
              </a:rPr>
              <a:t>What is your current </a:t>
            </a:r>
            <a:r>
              <a:rPr lang="en-US" sz="1600" b="1" i="0" u="none" strike="noStrike" baseline="0" dirty="0" err="1">
                <a:solidFill>
                  <a:srgbClr val="FF0000"/>
                </a:solidFill>
                <a:latin typeface="Arial" panose="020B0604020202020204" pitchFamily="34" charset="0"/>
              </a:rPr>
              <a:t>occupation_WorkingProfessional</a:t>
            </a:r>
            <a:endParaRPr lang="en-IN" sz="1600" dirty="0"/>
          </a:p>
        </p:txBody>
      </p:sp>
    </p:spTree>
    <p:extLst>
      <p:ext uri="{BB962C8B-B14F-4D97-AF65-F5344CB8AC3E}">
        <p14:creationId xmlns:p14="http://schemas.microsoft.com/office/powerpoint/2010/main" val="1480265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1BA2E-2E7A-468C-9E9B-A6BABC6A168B}"/>
              </a:ext>
            </a:extLst>
          </p:cNvPr>
          <p:cNvSpPr>
            <a:spLocks noGrp="1"/>
          </p:cNvSpPr>
          <p:nvPr>
            <p:ph type="title"/>
          </p:nvPr>
        </p:nvSpPr>
        <p:spPr/>
        <p:txBody>
          <a:bodyPr>
            <a:normAutofit/>
          </a:bodyPr>
          <a:lstStyle/>
          <a:p>
            <a:r>
              <a:rPr lang="en-US" sz="4400" b="1" dirty="0">
                <a:solidFill>
                  <a:schemeClr val="tx1"/>
                </a:solidFill>
              </a:rPr>
              <a:t>            PROBLEM STATEMENT </a:t>
            </a:r>
            <a:endParaRPr lang="en-IN" sz="4400" b="1" dirty="0">
              <a:solidFill>
                <a:schemeClr val="tx1"/>
              </a:solidFill>
            </a:endParaRPr>
          </a:p>
        </p:txBody>
      </p:sp>
      <p:sp>
        <p:nvSpPr>
          <p:cNvPr id="3" name="Content Placeholder 2">
            <a:extLst>
              <a:ext uri="{FF2B5EF4-FFF2-40B4-BE49-F238E27FC236}">
                <a16:creationId xmlns:a16="http://schemas.microsoft.com/office/drawing/2014/main" id="{6529E215-61F2-4F1C-83F2-5841909F91E8}"/>
              </a:ext>
            </a:extLst>
          </p:cNvPr>
          <p:cNvSpPr>
            <a:spLocks noGrp="1"/>
          </p:cNvSpPr>
          <p:nvPr>
            <p:ph idx="1"/>
          </p:nvPr>
        </p:nvSpPr>
        <p:spPr>
          <a:xfrm>
            <a:off x="677334" y="1930400"/>
            <a:ext cx="8596668" cy="4110963"/>
          </a:xfrm>
        </p:spPr>
        <p:txBody>
          <a:bodyPr/>
          <a:lstStyle/>
          <a:p>
            <a:endParaRPr lang="en-US" sz="1800" b="1" i="0" u="none" strike="noStrike" baseline="0" dirty="0">
              <a:solidFill>
                <a:srgbClr val="000000"/>
              </a:solidFill>
              <a:latin typeface="Arial" panose="020B0604020202020204" pitchFamily="34" charset="0"/>
            </a:endParaRPr>
          </a:p>
          <a:p>
            <a:r>
              <a:rPr lang="en-US" sz="2000" b="1" i="0" u="none" strike="noStrike" baseline="0" dirty="0">
                <a:solidFill>
                  <a:srgbClr val="000000"/>
                </a:solidFill>
                <a:latin typeface="Arial" panose="020B0604020202020204" pitchFamily="34" charset="0"/>
              </a:rPr>
              <a:t>Create a model in such a way that the customers with high lead score have higher conversion chance and low lead score have lower conversion chance. The ballpark of the target lead conversion rate is around 80%.</a:t>
            </a:r>
            <a:endParaRPr lang="en-US" sz="2000" b="1" dirty="0">
              <a:solidFill>
                <a:srgbClr val="000000"/>
              </a:solidFill>
              <a:latin typeface="Arial" panose="020B0604020202020204" pitchFamily="34" charset="0"/>
            </a:endParaRPr>
          </a:p>
          <a:p>
            <a:endParaRPr lang="en-US" sz="2000" b="1" i="0" u="none" strike="noStrike" baseline="0" dirty="0">
              <a:solidFill>
                <a:srgbClr val="000000"/>
              </a:solidFill>
              <a:latin typeface="Arial" panose="020B0604020202020204" pitchFamily="34" charset="0"/>
            </a:endParaRPr>
          </a:p>
          <a:p>
            <a:r>
              <a:rPr lang="en-US" sz="2000" b="1" i="0" u="none" strike="noStrike" baseline="0" dirty="0">
                <a:solidFill>
                  <a:srgbClr val="000000"/>
                </a:solidFill>
                <a:latin typeface="Arial" panose="020B0604020202020204" pitchFamily="34" charset="0"/>
              </a:rPr>
              <a:t>Also, the model should be able to adjust if the  company’s requirement changes in near future.</a:t>
            </a:r>
            <a:endParaRPr lang="en-IN" sz="2000" b="1" dirty="0"/>
          </a:p>
        </p:txBody>
      </p:sp>
    </p:spTree>
    <p:extLst>
      <p:ext uri="{BB962C8B-B14F-4D97-AF65-F5344CB8AC3E}">
        <p14:creationId xmlns:p14="http://schemas.microsoft.com/office/powerpoint/2010/main" val="1591446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0E59B-8E39-4762-8324-DBF3C1D07EDA}"/>
              </a:ext>
            </a:extLst>
          </p:cNvPr>
          <p:cNvSpPr>
            <a:spLocks noGrp="1"/>
          </p:cNvSpPr>
          <p:nvPr>
            <p:ph type="title"/>
          </p:nvPr>
        </p:nvSpPr>
        <p:spPr/>
        <p:txBody>
          <a:bodyPr>
            <a:normAutofit/>
          </a:bodyPr>
          <a:lstStyle/>
          <a:p>
            <a:r>
              <a:rPr lang="en-US" sz="4000" b="1" dirty="0">
                <a:solidFill>
                  <a:schemeClr val="tx1"/>
                </a:solidFill>
              </a:rPr>
              <a:t>    APPROACH OF THE ANALYSIS</a:t>
            </a:r>
            <a:endParaRPr lang="en-IN" sz="4000" b="1" dirty="0">
              <a:solidFill>
                <a:schemeClr val="tx1"/>
              </a:solidFill>
            </a:endParaRPr>
          </a:p>
        </p:txBody>
      </p:sp>
      <p:sp>
        <p:nvSpPr>
          <p:cNvPr id="3" name="Content Placeholder 2">
            <a:extLst>
              <a:ext uri="{FF2B5EF4-FFF2-40B4-BE49-F238E27FC236}">
                <a16:creationId xmlns:a16="http://schemas.microsoft.com/office/drawing/2014/main" id="{7EFCCA86-2347-4B23-9375-85F6D7A59E41}"/>
              </a:ext>
            </a:extLst>
          </p:cNvPr>
          <p:cNvSpPr>
            <a:spLocks noGrp="1"/>
          </p:cNvSpPr>
          <p:nvPr>
            <p:ph idx="1"/>
          </p:nvPr>
        </p:nvSpPr>
        <p:spPr>
          <a:xfrm>
            <a:off x="677334" y="1272987"/>
            <a:ext cx="8596668" cy="4768375"/>
          </a:xfrm>
        </p:spPr>
        <p:txBody>
          <a:bodyPr/>
          <a:lstStyle/>
          <a:p>
            <a:pPr algn="l"/>
            <a:endParaRPr lang="en-IN" sz="1800" b="0" i="0" u="none" strike="noStrike" baseline="0" dirty="0">
              <a:solidFill>
                <a:srgbClr val="000000"/>
              </a:solidFill>
              <a:latin typeface="Arial" panose="020B0604020202020204" pitchFamily="34" charset="0"/>
            </a:endParaRPr>
          </a:p>
          <a:p>
            <a:r>
              <a:rPr lang="en-US" sz="1800" b="1" i="0" u="none" strike="noStrike" baseline="0" dirty="0">
                <a:solidFill>
                  <a:srgbClr val="000000"/>
                </a:solidFill>
                <a:latin typeface="Arial" panose="020B0604020202020204" pitchFamily="34" charset="0"/>
              </a:rPr>
              <a:t>-Initially we cleaned the dataset by converting all the binary variables to 0 &amp; 1 and multiple categories to dummy variables.</a:t>
            </a:r>
            <a:endParaRPr lang="en-US" sz="1800" b="0" i="0" u="none" strike="noStrike" baseline="0" dirty="0">
              <a:solidFill>
                <a:srgbClr val="000000"/>
              </a:solidFill>
              <a:latin typeface="Arial" panose="020B0604020202020204" pitchFamily="34" charset="0"/>
            </a:endParaRPr>
          </a:p>
          <a:p>
            <a:r>
              <a:rPr lang="en-US" sz="1800" b="1" i="0" u="none" strike="noStrike" baseline="0" dirty="0">
                <a:solidFill>
                  <a:srgbClr val="000000"/>
                </a:solidFill>
                <a:latin typeface="Arial" panose="020B0604020202020204" pitchFamily="34" charset="0"/>
              </a:rPr>
              <a:t>-We also checked for outliers which can be visualized from the following graphs.</a:t>
            </a:r>
            <a:endParaRPr lang="en-US" sz="1800" b="0" i="0" u="none" strike="noStrike" baseline="0" dirty="0">
              <a:solidFill>
                <a:srgbClr val="000000"/>
              </a:solidFill>
              <a:latin typeface="Arial" panose="020B0604020202020204" pitchFamily="34" charset="0"/>
            </a:endParaRPr>
          </a:p>
          <a:p>
            <a:r>
              <a:rPr lang="en-US" sz="1800" b="1" i="0" u="none" strike="noStrike" baseline="0" dirty="0">
                <a:solidFill>
                  <a:srgbClr val="000000"/>
                </a:solidFill>
                <a:latin typeface="Arial" panose="020B0604020202020204" pitchFamily="34" charset="0"/>
              </a:rPr>
              <a:t>-Outliers are not removed because they are necessary for business requirement</a:t>
            </a:r>
            <a:endParaRPr lang="en-US" sz="1800" b="0" i="0" u="none" strike="noStrike" baseline="0" dirty="0">
              <a:solidFill>
                <a:srgbClr val="000000"/>
              </a:solidFill>
              <a:latin typeface="Arial" panose="020B0604020202020204" pitchFamily="34" charset="0"/>
            </a:endParaRPr>
          </a:p>
          <a:p>
            <a:endParaRPr lang="en-IN" dirty="0"/>
          </a:p>
        </p:txBody>
      </p:sp>
      <p:pic>
        <p:nvPicPr>
          <p:cNvPr id="1026" name="Picture 2">
            <a:extLst>
              <a:ext uri="{FF2B5EF4-FFF2-40B4-BE49-F238E27FC236}">
                <a16:creationId xmlns:a16="http://schemas.microsoft.com/office/drawing/2014/main" id="{6C9E6BF2-B20B-4304-BBC2-9D14BCF93B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3729038"/>
            <a:ext cx="9734550" cy="271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337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E1E72-9AE2-4970-A1C3-2A819C8B8CF6}"/>
              </a:ext>
            </a:extLst>
          </p:cNvPr>
          <p:cNvSpPr>
            <a:spLocks noGrp="1"/>
          </p:cNvSpPr>
          <p:nvPr>
            <p:ph type="title"/>
          </p:nvPr>
        </p:nvSpPr>
        <p:spPr/>
        <p:txBody>
          <a:bodyPr>
            <a:normAutofit fontScale="90000"/>
          </a:bodyPr>
          <a:lstStyle/>
          <a:p>
            <a:r>
              <a:rPr lang="en-US" sz="4400" b="1" dirty="0">
                <a:solidFill>
                  <a:schemeClr val="tx1"/>
                </a:solidFill>
              </a:rPr>
              <a:t>              CORRELATION</a:t>
            </a:r>
            <a:br>
              <a:rPr lang="en-US" sz="4400" b="1" dirty="0">
                <a:solidFill>
                  <a:schemeClr val="tx1"/>
                </a:solidFill>
              </a:rPr>
            </a:br>
            <a:r>
              <a:rPr lang="en-US" sz="4400" b="1" dirty="0">
                <a:solidFill>
                  <a:schemeClr val="tx1"/>
                </a:solidFill>
              </a:rPr>
              <a:t> </a:t>
            </a:r>
            <a:r>
              <a:rPr lang="en-US" sz="1800" b="1" i="0" u="none" strike="noStrike" baseline="0" dirty="0">
                <a:solidFill>
                  <a:srgbClr val="000000"/>
                </a:solidFill>
                <a:latin typeface="Arial" panose="020B0604020202020204" pitchFamily="34" charset="0"/>
              </a:rPr>
              <a:t>We have plotted a heatmap to find out the highly correlated variables.</a:t>
            </a:r>
            <a:endParaRPr lang="en-IN" sz="4400" b="1" dirty="0">
              <a:solidFill>
                <a:schemeClr val="tx1"/>
              </a:solidFill>
            </a:endParaRPr>
          </a:p>
        </p:txBody>
      </p:sp>
      <p:pic>
        <p:nvPicPr>
          <p:cNvPr id="2056" name="Picture 8">
            <a:extLst>
              <a:ext uri="{FF2B5EF4-FFF2-40B4-BE49-F238E27FC236}">
                <a16:creationId xmlns:a16="http://schemas.microsoft.com/office/drawing/2014/main" id="{5BB2B109-50B6-4A9E-AF7E-F330C1FD14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6185" y="2295059"/>
            <a:ext cx="6793550"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521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CA0D4-FCDE-4071-B4CF-AFEB6970B38B}"/>
              </a:ext>
            </a:extLst>
          </p:cNvPr>
          <p:cNvSpPr>
            <a:spLocks noGrp="1"/>
          </p:cNvSpPr>
          <p:nvPr>
            <p:ph type="title"/>
          </p:nvPr>
        </p:nvSpPr>
        <p:spPr/>
        <p:txBody>
          <a:bodyPr>
            <a:normAutofit/>
          </a:bodyPr>
          <a:lstStyle/>
          <a:p>
            <a:r>
              <a:rPr lang="en-US" sz="4400" b="1" dirty="0">
                <a:solidFill>
                  <a:schemeClr val="tx1"/>
                </a:solidFill>
              </a:rPr>
              <a:t>        MODEL BUILDING - RFE</a:t>
            </a:r>
            <a:endParaRPr lang="en-IN" sz="4400" b="1" dirty="0">
              <a:solidFill>
                <a:schemeClr val="tx1"/>
              </a:solidFill>
            </a:endParaRPr>
          </a:p>
        </p:txBody>
      </p:sp>
      <p:sp>
        <p:nvSpPr>
          <p:cNvPr id="3" name="Content Placeholder 2">
            <a:extLst>
              <a:ext uri="{FF2B5EF4-FFF2-40B4-BE49-F238E27FC236}">
                <a16:creationId xmlns:a16="http://schemas.microsoft.com/office/drawing/2014/main" id="{F32033A7-178D-4DCE-A272-9B513730B880}"/>
              </a:ext>
            </a:extLst>
          </p:cNvPr>
          <p:cNvSpPr>
            <a:spLocks noGrp="1"/>
          </p:cNvSpPr>
          <p:nvPr>
            <p:ph idx="1"/>
          </p:nvPr>
        </p:nvSpPr>
        <p:spPr/>
        <p:txBody>
          <a:bodyPr>
            <a:normAutofit lnSpcReduction="10000"/>
          </a:bodyPr>
          <a:lstStyle/>
          <a:p>
            <a:r>
              <a:rPr lang="en-US" sz="1800" b="1" i="0" u="none" strike="noStrike" baseline="0" dirty="0">
                <a:solidFill>
                  <a:srgbClr val="000000"/>
                </a:solidFill>
                <a:latin typeface="Arial" panose="020B0604020202020204" pitchFamily="34" charset="0"/>
              </a:rPr>
              <a:t>We built a model with all the features included and found there were many insignificant variables present in our model.</a:t>
            </a:r>
            <a:endParaRPr lang="en-US" sz="1800" b="0" i="0" u="none" strike="noStrike" baseline="0" dirty="0">
              <a:solidFill>
                <a:srgbClr val="000000"/>
              </a:solidFill>
              <a:latin typeface="Arial" panose="020B0604020202020204" pitchFamily="34" charset="0"/>
            </a:endParaRPr>
          </a:p>
          <a:p>
            <a:r>
              <a:rPr lang="en-US" sz="1800" b="1" i="0" u="none" strike="noStrike" baseline="0" dirty="0">
                <a:solidFill>
                  <a:srgbClr val="000000"/>
                </a:solidFill>
                <a:latin typeface="Arial" panose="020B0604020202020204" pitchFamily="34" charset="0"/>
              </a:rPr>
              <a:t>We need to drop them, but we can’t do it one by one as it is time consuming and not an efficient way to do so.</a:t>
            </a:r>
            <a:endParaRPr lang="en-US" sz="1800" b="0" i="0" u="none" strike="noStrike" baseline="0" dirty="0">
              <a:solidFill>
                <a:srgbClr val="000000"/>
              </a:solidFill>
              <a:latin typeface="Arial" panose="020B0604020202020204" pitchFamily="34" charset="0"/>
            </a:endParaRPr>
          </a:p>
          <a:p>
            <a:r>
              <a:rPr lang="en-US" sz="1800" b="1" i="0" u="none" strike="noStrike" baseline="0" dirty="0">
                <a:solidFill>
                  <a:srgbClr val="000000"/>
                </a:solidFill>
                <a:latin typeface="Arial" panose="020B0604020202020204" pitchFamily="34" charset="0"/>
              </a:rPr>
              <a:t>Therefore, we started with RFE method to deduct those insignificant variables. We choose with RFE count 19 and15.</a:t>
            </a:r>
            <a:endParaRPr lang="en-US" sz="1800" b="0" i="0" u="none" strike="noStrike" baseline="0" dirty="0">
              <a:solidFill>
                <a:srgbClr val="000000"/>
              </a:solidFill>
              <a:latin typeface="Arial" panose="020B0604020202020204" pitchFamily="34" charset="0"/>
            </a:endParaRPr>
          </a:p>
          <a:p>
            <a:r>
              <a:rPr lang="en-US" sz="1800" b="1" i="0" u="none" strike="noStrike" baseline="0" dirty="0">
                <a:solidFill>
                  <a:srgbClr val="000000"/>
                </a:solidFill>
                <a:latin typeface="Arial" panose="020B0604020202020204" pitchFamily="34" charset="0"/>
              </a:rPr>
              <a:t>We did two </a:t>
            </a:r>
            <a:r>
              <a:rPr lang="en-US" sz="1800" b="1" i="0" u="none" strike="noStrike" baseline="0" dirty="0" err="1">
                <a:solidFill>
                  <a:srgbClr val="000000"/>
                </a:solidFill>
                <a:latin typeface="Arial" panose="020B0604020202020204" pitchFamily="34" charset="0"/>
              </a:rPr>
              <a:t>rfe</a:t>
            </a:r>
            <a:r>
              <a:rPr lang="en-US" sz="1800" b="1" i="0" u="none" strike="noStrike" baseline="0" dirty="0">
                <a:solidFill>
                  <a:srgbClr val="000000"/>
                </a:solidFill>
                <a:latin typeface="Arial" panose="020B0604020202020204" pitchFamily="34" charset="0"/>
              </a:rPr>
              <a:t> count because we want to find out our final model stability.</a:t>
            </a:r>
            <a:endParaRPr lang="en-US" sz="1800" b="0" i="0" u="none" strike="noStrike" baseline="0" dirty="0">
              <a:solidFill>
                <a:srgbClr val="000000"/>
              </a:solidFill>
              <a:latin typeface="Arial" panose="020B0604020202020204" pitchFamily="34" charset="0"/>
            </a:endParaRPr>
          </a:p>
          <a:p>
            <a:r>
              <a:rPr lang="en-US" sz="1800" b="1" i="0" u="none" strike="noStrike" baseline="0" dirty="0">
                <a:solidFill>
                  <a:srgbClr val="000000"/>
                </a:solidFill>
                <a:latin typeface="Arial" panose="020B0604020202020204" pitchFamily="34" charset="0"/>
              </a:rPr>
              <a:t>We started creating our model with </a:t>
            </a:r>
            <a:r>
              <a:rPr lang="en-US" sz="1800" b="1" i="0" u="none" strike="noStrike" baseline="0" dirty="0" err="1">
                <a:solidFill>
                  <a:srgbClr val="000000"/>
                </a:solidFill>
                <a:latin typeface="Arial" panose="020B0604020202020204" pitchFamily="34" charset="0"/>
              </a:rPr>
              <a:t>rfe</a:t>
            </a:r>
            <a:r>
              <a:rPr lang="en-US" sz="1800" b="1" i="0" u="none" strike="noStrike" baseline="0" dirty="0">
                <a:solidFill>
                  <a:srgbClr val="000000"/>
                </a:solidFill>
                <a:latin typeface="Arial" panose="020B0604020202020204" pitchFamily="34" charset="0"/>
              </a:rPr>
              <a:t> count 19 and went dropping variables one by one until we reach the point where the model is having all significant variables and low VIF values.</a:t>
            </a:r>
            <a:endParaRPr lang="en-US" sz="1800" b="0" i="0" u="none" strike="noStrike" baseline="0" dirty="0">
              <a:solidFill>
                <a:srgbClr val="000000"/>
              </a:solidFill>
              <a:latin typeface="Arial" panose="020B0604020202020204" pitchFamily="34" charset="0"/>
            </a:endParaRPr>
          </a:p>
          <a:p>
            <a:r>
              <a:rPr lang="en-US" sz="1800" b="1" i="0" u="none" strike="noStrike" baseline="0" dirty="0">
                <a:solidFill>
                  <a:srgbClr val="000000"/>
                </a:solidFill>
                <a:latin typeface="Arial" panose="020B0604020202020204" pitchFamily="34" charset="0"/>
              </a:rPr>
              <a:t>Now we evaluated our model by first predicting it. We created new data set with original converted values and the prediction values.</a:t>
            </a:r>
            <a:endParaRPr lang="en-IN" dirty="0"/>
          </a:p>
        </p:txBody>
      </p:sp>
    </p:spTree>
    <p:extLst>
      <p:ext uri="{BB962C8B-B14F-4D97-AF65-F5344CB8AC3E}">
        <p14:creationId xmlns:p14="http://schemas.microsoft.com/office/powerpoint/2010/main" val="216435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F5F53-6D23-48D4-A3C1-C68E50932A3F}"/>
              </a:ext>
            </a:extLst>
          </p:cNvPr>
          <p:cNvSpPr>
            <a:spLocks noGrp="1"/>
          </p:cNvSpPr>
          <p:nvPr>
            <p:ph type="title"/>
          </p:nvPr>
        </p:nvSpPr>
        <p:spPr/>
        <p:txBody>
          <a:bodyPr>
            <a:normAutofit/>
          </a:bodyPr>
          <a:lstStyle/>
          <a:p>
            <a:r>
              <a:rPr lang="en-US" b="1" dirty="0">
                <a:solidFill>
                  <a:schemeClr val="tx1"/>
                </a:solidFill>
              </a:rPr>
              <a:t>FINAL MODEL VISUALIZATION WITH RFE</a:t>
            </a:r>
            <a:endParaRPr lang="en-IN" b="1" dirty="0">
              <a:solidFill>
                <a:schemeClr val="tx1"/>
              </a:solidFill>
            </a:endParaRPr>
          </a:p>
        </p:txBody>
      </p:sp>
      <p:pic>
        <p:nvPicPr>
          <p:cNvPr id="6" name="Content Placeholder 5">
            <a:extLst>
              <a:ext uri="{FF2B5EF4-FFF2-40B4-BE49-F238E27FC236}">
                <a16:creationId xmlns:a16="http://schemas.microsoft.com/office/drawing/2014/main" id="{51B4E9EF-7B66-424A-A4B2-A42B09E8CE97}"/>
              </a:ext>
            </a:extLst>
          </p:cNvPr>
          <p:cNvPicPr>
            <a:picLocks noGrp="1" noChangeAspect="1"/>
          </p:cNvPicPr>
          <p:nvPr>
            <p:ph idx="1"/>
          </p:nvPr>
        </p:nvPicPr>
        <p:blipFill>
          <a:blip r:embed="rId2"/>
          <a:stretch>
            <a:fillRect/>
          </a:stretch>
        </p:blipFill>
        <p:spPr>
          <a:xfrm>
            <a:off x="2917998" y="1798638"/>
            <a:ext cx="4276725" cy="4554537"/>
          </a:xfrm>
        </p:spPr>
      </p:pic>
    </p:spTree>
    <p:extLst>
      <p:ext uri="{BB962C8B-B14F-4D97-AF65-F5344CB8AC3E}">
        <p14:creationId xmlns:p14="http://schemas.microsoft.com/office/powerpoint/2010/main" val="3740664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9050-11F3-45AE-AAE3-26A8663F1ABD}"/>
              </a:ext>
            </a:extLst>
          </p:cNvPr>
          <p:cNvSpPr>
            <a:spLocks noGrp="1"/>
          </p:cNvSpPr>
          <p:nvPr>
            <p:ph type="title"/>
          </p:nvPr>
        </p:nvSpPr>
        <p:spPr/>
        <p:txBody>
          <a:bodyPr>
            <a:normAutofit/>
          </a:bodyPr>
          <a:lstStyle/>
          <a:p>
            <a:r>
              <a:rPr lang="en-US" sz="4000" b="1" dirty="0">
                <a:solidFill>
                  <a:schemeClr val="tx1"/>
                </a:solidFill>
              </a:rPr>
              <a:t>        EVALUATING THE MODEL</a:t>
            </a:r>
            <a:endParaRPr lang="en-IN" sz="4000" b="1" dirty="0">
              <a:solidFill>
                <a:schemeClr val="tx1"/>
              </a:solidFill>
            </a:endParaRPr>
          </a:p>
        </p:txBody>
      </p:sp>
      <p:sp>
        <p:nvSpPr>
          <p:cNvPr id="3" name="Content Placeholder 2">
            <a:extLst>
              <a:ext uri="{FF2B5EF4-FFF2-40B4-BE49-F238E27FC236}">
                <a16:creationId xmlns:a16="http://schemas.microsoft.com/office/drawing/2014/main" id="{A182D797-C6BF-4C61-A946-4AFC76441AD7}"/>
              </a:ext>
            </a:extLst>
          </p:cNvPr>
          <p:cNvSpPr>
            <a:spLocks noGrp="1"/>
          </p:cNvSpPr>
          <p:nvPr>
            <p:ph idx="1"/>
          </p:nvPr>
        </p:nvSpPr>
        <p:spPr>
          <a:xfrm>
            <a:off x="530159" y="1882683"/>
            <a:ext cx="9805308" cy="3880773"/>
          </a:xfrm>
        </p:spPr>
        <p:txBody>
          <a:bodyPr>
            <a:normAutofit fontScale="85000" lnSpcReduction="20000"/>
          </a:bodyPr>
          <a:lstStyle/>
          <a:p>
            <a:pPr marL="0" indent="0">
              <a:buNone/>
            </a:pPr>
            <a:r>
              <a:rPr lang="en-US" sz="1800" b="1" i="0" u="none" strike="noStrike" baseline="0" dirty="0">
                <a:solidFill>
                  <a:srgbClr val="000000"/>
                </a:solidFill>
                <a:latin typeface="Arial" panose="020B0604020202020204" pitchFamily="34" charset="0"/>
              </a:rPr>
              <a:t>After building the final </a:t>
            </a:r>
          </a:p>
          <a:p>
            <a:pPr marL="0" indent="0">
              <a:buNone/>
            </a:pPr>
            <a:r>
              <a:rPr lang="en-US" sz="1800" b="1" i="0" u="none" strike="noStrike" baseline="0" dirty="0">
                <a:solidFill>
                  <a:srgbClr val="000000"/>
                </a:solidFill>
                <a:latin typeface="Arial" panose="020B0604020202020204" pitchFamily="34" charset="0"/>
              </a:rPr>
              <a:t>model making prediction </a:t>
            </a:r>
            <a:endParaRPr lang="en-US" dirty="0">
              <a:solidFill>
                <a:srgbClr val="000000"/>
              </a:solidFill>
              <a:latin typeface="Arial" panose="020B0604020202020204" pitchFamily="34" charset="0"/>
            </a:endParaRPr>
          </a:p>
          <a:p>
            <a:pPr marL="0" indent="0">
              <a:buNone/>
            </a:pPr>
            <a:r>
              <a:rPr lang="en-IN" sz="1800" b="1" i="0" u="none" strike="noStrike" baseline="0" dirty="0">
                <a:solidFill>
                  <a:srgbClr val="000000"/>
                </a:solidFill>
                <a:latin typeface="Arial" panose="020B0604020202020204" pitchFamily="34" charset="0"/>
              </a:rPr>
              <a:t>on it(on train set), </a:t>
            </a:r>
            <a:endParaRPr lang="en-IN" dirty="0">
              <a:solidFill>
                <a:srgbClr val="000000"/>
              </a:solidFill>
              <a:latin typeface="Arial" panose="020B0604020202020204" pitchFamily="34" charset="0"/>
            </a:endParaRPr>
          </a:p>
          <a:p>
            <a:pPr marL="0" indent="0">
              <a:buNone/>
            </a:pPr>
            <a:r>
              <a:rPr lang="en-US" sz="1800" b="1" i="0" u="none" strike="noStrike" baseline="0" dirty="0">
                <a:solidFill>
                  <a:srgbClr val="000000"/>
                </a:solidFill>
                <a:latin typeface="Arial" panose="020B0604020202020204" pitchFamily="34" charset="0"/>
              </a:rPr>
              <a:t>We created ROC curve to find the model </a:t>
            </a:r>
          </a:p>
          <a:p>
            <a:pPr marL="0" indent="0">
              <a:buNone/>
            </a:pPr>
            <a:r>
              <a:rPr lang="en-US" sz="1800" b="1" i="0" u="none" strike="noStrike" baseline="0" dirty="0">
                <a:solidFill>
                  <a:srgbClr val="000000"/>
                </a:solidFill>
                <a:latin typeface="Arial" panose="020B0604020202020204" pitchFamily="34" charset="0"/>
              </a:rPr>
              <a:t>stability with </a:t>
            </a:r>
            <a:r>
              <a:rPr lang="en-US" sz="1800" b="1" i="0" u="none" strike="noStrike" baseline="0" dirty="0" err="1">
                <a:solidFill>
                  <a:srgbClr val="000000"/>
                </a:solidFill>
                <a:latin typeface="Arial" panose="020B0604020202020204" pitchFamily="34" charset="0"/>
              </a:rPr>
              <a:t>auc</a:t>
            </a:r>
            <a:r>
              <a:rPr lang="en-US" sz="1800" b="1" i="0" u="none" strike="noStrike" baseline="0" dirty="0">
                <a:solidFill>
                  <a:srgbClr val="000000"/>
                </a:solidFill>
                <a:latin typeface="Arial" panose="020B0604020202020204" pitchFamily="34" charset="0"/>
              </a:rPr>
              <a:t> score(area under the curve)</a:t>
            </a:r>
            <a:endParaRPr lang="en-US" dirty="0">
              <a:solidFill>
                <a:srgbClr val="000000"/>
              </a:solidFill>
              <a:latin typeface="Arial" panose="020B0604020202020204" pitchFamily="34" charset="0"/>
            </a:endParaRPr>
          </a:p>
          <a:p>
            <a:pPr marL="0" indent="0">
              <a:buNone/>
            </a:pPr>
            <a:r>
              <a:rPr lang="en-US" sz="1800" b="1" i="0" u="none" strike="noStrike" baseline="0" dirty="0">
                <a:solidFill>
                  <a:srgbClr val="000000"/>
                </a:solidFill>
                <a:latin typeface="Arial" panose="020B0604020202020204" pitchFamily="34" charset="0"/>
              </a:rPr>
              <a:t>As we can see from the graph </a:t>
            </a:r>
          </a:p>
          <a:p>
            <a:pPr marL="0" indent="0">
              <a:buNone/>
            </a:pPr>
            <a:r>
              <a:rPr lang="en-US" sz="1800" b="1" i="0" u="none" strike="noStrike" baseline="0" dirty="0">
                <a:solidFill>
                  <a:srgbClr val="000000"/>
                </a:solidFill>
                <a:latin typeface="Arial" panose="020B0604020202020204" pitchFamily="34" charset="0"/>
              </a:rPr>
              <a:t>plotted on the right side,</a:t>
            </a:r>
            <a:endParaRPr lang="en-US" dirty="0">
              <a:solidFill>
                <a:srgbClr val="000000"/>
              </a:solidFill>
              <a:latin typeface="Arial" panose="020B0604020202020204" pitchFamily="34" charset="0"/>
            </a:endParaRPr>
          </a:p>
          <a:p>
            <a:pPr marL="0" indent="0">
              <a:buNone/>
            </a:pPr>
            <a:r>
              <a:rPr lang="en-US" sz="1800" b="1" i="0" u="none" strike="noStrike" baseline="0" dirty="0">
                <a:solidFill>
                  <a:srgbClr val="000000"/>
                </a:solidFill>
                <a:latin typeface="Arial" panose="020B0604020202020204" pitchFamily="34" charset="0"/>
              </a:rPr>
              <a:t>the area score is </a:t>
            </a:r>
          </a:p>
          <a:p>
            <a:pPr marL="0" indent="0">
              <a:buNone/>
            </a:pPr>
            <a:r>
              <a:rPr lang="en-US" sz="1800" b="1" i="0" u="none" strike="noStrike" baseline="0" dirty="0">
                <a:solidFill>
                  <a:srgbClr val="000000"/>
                </a:solidFill>
                <a:latin typeface="Arial" panose="020B0604020202020204" pitchFamily="34" charset="0"/>
              </a:rPr>
              <a:t>0.89which is a great score</a:t>
            </a:r>
            <a:endParaRPr lang="en-US" dirty="0">
              <a:solidFill>
                <a:srgbClr val="000000"/>
              </a:solidFill>
              <a:latin typeface="Arial" panose="020B0604020202020204" pitchFamily="34" charset="0"/>
            </a:endParaRPr>
          </a:p>
          <a:p>
            <a:pPr marL="0" indent="0">
              <a:buNone/>
            </a:pPr>
            <a:r>
              <a:rPr lang="en-US" sz="1800" b="1" i="0" u="none" strike="noStrike" baseline="0" dirty="0">
                <a:solidFill>
                  <a:srgbClr val="000000"/>
                </a:solidFill>
                <a:latin typeface="Arial" panose="020B0604020202020204" pitchFamily="34" charset="0"/>
              </a:rPr>
              <a:t>We also see that our graph is</a:t>
            </a:r>
          </a:p>
          <a:p>
            <a:pPr marL="0" indent="0">
              <a:buNone/>
            </a:pPr>
            <a:r>
              <a:rPr lang="en-US" sz="1800" b="1" i="0" u="none" strike="noStrike" baseline="0" dirty="0">
                <a:solidFill>
                  <a:srgbClr val="000000"/>
                </a:solidFill>
                <a:latin typeface="Arial" panose="020B0604020202020204" pitchFamily="34" charset="0"/>
              </a:rPr>
              <a:t>leaning towards the left side of the curve </a:t>
            </a:r>
          </a:p>
          <a:p>
            <a:pPr marL="0" indent="0">
              <a:buNone/>
            </a:pPr>
            <a:r>
              <a:rPr lang="en-US" sz="1800" b="1" i="0" u="none" strike="noStrike" baseline="0" dirty="0">
                <a:solidFill>
                  <a:srgbClr val="000000"/>
                </a:solidFill>
                <a:latin typeface="Arial" panose="020B0604020202020204" pitchFamily="34" charset="0"/>
              </a:rPr>
              <a:t>which means that this is an accurate model. </a:t>
            </a:r>
            <a:endParaRPr lang="en-IN" dirty="0"/>
          </a:p>
        </p:txBody>
      </p:sp>
      <p:pic>
        <p:nvPicPr>
          <p:cNvPr id="4098" name="Picture 2">
            <a:extLst>
              <a:ext uri="{FF2B5EF4-FFF2-40B4-BE49-F238E27FC236}">
                <a16:creationId xmlns:a16="http://schemas.microsoft.com/office/drawing/2014/main" id="{D7D1173C-A84D-4EDD-B9A2-41EBBB6A7A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9" y="1827119"/>
            <a:ext cx="4514851" cy="3230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110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FC990-DEAF-4D57-904B-DBBFF4BC255E}"/>
              </a:ext>
            </a:extLst>
          </p:cNvPr>
          <p:cNvSpPr>
            <a:spLocks noGrp="1"/>
          </p:cNvSpPr>
          <p:nvPr>
            <p:ph type="title"/>
          </p:nvPr>
        </p:nvSpPr>
        <p:spPr/>
        <p:txBody>
          <a:bodyPr>
            <a:normAutofit/>
          </a:bodyPr>
          <a:lstStyle/>
          <a:p>
            <a:r>
              <a:rPr lang="en-US" b="1" dirty="0">
                <a:solidFill>
                  <a:schemeClr val="tx1"/>
                </a:solidFill>
              </a:rPr>
              <a:t>FINDING THE OPTIMAL CUTOFF POINT</a:t>
            </a:r>
            <a:endParaRPr lang="en-IN" b="1" dirty="0">
              <a:solidFill>
                <a:schemeClr val="tx1"/>
              </a:solidFill>
            </a:endParaRPr>
          </a:p>
        </p:txBody>
      </p:sp>
      <p:sp>
        <p:nvSpPr>
          <p:cNvPr id="3" name="Content Placeholder 2">
            <a:extLst>
              <a:ext uri="{FF2B5EF4-FFF2-40B4-BE49-F238E27FC236}">
                <a16:creationId xmlns:a16="http://schemas.microsoft.com/office/drawing/2014/main" id="{19CAF58C-AE97-4A02-A444-FB01F782E1AA}"/>
              </a:ext>
            </a:extLst>
          </p:cNvPr>
          <p:cNvSpPr>
            <a:spLocks noGrp="1"/>
          </p:cNvSpPr>
          <p:nvPr>
            <p:ph idx="1"/>
          </p:nvPr>
        </p:nvSpPr>
        <p:spPr>
          <a:xfrm>
            <a:off x="677334" y="1930400"/>
            <a:ext cx="8596668" cy="4488329"/>
          </a:xfrm>
        </p:spPr>
        <p:txBody>
          <a:bodyPr>
            <a:noAutofit/>
          </a:bodyPr>
          <a:lstStyle/>
          <a:p>
            <a:pPr marL="0" indent="0">
              <a:buNone/>
            </a:pPr>
            <a:r>
              <a:rPr lang="en-US" sz="1100" b="1" i="0" u="none" strike="noStrike" baseline="0" dirty="0">
                <a:solidFill>
                  <a:srgbClr val="000000"/>
                </a:solidFill>
                <a:latin typeface="Arial" panose="020B0604020202020204" pitchFamily="34" charset="0"/>
              </a:rPr>
              <a:t>We have created range of  points </a:t>
            </a:r>
          </a:p>
          <a:p>
            <a:pPr marL="0" indent="0">
              <a:buNone/>
            </a:pPr>
            <a:r>
              <a:rPr lang="en-US" sz="1100" b="1" i="0" u="none" strike="noStrike" baseline="0" dirty="0">
                <a:solidFill>
                  <a:srgbClr val="000000"/>
                </a:solidFill>
                <a:latin typeface="Arial" panose="020B0604020202020204" pitchFamily="34" charset="0"/>
              </a:rPr>
              <a:t>for which we will find the  accuracy,</a:t>
            </a:r>
          </a:p>
          <a:p>
            <a:pPr marL="0" indent="0">
              <a:buNone/>
            </a:pPr>
            <a:r>
              <a:rPr lang="en-US" sz="1100" b="1" i="0" u="none" strike="noStrike" baseline="0" dirty="0">
                <a:solidFill>
                  <a:srgbClr val="000000"/>
                </a:solidFill>
                <a:latin typeface="Arial" panose="020B0604020202020204" pitchFamily="34" charset="0"/>
              </a:rPr>
              <a:t>sensitivity and  specificity for</a:t>
            </a:r>
          </a:p>
          <a:p>
            <a:pPr marL="0" indent="0">
              <a:buNone/>
            </a:pPr>
            <a:r>
              <a:rPr lang="en-US" sz="1100" b="1" i="0" u="none" strike="noStrike" baseline="0" dirty="0">
                <a:solidFill>
                  <a:srgbClr val="000000"/>
                </a:solidFill>
                <a:latin typeface="Arial" panose="020B0604020202020204" pitchFamily="34" charset="0"/>
              </a:rPr>
              <a:t>each points and  analyze which point</a:t>
            </a:r>
          </a:p>
          <a:p>
            <a:pPr marL="0" indent="0">
              <a:buNone/>
            </a:pPr>
            <a:r>
              <a:rPr lang="en-US" sz="1100" b="1" i="0" u="none" strike="noStrike" baseline="0" dirty="0">
                <a:solidFill>
                  <a:srgbClr val="000000"/>
                </a:solidFill>
                <a:latin typeface="Arial" panose="020B0604020202020204" pitchFamily="34" charset="0"/>
              </a:rPr>
              <a:t>to chose for  probability cutoff.</a:t>
            </a:r>
          </a:p>
          <a:p>
            <a:pPr marL="0" indent="0">
              <a:buNone/>
            </a:pPr>
            <a:r>
              <a:rPr lang="en-US" sz="1100" b="1" i="0" u="none" strike="noStrike" baseline="0" dirty="0">
                <a:solidFill>
                  <a:srgbClr val="000000"/>
                </a:solidFill>
                <a:latin typeface="Arial" panose="020B0604020202020204" pitchFamily="34" charset="0"/>
              </a:rPr>
              <a:t>We found that on 0.4 point all the  </a:t>
            </a:r>
          </a:p>
          <a:p>
            <a:pPr marL="0" indent="0">
              <a:buNone/>
            </a:pPr>
            <a:r>
              <a:rPr lang="en-US" sz="1100" b="1" i="0" u="none" strike="noStrike" baseline="0" dirty="0">
                <a:solidFill>
                  <a:srgbClr val="000000"/>
                </a:solidFill>
                <a:latin typeface="Arial" panose="020B0604020202020204" pitchFamily="34" charset="0"/>
              </a:rPr>
              <a:t>score of accuracy, sensitivity and </a:t>
            </a:r>
          </a:p>
          <a:p>
            <a:pPr marL="0" indent="0">
              <a:buNone/>
            </a:pPr>
            <a:r>
              <a:rPr lang="en-US" sz="1100" b="1" i="0" u="none" strike="noStrike" baseline="0" dirty="0">
                <a:solidFill>
                  <a:srgbClr val="000000"/>
                </a:solidFill>
                <a:latin typeface="Arial" panose="020B0604020202020204" pitchFamily="34" charset="0"/>
              </a:rPr>
              <a:t>specificity are in a close range  which</a:t>
            </a:r>
          </a:p>
          <a:p>
            <a:pPr marL="0" indent="0">
              <a:buNone/>
            </a:pPr>
            <a:r>
              <a:rPr lang="en-US" sz="1100" b="1" i="0" u="none" strike="noStrike" baseline="0" dirty="0">
                <a:solidFill>
                  <a:srgbClr val="000000"/>
                </a:solidFill>
                <a:latin typeface="Arial" panose="020B0604020202020204" pitchFamily="34" charset="0"/>
              </a:rPr>
              <a:t>is the ideal point to select  and hence it was selected.</a:t>
            </a:r>
          </a:p>
          <a:p>
            <a:pPr marL="0" indent="0">
              <a:buNone/>
            </a:pPr>
            <a:r>
              <a:rPr lang="en-US" sz="1100" b="1" i="0" u="none" strike="noStrike" baseline="0" dirty="0">
                <a:solidFill>
                  <a:srgbClr val="000000"/>
                </a:solidFill>
                <a:latin typeface="Arial" panose="020B0604020202020204" pitchFamily="34" charset="0"/>
              </a:rPr>
              <a:t>To verify our answer we plotted </a:t>
            </a:r>
          </a:p>
          <a:p>
            <a:pPr marL="0" indent="0">
              <a:buNone/>
            </a:pPr>
            <a:r>
              <a:rPr lang="en-US" sz="1100" b="1" i="0" u="none" strike="noStrike" baseline="0" dirty="0">
                <a:solidFill>
                  <a:srgbClr val="000000"/>
                </a:solidFill>
                <a:latin typeface="Arial" panose="020B0604020202020204" pitchFamily="34" charset="0"/>
              </a:rPr>
              <a:t>this in a graph –line plot which is  on the</a:t>
            </a:r>
          </a:p>
          <a:p>
            <a:pPr marL="0" indent="0">
              <a:buNone/>
            </a:pPr>
            <a:r>
              <a:rPr lang="en-US" sz="1100" b="1" i="0" u="none" strike="noStrike" baseline="0" dirty="0">
                <a:solidFill>
                  <a:srgbClr val="000000"/>
                </a:solidFill>
                <a:latin typeface="Arial" panose="020B0604020202020204" pitchFamily="34" charset="0"/>
              </a:rPr>
              <a:t>right side and we stand  corrected that </a:t>
            </a:r>
          </a:p>
          <a:p>
            <a:pPr marL="0" indent="0">
              <a:buNone/>
            </a:pPr>
            <a:r>
              <a:rPr lang="en-US" sz="1100" b="1" i="0" u="none" strike="noStrike" baseline="0" dirty="0">
                <a:solidFill>
                  <a:srgbClr val="000000"/>
                </a:solidFill>
                <a:latin typeface="Arial" panose="020B0604020202020204" pitchFamily="34" charset="0"/>
              </a:rPr>
              <a:t>the meeting point  is close to 0.4 and hence we </a:t>
            </a:r>
          </a:p>
          <a:p>
            <a:pPr marL="0" indent="0">
              <a:buNone/>
            </a:pPr>
            <a:r>
              <a:rPr lang="en-US" sz="1100" b="1" i="0" u="none" strike="noStrike" baseline="0" dirty="0">
                <a:solidFill>
                  <a:srgbClr val="000000"/>
                </a:solidFill>
                <a:latin typeface="Arial" panose="020B0604020202020204" pitchFamily="34" charset="0"/>
              </a:rPr>
              <a:t> choose 0.4 as our optimal  probability cutoff.</a:t>
            </a:r>
            <a:endParaRPr lang="en-IN" sz="1100" b="1" dirty="0"/>
          </a:p>
        </p:txBody>
      </p:sp>
      <p:pic>
        <p:nvPicPr>
          <p:cNvPr id="5122" name="Picture 2">
            <a:extLst>
              <a:ext uri="{FF2B5EF4-FFF2-40B4-BE49-F238E27FC236}">
                <a16:creationId xmlns:a16="http://schemas.microsoft.com/office/drawing/2014/main" id="{D1557F45-C1CC-488B-8D8D-F10A3F072F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2950" y="2371724"/>
            <a:ext cx="4495800"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327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86E9F-DC1E-4756-A00F-A88469F98FEE}"/>
              </a:ext>
            </a:extLst>
          </p:cNvPr>
          <p:cNvSpPr>
            <a:spLocks noGrp="1"/>
          </p:cNvSpPr>
          <p:nvPr>
            <p:ph type="title"/>
          </p:nvPr>
        </p:nvSpPr>
        <p:spPr/>
        <p:txBody>
          <a:bodyPr>
            <a:normAutofit/>
          </a:bodyPr>
          <a:lstStyle/>
          <a:p>
            <a:r>
              <a:rPr lang="en-US" sz="4400" b="1" dirty="0">
                <a:solidFill>
                  <a:schemeClr val="tx1"/>
                </a:solidFill>
              </a:rPr>
              <a:t>        PRECISION AND RECALL</a:t>
            </a:r>
            <a:endParaRPr lang="en-IN" sz="4400" b="1" dirty="0">
              <a:solidFill>
                <a:schemeClr val="tx1"/>
              </a:solidFill>
            </a:endParaRPr>
          </a:p>
        </p:txBody>
      </p:sp>
      <p:sp>
        <p:nvSpPr>
          <p:cNvPr id="3" name="Content Placeholder 2">
            <a:extLst>
              <a:ext uri="{FF2B5EF4-FFF2-40B4-BE49-F238E27FC236}">
                <a16:creationId xmlns:a16="http://schemas.microsoft.com/office/drawing/2014/main" id="{EB80539E-0FBF-4A74-B150-8951029D876F}"/>
              </a:ext>
            </a:extLst>
          </p:cNvPr>
          <p:cNvSpPr>
            <a:spLocks noGrp="1"/>
          </p:cNvSpPr>
          <p:nvPr>
            <p:ph idx="1"/>
          </p:nvPr>
        </p:nvSpPr>
        <p:spPr>
          <a:xfrm>
            <a:off x="677334" y="1828801"/>
            <a:ext cx="8596668" cy="4212562"/>
          </a:xfrm>
        </p:spPr>
        <p:txBody>
          <a:bodyPr>
            <a:noAutofit/>
          </a:bodyPr>
          <a:lstStyle/>
          <a:p>
            <a:r>
              <a:rPr lang="en-US" sz="1600" b="1" i="0" u="none" strike="noStrike" baseline="0" dirty="0">
                <a:solidFill>
                  <a:srgbClr val="000000"/>
                </a:solidFill>
                <a:latin typeface="Arial" panose="020B0604020202020204" pitchFamily="34" charset="0"/>
              </a:rPr>
              <a:t>We used this cutoff point to create a new column in our final dataset for</a:t>
            </a:r>
            <a:endParaRPr lang="en-US" sz="1600" b="0" i="0" u="none" strike="noStrike" baseline="0" dirty="0">
              <a:solidFill>
                <a:srgbClr val="000000"/>
              </a:solidFill>
              <a:latin typeface="Arial" panose="020B0604020202020204" pitchFamily="34" charset="0"/>
            </a:endParaRPr>
          </a:p>
          <a:p>
            <a:r>
              <a:rPr lang="en-IN" sz="1600" b="1" i="0" u="none" strike="noStrike" baseline="0" dirty="0">
                <a:solidFill>
                  <a:srgbClr val="000000"/>
                </a:solidFill>
                <a:latin typeface="Arial" panose="020B0604020202020204" pitchFamily="34" charset="0"/>
              </a:rPr>
              <a:t>predicting the outcomes.</a:t>
            </a:r>
            <a:endParaRPr lang="en-IN" sz="1600" b="0" i="0" u="none" strike="noStrike" baseline="0" dirty="0">
              <a:solidFill>
                <a:srgbClr val="000000"/>
              </a:solidFill>
              <a:latin typeface="Arial" panose="020B0604020202020204" pitchFamily="34" charset="0"/>
            </a:endParaRPr>
          </a:p>
          <a:p>
            <a:r>
              <a:rPr lang="en-US" sz="1600" b="1" i="0" u="none" strike="noStrike" baseline="0" dirty="0">
                <a:solidFill>
                  <a:srgbClr val="000000"/>
                </a:solidFill>
                <a:latin typeface="Arial" panose="020B0604020202020204" pitchFamily="34" charset="0"/>
              </a:rPr>
              <a:t>After this we did another type of evaluation which is by checking Precision and Recall.</a:t>
            </a:r>
            <a:endParaRPr lang="en-US" sz="1600" b="0" i="0" u="none" strike="noStrike" baseline="0" dirty="0">
              <a:solidFill>
                <a:srgbClr val="000000"/>
              </a:solidFill>
              <a:latin typeface="Arial" panose="020B0604020202020204" pitchFamily="34" charset="0"/>
            </a:endParaRPr>
          </a:p>
          <a:p>
            <a:r>
              <a:rPr lang="en-US" sz="1600" b="1" i="0" u="none" strike="noStrike" baseline="0" dirty="0">
                <a:solidFill>
                  <a:srgbClr val="000000"/>
                </a:solidFill>
                <a:latin typeface="Arial" panose="020B0604020202020204" pitchFamily="34" charset="0"/>
              </a:rPr>
              <a:t>Hence, we evaluated the precision and recall for this model and found the score.</a:t>
            </a:r>
            <a:endParaRPr lang="en-US" sz="1600" b="0" i="0" u="none" strike="noStrike" baseline="0" dirty="0">
              <a:solidFill>
                <a:srgbClr val="000000"/>
              </a:solidFill>
              <a:latin typeface="Arial" panose="020B0604020202020204" pitchFamily="34" charset="0"/>
            </a:endParaRPr>
          </a:p>
          <a:p>
            <a:r>
              <a:rPr lang="en-US" sz="1600" b="1" i="0" u="none" strike="noStrike" baseline="0" dirty="0">
                <a:solidFill>
                  <a:srgbClr val="000000"/>
                </a:solidFill>
                <a:latin typeface="Arial" panose="020B0604020202020204" pitchFamily="34" charset="0"/>
              </a:rPr>
              <a:t>as 0.74 for precision and 0.79 for recall.</a:t>
            </a:r>
            <a:endParaRPr lang="en-US" sz="1600" b="0" i="0" u="none" strike="noStrike" baseline="0" dirty="0">
              <a:solidFill>
                <a:srgbClr val="000000"/>
              </a:solidFill>
              <a:latin typeface="Arial" panose="020B0604020202020204" pitchFamily="34" charset="0"/>
            </a:endParaRPr>
          </a:p>
          <a:p>
            <a:r>
              <a:rPr lang="en-US" sz="1600" b="1" i="0" u="none" strike="noStrike" baseline="0" dirty="0">
                <a:solidFill>
                  <a:srgbClr val="000000"/>
                </a:solidFill>
                <a:latin typeface="Arial" panose="020B0604020202020204" pitchFamily="34" charset="0"/>
              </a:rPr>
              <a:t>Now, recall our business objective -the recall percentage I will consider more  </a:t>
            </a:r>
            <a:endParaRPr lang="en-US" sz="1600" b="0" i="0" u="none" strike="noStrike" baseline="0" dirty="0">
              <a:solidFill>
                <a:srgbClr val="000000"/>
              </a:solidFill>
              <a:latin typeface="Arial" panose="020B0604020202020204" pitchFamily="34" charset="0"/>
            </a:endParaRPr>
          </a:p>
          <a:p>
            <a:r>
              <a:rPr lang="en-US" sz="1600" b="1" i="0" u="none" strike="noStrike" baseline="0" dirty="0">
                <a:solidFill>
                  <a:srgbClr val="000000"/>
                </a:solidFill>
                <a:latin typeface="Arial" panose="020B0604020202020204" pitchFamily="34" charset="0"/>
              </a:rPr>
              <a:t>valuable because it is okay if our precision is little low which means less hot lead.</a:t>
            </a:r>
            <a:endParaRPr lang="en-US" sz="1600" b="0" i="0" u="none" strike="noStrike" baseline="0" dirty="0">
              <a:solidFill>
                <a:srgbClr val="000000"/>
              </a:solidFill>
              <a:latin typeface="Arial" panose="020B0604020202020204" pitchFamily="34" charset="0"/>
            </a:endParaRPr>
          </a:p>
          <a:p>
            <a:r>
              <a:rPr lang="en-US" sz="1600" b="1" i="0" u="none" strike="noStrike" baseline="0" dirty="0">
                <a:solidFill>
                  <a:srgbClr val="000000"/>
                </a:solidFill>
                <a:latin typeface="Arial" panose="020B0604020202020204" pitchFamily="34" charset="0"/>
              </a:rPr>
              <a:t>customers but we don't want to left out any hot leads which </a:t>
            </a:r>
            <a:endParaRPr lang="en-US" sz="1600" b="0" i="0" u="none" strike="noStrike" baseline="0" dirty="0">
              <a:solidFill>
                <a:srgbClr val="000000"/>
              </a:solidFill>
              <a:latin typeface="Arial" panose="020B0604020202020204" pitchFamily="34" charset="0"/>
            </a:endParaRPr>
          </a:p>
          <a:p>
            <a:r>
              <a:rPr lang="en-US" sz="1600" b="1" i="0" u="none" strike="noStrike" baseline="0" dirty="0">
                <a:solidFill>
                  <a:srgbClr val="000000"/>
                </a:solidFill>
                <a:latin typeface="Arial" panose="020B0604020202020204" pitchFamily="34" charset="0"/>
              </a:rPr>
              <a:t>are willing to get  converted hence our focus on this will be more on Recall than Precision.</a:t>
            </a:r>
            <a:endParaRPr lang="en-US" sz="1600" b="0" i="0" u="none" strike="noStrike" baseline="0" dirty="0">
              <a:solidFill>
                <a:srgbClr val="000000"/>
              </a:solidFill>
              <a:latin typeface="Arial" panose="020B0604020202020204" pitchFamily="34" charset="0"/>
            </a:endParaRPr>
          </a:p>
          <a:p>
            <a:r>
              <a:rPr lang="en-US" sz="1600" b="1" i="0" u="none" strike="noStrike" baseline="0" dirty="0">
                <a:solidFill>
                  <a:srgbClr val="000000"/>
                </a:solidFill>
                <a:latin typeface="Arial" panose="020B0604020202020204" pitchFamily="34" charset="0"/>
              </a:rPr>
              <a:t>We get more relevant results as many as hot lead customers from our model.</a:t>
            </a:r>
            <a:endParaRPr lang="en-IN" sz="1600" dirty="0"/>
          </a:p>
        </p:txBody>
      </p:sp>
    </p:spTree>
    <p:extLst>
      <p:ext uri="{BB962C8B-B14F-4D97-AF65-F5344CB8AC3E}">
        <p14:creationId xmlns:p14="http://schemas.microsoft.com/office/powerpoint/2010/main" val="12155796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125</TotalTime>
  <Words>945</Words>
  <Application>Microsoft Office PowerPoint</Application>
  <PresentationFormat>Widescreen</PresentationFormat>
  <Paragraphs>92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Lead Score Case Study </vt:lpstr>
      <vt:lpstr>            PROBLEM STATEMENT </vt:lpstr>
      <vt:lpstr>    APPROACH OF THE ANALYSIS</vt:lpstr>
      <vt:lpstr>              CORRELATION  We have plotted a heatmap to find out the highly correlated variables.</vt:lpstr>
      <vt:lpstr>        MODEL BUILDING - RFE</vt:lpstr>
      <vt:lpstr>FINAL MODEL VISUALIZATION WITH RFE</vt:lpstr>
      <vt:lpstr>        EVALUATING THE MODEL</vt:lpstr>
      <vt:lpstr>FINDING THE OPTIMAL CUTOFF POINT</vt:lpstr>
      <vt:lpstr>        PRECISION AND RECALL</vt:lpstr>
      <vt:lpstr>                RFE 1 VS RFE 2 </vt:lpstr>
      <vt:lpstr>     PREDICTION ON TEST DATA</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 Study </dc:title>
  <dc:creator>Devanshi Shrivastava</dc:creator>
  <cp:lastModifiedBy>Devanshi Shrivastava</cp:lastModifiedBy>
  <cp:revision>13</cp:revision>
  <dcterms:created xsi:type="dcterms:W3CDTF">2022-10-14T17:03:38Z</dcterms:created>
  <dcterms:modified xsi:type="dcterms:W3CDTF">2022-10-18T06:31:08Z</dcterms:modified>
</cp:coreProperties>
</file>