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1" r:id="rId4"/>
    <p:sldId id="282" r:id="rId5"/>
    <p:sldId id="288" r:id="rId6"/>
    <p:sldId id="283" r:id="rId7"/>
    <p:sldId id="284" r:id="rId8"/>
    <p:sldId id="285" r:id="rId9"/>
    <p:sldId id="289" r:id="rId10"/>
    <p:sldId id="286" r:id="rId11"/>
    <p:sldId id="287" r:id="rId12"/>
    <p:sldId id="291"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80" d="100"/>
          <a:sy n="80" d="100"/>
        </p:scale>
        <p:origin x="6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086A-D447-4CD5-960A-CBB091C63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2E2D8C-F882-4223-809E-E0355B07F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F6359260-218A-4CDF-84C2-2B0138987360}"/>
              </a:ext>
            </a:extLst>
          </p:cNvPr>
          <p:cNvSpPr>
            <a:spLocks noGrp="1"/>
          </p:cNvSpPr>
          <p:nvPr>
            <p:ph type="ftr" sz="quarter" idx="11"/>
          </p:nvPr>
        </p:nvSpPr>
        <p:spPr/>
        <p:txBody>
          <a:bodyPr/>
          <a:lstStyle>
            <a:lvl1pPr>
              <a:defRPr>
                <a:solidFill>
                  <a:srgbClr val="FF0000"/>
                </a:solidFill>
              </a:defRPr>
            </a:lvl1pPr>
          </a:lstStyle>
          <a:p>
            <a:r>
              <a:rPr lang="en-US" dirty="0"/>
              <a:t>https://itie.in </a:t>
            </a:r>
            <a:endParaRPr lang="en-IN" dirty="0"/>
          </a:p>
        </p:txBody>
      </p:sp>
      <p:pic>
        <p:nvPicPr>
          <p:cNvPr id="8" name="Picture 7">
            <a:extLst>
              <a:ext uri="{FF2B5EF4-FFF2-40B4-BE49-F238E27FC236}">
                <a16:creationId xmlns:a16="http://schemas.microsoft.com/office/drawing/2014/main" id="{DE963B95-6284-49B1-903F-6F688AB661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16" y="23813"/>
            <a:ext cx="1152050" cy="601226"/>
          </a:xfrm>
          <a:prstGeom prst="rect">
            <a:avLst/>
          </a:prstGeom>
        </p:spPr>
      </p:pic>
    </p:spTree>
    <p:extLst>
      <p:ext uri="{BB962C8B-B14F-4D97-AF65-F5344CB8AC3E}">
        <p14:creationId xmlns:p14="http://schemas.microsoft.com/office/powerpoint/2010/main" val="2339759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A3EF-E83B-4F1D-BB4C-9FDD29CCFE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42417F-EF00-458B-833D-C0AF3D8976B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78CA63B9-E487-4403-87AD-005FCA4D3E1E}"/>
              </a:ext>
            </a:extLst>
          </p:cNvPr>
          <p:cNvSpPr>
            <a:spLocks noGrp="1"/>
          </p:cNvSpPr>
          <p:nvPr>
            <p:ph type="ftr" sz="quarter" idx="11"/>
          </p:nvPr>
        </p:nvSpPr>
        <p:spPr/>
        <p:txBody>
          <a:bodyPr/>
          <a:lstStyle/>
          <a:p>
            <a:endParaRPr lang="en-US" dirty="0"/>
          </a:p>
          <a:p>
            <a:r>
              <a:rPr lang="en-US" dirty="0"/>
              <a:t>https://itie.in </a:t>
            </a:r>
            <a:endParaRPr lang="en-IN" dirty="0"/>
          </a:p>
          <a:p>
            <a:endParaRPr lang="en-IN" dirty="0"/>
          </a:p>
        </p:txBody>
      </p:sp>
      <p:pic>
        <p:nvPicPr>
          <p:cNvPr id="7" name="Picture 6">
            <a:extLst>
              <a:ext uri="{FF2B5EF4-FFF2-40B4-BE49-F238E27FC236}">
                <a16:creationId xmlns:a16="http://schemas.microsoft.com/office/drawing/2014/main" id="{6A9058F5-1686-435C-AA03-92C76CE775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16" y="23813"/>
            <a:ext cx="1152050" cy="601226"/>
          </a:xfrm>
          <a:prstGeom prst="rect">
            <a:avLst/>
          </a:prstGeom>
        </p:spPr>
      </p:pic>
    </p:spTree>
    <p:extLst>
      <p:ext uri="{BB962C8B-B14F-4D97-AF65-F5344CB8AC3E}">
        <p14:creationId xmlns:p14="http://schemas.microsoft.com/office/powerpoint/2010/main" val="174399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74E3-1E23-4DC7-ACD2-7E26E04846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3C15E1-1C9C-4576-9D5A-C058F55E5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86292C82-0806-4FCD-A09E-5E8542C22A14}"/>
              </a:ext>
            </a:extLst>
          </p:cNvPr>
          <p:cNvSpPr>
            <a:spLocks noGrp="1"/>
          </p:cNvSpPr>
          <p:nvPr>
            <p:ph type="ftr" sz="quarter" idx="11"/>
          </p:nvPr>
        </p:nvSpPr>
        <p:spPr/>
        <p:txBody>
          <a:bodyPr/>
          <a:lstStyle/>
          <a:p>
            <a:r>
              <a:rPr lang="en-US" dirty="0"/>
              <a:t>https://itie.in</a:t>
            </a:r>
            <a:endParaRPr lang="en-IN" dirty="0"/>
          </a:p>
        </p:txBody>
      </p:sp>
      <p:pic>
        <p:nvPicPr>
          <p:cNvPr id="7" name="Picture 6">
            <a:extLst>
              <a:ext uri="{FF2B5EF4-FFF2-40B4-BE49-F238E27FC236}">
                <a16:creationId xmlns:a16="http://schemas.microsoft.com/office/drawing/2014/main" id="{47090C51-EC90-4ECF-BC8C-A5B96122E2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16" y="23813"/>
            <a:ext cx="1152050" cy="601226"/>
          </a:xfrm>
          <a:prstGeom prst="rect">
            <a:avLst/>
          </a:prstGeom>
        </p:spPr>
      </p:pic>
    </p:spTree>
    <p:extLst>
      <p:ext uri="{BB962C8B-B14F-4D97-AF65-F5344CB8AC3E}">
        <p14:creationId xmlns:p14="http://schemas.microsoft.com/office/powerpoint/2010/main" val="14238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4F2A52-2325-4EC1-B263-A98FF336C397}"/>
              </a:ext>
            </a:extLst>
          </p:cNvPr>
          <p:cNvSpPr>
            <a:spLocks noGrp="1"/>
          </p:cNvSpPr>
          <p:nvPr>
            <p:ph type="dt" sz="half" idx="10"/>
          </p:nvPr>
        </p:nvSpPr>
        <p:spPr/>
        <p:txBody>
          <a:bodyPr/>
          <a:lstStyle/>
          <a:p>
            <a:fld id="{2FAF99DE-8354-4B36-B3D9-A26467529FA6}" type="datetimeFigureOut">
              <a:rPr lang="en-IN" smtClean="0"/>
              <a:t>20-04-2025</a:t>
            </a:fld>
            <a:endParaRPr lang="en-IN"/>
          </a:p>
        </p:txBody>
      </p:sp>
      <p:sp>
        <p:nvSpPr>
          <p:cNvPr id="3" name="Footer Placeholder 2">
            <a:extLst>
              <a:ext uri="{FF2B5EF4-FFF2-40B4-BE49-F238E27FC236}">
                <a16:creationId xmlns:a16="http://schemas.microsoft.com/office/drawing/2014/main" id="{1CDE210A-61E7-4E83-B07F-601235CF4D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C052C7-C63B-483F-811A-C866697F679D}"/>
              </a:ext>
            </a:extLst>
          </p:cNvPr>
          <p:cNvSpPr>
            <a:spLocks noGrp="1"/>
          </p:cNvSpPr>
          <p:nvPr>
            <p:ph type="sldNum" sz="quarter" idx="12"/>
          </p:nvPr>
        </p:nvSpPr>
        <p:spPr/>
        <p:txBody>
          <a:bodyPr/>
          <a:lstStyle/>
          <a:p>
            <a:fld id="{BC6672F9-45D3-41EC-A1E9-ACCDFF8D8961}" type="slidenum">
              <a:rPr lang="en-IN" smtClean="0"/>
              <a:t>‹#›</a:t>
            </a:fld>
            <a:endParaRPr lang="en-IN"/>
          </a:p>
        </p:txBody>
      </p:sp>
    </p:spTree>
    <p:extLst>
      <p:ext uri="{BB962C8B-B14F-4D97-AF65-F5344CB8AC3E}">
        <p14:creationId xmlns:p14="http://schemas.microsoft.com/office/powerpoint/2010/main" val="2806070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14DF2F-000D-4DF2-92FE-1E30B7576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A8E149-9EE1-4BEB-AE44-63871BD788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a:extLst>
              <a:ext uri="{FF2B5EF4-FFF2-40B4-BE49-F238E27FC236}">
                <a16:creationId xmlns:a16="http://schemas.microsoft.com/office/drawing/2014/main" id="{FEF469EF-AD45-4C85-91EE-8BBBC73CB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https://itie.in </a:t>
            </a:r>
            <a:endParaRPr lang="en-IN" dirty="0"/>
          </a:p>
        </p:txBody>
      </p:sp>
      <p:pic>
        <p:nvPicPr>
          <p:cNvPr id="7" name="Picture 6">
            <a:extLst>
              <a:ext uri="{FF2B5EF4-FFF2-40B4-BE49-F238E27FC236}">
                <a16:creationId xmlns:a16="http://schemas.microsoft.com/office/drawing/2014/main" id="{0CCE19A4-425E-4650-95D2-A01DCA12DDB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2516" y="23813"/>
            <a:ext cx="1152050" cy="601226"/>
          </a:xfrm>
          <a:prstGeom prst="rect">
            <a:avLst/>
          </a:prstGeom>
        </p:spPr>
      </p:pic>
    </p:spTree>
    <p:extLst>
      <p:ext uri="{BB962C8B-B14F-4D97-AF65-F5344CB8AC3E}">
        <p14:creationId xmlns:p14="http://schemas.microsoft.com/office/powerpoint/2010/main" val="389520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F7A62C-7AA6-414F-9A9F-00E6F0E75D38}"/>
              </a:ext>
            </a:extLst>
          </p:cNvPr>
          <p:cNvSpPr txBox="1"/>
          <p:nvPr/>
        </p:nvSpPr>
        <p:spPr>
          <a:xfrm>
            <a:off x="679269" y="612844"/>
            <a:ext cx="10502538" cy="5632311"/>
          </a:xfrm>
          <a:prstGeom prst="rect">
            <a:avLst/>
          </a:prstGeom>
          <a:noFill/>
        </p:spPr>
        <p:txBody>
          <a:bodyPr wrap="square">
            <a:spAutoFit/>
          </a:bodyPr>
          <a:lstStyle/>
          <a:p>
            <a:r>
              <a:rPr lang="en-US" sz="3600" dirty="0">
                <a:solidFill>
                  <a:srgbClr val="282829"/>
                </a:solidFill>
                <a:latin typeface="-apple-system"/>
              </a:rPr>
              <a:t>Word Count Use Case</a:t>
            </a:r>
          </a:p>
          <a:p>
            <a:endParaRPr lang="en-US" sz="3600" dirty="0">
              <a:solidFill>
                <a:srgbClr val="282829"/>
              </a:solidFill>
              <a:latin typeface="-apple-system"/>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One of the three components of Hadoop is Map Reduce. The first component of Hadoop that is, Hadoop Distributed File System (HDFS) is responsible for storing the file. </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The second component that is, Map Reduce is responsible for processing the file.</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Suppose there is a word file containing some text. </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Let us name this file as sample.txt . The content of the file is as follows:</a:t>
            </a:r>
          </a:p>
          <a:p>
            <a:pPr fontAlgn="base"/>
            <a:r>
              <a:rPr lang="en-US" dirty="0">
                <a:solidFill>
                  <a:srgbClr val="444444"/>
                </a:solidFill>
                <a:latin typeface="Open Sans" panose="020B0606030504020204" pitchFamily="34" charset="0"/>
              </a:rPr>
              <a:t>Hello I am Hadoop</a:t>
            </a:r>
          </a:p>
          <a:p>
            <a:pPr fontAlgn="base"/>
            <a:r>
              <a:rPr lang="en-US" dirty="0">
                <a:solidFill>
                  <a:srgbClr val="444444"/>
                </a:solidFill>
                <a:latin typeface="Open Sans" panose="020B0606030504020204" pitchFamily="34" charset="0"/>
              </a:rPr>
              <a:t>How can I help you</a:t>
            </a:r>
          </a:p>
          <a:p>
            <a:pPr fontAlgn="base"/>
            <a:r>
              <a:rPr lang="en-US" dirty="0">
                <a:solidFill>
                  <a:srgbClr val="444444"/>
                </a:solidFill>
                <a:latin typeface="Open Sans" panose="020B0606030504020204" pitchFamily="34" charset="0"/>
              </a:rPr>
              <a:t>How can I assist you</a:t>
            </a:r>
          </a:p>
          <a:p>
            <a:pPr fontAlgn="base"/>
            <a:r>
              <a:rPr lang="en-US" dirty="0">
                <a:solidFill>
                  <a:srgbClr val="444444"/>
                </a:solidFill>
                <a:latin typeface="Open Sans" panose="020B0606030504020204" pitchFamily="34" charset="0"/>
              </a:rPr>
              <a:t>Are you an engineer</a:t>
            </a:r>
          </a:p>
          <a:p>
            <a:pPr fontAlgn="base"/>
            <a:r>
              <a:rPr lang="en-US" dirty="0">
                <a:solidFill>
                  <a:srgbClr val="444444"/>
                </a:solidFill>
                <a:latin typeface="Open Sans" panose="020B0606030504020204" pitchFamily="34" charset="0"/>
              </a:rPr>
              <a:t>Are you looking for coding</a:t>
            </a:r>
          </a:p>
          <a:p>
            <a:pPr fontAlgn="base"/>
            <a:r>
              <a:rPr lang="en-US" dirty="0">
                <a:solidFill>
                  <a:srgbClr val="444444"/>
                </a:solidFill>
                <a:latin typeface="Open Sans" panose="020B0606030504020204" pitchFamily="34" charset="0"/>
              </a:rPr>
              <a:t>Are you looking for interview questions</a:t>
            </a:r>
          </a:p>
          <a:p>
            <a:pPr fontAlgn="base"/>
            <a:r>
              <a:rPr lang="en-US" dirty="0">
                <a:solidFill>
                  <a:srgbClr val="444444"/>
                </a:solidFill>
                <a:latin typeface="Open Sans" panose="020B0606030504020204" pitchFamily="34" charset="0"/>
              </a:rPr>
              <a:t>what are you doing these days</a:t>
            </a:r>
          </a:p>
          <a:p>
            <a:pPr fontAlgn="base"/>
            <a:r>
              <a:rPr lang="en-US" dirty="0">
                <a:solidFill>
                  <a:srgbClr val="444444"/>
                </a:solidFill>
                <a:latin typeface="Open Sans" panose="020B0606030504020204" pitchFamily="34" charset="0"/>
              </a:rPr>
              <a:t>what are your strengths</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184769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9C900F-5654-4BAC-8CA3-7F71AC7FBEA8}"/>
              </a:ext>
            </a:extLst>
          </p:cNvPr>
          <p:cNvSpPr txBox="1"/>
          <p:nvPr/>
        </p:nvSpPr>
        <p:spPr>
          <a:xfrm>
            <a:off x="357052" y="497621"/>
            <a:ext cx="10720251" cy="6217087"/>
          </a:xfrm>
          <a:prstGeom prst="rect">
            <a:avLst/>
          </a:prstGeom>
          <a:noFill/>
        </p:spPr>
        <p:txBody>
          <a:bodyPr wrap="square">
            <a:spAutoFit/>
          </a:bodyPr>
          <a:lstStyle/>
          <a:p>
            <a:r>
              <a:rPr lang="en-US" sz="2800" dirty="0"/>
              <a:t>Shuffling and Sorting</a:t>
            </a:r>
          </a:p>
          <a:p>
            <a:endParaRPr lang="en-US" sz="2800" dirty="0"/>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Now, the mapper provides an output corresponding to each (key, value) pair provided by the record reader.</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Let us take the first input split of first.txt.</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The two pairs so generated for this file by the record reader are (0, Hello I am Hadoop) and (26, How can I help you). </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Now mapper takes one of these pair at a time and produces output like (Hello, 1), (I, 1), (am, 1) and (Hadoop, 1) for the first pair and (How, 1), (can, 1), (I, 1), (help, 1) and (you, 1) for the second pair.</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Similarly, we have outputs of all the mappers. Note that this data contains duplicate keys like (I, 1) and further (how, 1) etc. </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These duplicate keys also need to be taken care of. This data is also called Intermediate Data.</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Before passing this intermediate data to the reducer, it is first passed through two more stages, called Shuffling and Sorting</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103834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BCBDC8-B8DF-403E-A998-EB5FBCB61DFF}"/>
              </a:ext>
            </a:extLst>
          </p:cNvPr>
          <p:cNvSpPr txBox="1"/>
          <p:nvPr/>
        </p:nvSpPr>
        <p:spPr>
          <a:xfrm>
            <a:off x="304799" y="690048"/>
            <a:ext cx="11086012" cy="5355312"/>
          </a:xfrm>
          <a:prstGeom prst="rect">
            <a:avLst/>
          </a:prstGeom>
          <a:noFill/>
        </p:spPr>
        <p:txBody>
          <a:bodyPr wrap="square">
            <a:spAutoFit/>
          </a:bodyPr>
          <a:lstStyle/>
          <a:p>
            <a:pPr marL="285750" indent="-285750" algn="just">
              <a:buFont typeface="Arial" panose="020B0604020202020204" pitchFamily="34" charset="0"/>
              <a:buChar char="•"/>
            </a:pPr>
            <a:r>
              <a:rPr lang="en-US" b="1" dirty="0">
                <a:solidFill>
                  <a:srgbClr val="444444"/>
                </a:solidFill>
                <a:latin typeface="Open Sans" panose="020B0606030504020204" pitchFamily="34" charset="0"/>
              </a:rPr>
              <a:t>Shuffling Phase</a:t>
            </a:r>
            <a:r>
              <a:rPr lang="en-US" dirty="0">
                <a:solidFill>
                  <a:srgbClr val="444444"/>
                </a:solidFill>
                <a:latin typeface="Open Sans" panose="020B0606030504020204" pitchFamily="34" charset="0"/>
              </a:rPr>
              <a:t>: This phase combines all values associated to an identical key. </a:t>
            </a: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For </a:t>
            </a:r>
            <a:r>
              <a:rPr lang="en-US" dirty="0" err="1">
                <a:solidFill>
                  <a:srgbClr val="444444"/>
                </a:solidFill>
                <a:latin typeface="Open Sans" panose="020B0606030504020204" pitchFamily="34" charset="0"/>
              </a:rPr>
              <a:t>eg</a:t>
            </a:r>
            <a:r>
              <a:rPr lang="en-US" dirty="0">
                <a:solidFill>
                  <a:srgbClr val="444444"/>
                </a:solidFill>
                <a:latin typeface="Open Sans" panose="020B0606030504020204" pitchFamily="34" charset="0"/>
              </a:rPr>
              <a:t>, (Are, 1) is there three times in the input file.</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So after the shuffling phase, the output will be like (Are, [1,1,1]).</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b="1" dirty="0">
                <a:solidFill>
                  <a:srgbClr val="444444"/>
                </a:solidFill>
                <a:latin typeface="Open Sans" panose="020B0606030504020204" pitchFamily="34" charset="0"/>
              </a:rPr>
              <a:t>Sorting Phase: </a:t>
            </a:r>
            <a:r>
              <a:rPr lang="en-US" dirty="0">
                <a:solidFill>
                  <a:srgbClr val="444444"/>
                </a:solidFill>
                <a:latin typeface="Open Sans" panose="020B0606030504020204" pitchFamily="34" charset="0"/>
              </a:rPr>
              <a:t>Once shuffling is done, the output is sent to the sorting phase where all the (key, value) pairs are sorted automatically.</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In Hadoop sorting is an automatic process because of the presence of an inbuilt interface called </a:t>
            </a:r>
            <a:r>
              <a:rPr lang="en-US" dirty="0" err="1">
                <a:solidFill>
                  <a:srgbClr val="444444"/>
                </a:solidFill>
                <a:latin typeface="Open Sans" panose="020B0606030504020204" pitchFamily="34" charset="0"/>
              </a:rPr>
              <a:t>WritableComparableInterface</a:t>
            </a:r>
            <a:r>
              <a:rPr lang="en-US" dirty="0">
                <a:solidFill>
                  <a:srgbClr val="444444"/>
                </a:solidFill>
                <a:latin typeface="Open Sans" panose="020B0606030504020204" pitchFamily="34" charset="0"/>
              </a:rPr>
              <a:t>.</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After the completion of the shuffling and sorting phase, the resultant output is then sent to the reducer. </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Now, if there are n (key, value) pairs after the shuffling and sorting phase, then the reducer runs n times and thus produces the final result in which the final processed output is there.</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In the above case, the resultant output after the reducer processing will get stored in the directory </a:t>
            </a:r>
            <a:r>
              <a:rPr lang="en-US" dirty="0" err="1">
                <a:solidFill>
                  <a:srgbClr val="444444"/>
                </a:solidFill>
                <a:latin typeface="Open Sans" panose="020B0606030504020204" pitchFamily="34" charset="0"/>
              </a:rPr>
              <a:t>result.output</a:t>
            </a:r>
            <a:r>
              <a:rPr lang="en-US" dirty="0">
                <a:solidFill>
                  <a:srgbClr val="444444"/>
                </a:solidFill>
                <a:latin typeface="Open Sans" panose="020B0606030504020204" pitchFamily="34" charset="0"/>
              </a:rPr>
              <a:t> as specified in </a:t>
            </a:r>
            <a:r>
              <a:rPr lang="en-US" dirty="0" err="1">
                <a:solidFill>
                  <a:srgbClr val="444444"/>
                </a:solidFill>
                <a:latin typeface="Open Sans" panose="020B0606030504020204" pitchFamily="34" charset="0"/>
              </a:rPr>
              <a:t>query</a:t>
            </a:r>
            <a:r>
              <a:rPr lang="en-US" dirty="0" err="1">
                <a:solidFill>
                  <a:srgbClr val="FFFFFF"/>
                </a:solidFill>
                <a:latin typeface="urw-din"/>
              </a:rPr>
              <a:t>.</a:t>
            </a:r>
            <a:r>
              <a:rPr lang="en-US" b="0" i="0" dirty="0" err="1">
                <a:solidFill>
                  <a:srgbClr val="FFFFFF"/>
                </a:solidFill>
                <a:effectLst/>
                <a:latin typeface="urw-din"/>
              </a:rPr>
              <a:t>equerycode</a:t>
            </a:r>
            <a:r>
              <a:rPr lang="en-US" b="0" i="0" dirty="0">
                <a:solidFill>
                  <a:srgbClr val="FFFFFF"/>
                </a:solidFill>
                <a:effectLst/>
                <a:latin typeface="urw-din"/>
              </a:rPr>
              <a:t> written to process the query on the data.</a:t>
            </a:r>
            <a:endParaRPr lang="en-IN" dirty="0"/>
          </a:p>
        </p:txBody>
      </p:sp>
    </p:spTree>
    <p:extLst>
      <p:ext uri="{BB962C8B-B14F-4D97-AF65-F5344CB8AC3E}">
        <p14:creationId xmlns:p14="http://schemas.microsoft.com/office/powerpoint/2010/main" val="255097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8369D3F3-9A57-44EE-A027-1A5EC8DF1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38" y="981075"/>
            <a:ext cx="7248525"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58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98C37-5C29-494E-BADF-F48A074A822E}"/>
              </a:ext>
            </a:extLst>
          </p:cNvPr>
          <p:cNvSpPr txBox="1"/>
          <p:nvPr/>
        </p:nvSpPr>
        <p:spPr>
          <a:xfrm>
            <a:off x="2865120" y="2002024"/>
            <a:ext cx="6096000" cy="830997"/>
          </a:xfrm>
          <a:prstGeom prst="rect">
            <a:avLst/>
          </a:prstGeom>
          <a:noFill/>
        </p:spPr>
        <p:txBody>
          <a:bodyPr wrap="square">
            <a:spAutoFit/>
          </a:bodyPr>
          <a:lstStyle/>
          <a:p>
            <a:r>
              <a:rPr lang="en-IN" sz="2400" dirty="0"/>
              <a:t>map: (K1, V1) -&gt; list (K2, V2)</a:t>
            </a:r>
          </a:p>
          <a:p>
            <a:r>
              <a:rPr lang="en-IN" sz="2400" dirty="0"/>
              <a:t>reduce: (K2, list(V2)) -&gt; list (K3, V3)</a:t>
            </a:r>
          </a:p>
        </p:txBody>
      </p:sp>
    </p:spTree>
    <p:extLst>
      <p:ext uri="{BB962C8B-B14F-4D97-AF65-F5344CB8AC3E}">
        <p14:creationId xmlns:p14="http://schemas.microsoft.com/office/powerpoint/2010/main" val="1096672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B26CAC-8E0C-40EC-A0A8-B9888B46BCA8}"/>
              </a:ext>
            </a:extLst>
          </p:cNvPr>
          <p:cNvSpPr txBox="1"/>
          <p:nvPr/>
        </p:nvSpPr>
        <p:spPr>
          <a:xfrm>
            <a:off x="679269" y="641478"/>
            <a:ext cx="10537371" cy="5355312"/>
          </a:xfrm>
          <a:prstGeom prst="rect">
            <a:avLst/>
          </a:prstGeom>
          <a:noFill/>
        </p:spPr>
        <p:txBody>
          <a:bodyPr wrap="square">
            <a:spAutoFit/>
          </a:bodyPr>
          <a:lstStyle/>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 The above 8 lines are the content of the file.</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 Let’s assume that while storing this file in Hadoop, HDFS broke this file into four parts and named each part as first.txt, second.txt, third.txt, and fourth.txt. </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So, you can easily see that the above file will be divided into four equal parts and each part will contain 2 lines.</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 All these files will be stored in Data Nodes and the Name Node will contain the metadata about them. All this is the task of HDFS.</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Now, suppose a user wants to process this file. Here is what Map-Reduce comes into the picture. </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Suppose the user wants to run a query on this sample.txt.</a:t>
            </a:r>
          </a:p>
          <a:p>
            <a:pPr marL="285750" indent="-285750" algn="just" fontAlgn="base">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fontAlgn="base">
              <a:buFont typeface="Arial" panose="020B0604020202020204" pitchFamily="34" charset="0"/>
              <a:buChar char="•"/>
            </a:pPr>
            <a:r>
              <a:rPr lang="en-US" dirty="0">
                <a:solidFill>
                  <a:srgbClr val="444444"/>
                </a:solidFill>
                <a:latin typeface="Open Sans" panose="020B0606030504020204" pitchFamily="34" charset="0"/>
              </a:rPr>
              <a:t> So, instead of bringing sample.txt on the local computer, we will send this query on the data. To keep a track of our request, we use Job Tracker (a master service). Job Tracker traps our request and keeps a track of it.</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43239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E55D48-E74A-43EB-90B5-C99E524FA25D}"/>
              </a:ext>
            </a:extLst>
          </p:cNvPr>
          <p:cNvSpPr txBox="1"/>
          <p:nvPr/>
        </p:nvSpPr>
        <p:spPr>
          <a:xfrm>
            <a:off x="592181" y="755528"/>
            <a:ext cx="10528665"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444444"/>
                </a:solidFill>
                <a:latin typeface="Open Sans" panose="020B0606030504020204" pitchFamily="34" charset="0"/>
              </a:rPr>
              <a:t>Now suppose that the user wants to run his query on sample.txt and want the output in </a:t>
            </a:r>
            <a:r>
              <a:rPr lang="en-US" dirty="0" err="1">
                <a:solidFill>
                  <a:srgbClr val="444444"/>
                </a:solidFill>
                <a:latin typeface="Open Sans" panose="020B0606030504020204" pitchFamily="34" charset="0"/>
              </a:rPr>
              <a:t>result.output</a:t>
            </a:r>
            <a:r>
              <a:rPr lang="en-US" dirty="0">
                <a:solidFill>
                  <a:srgbClr val="444444"/>
                </a:solidFill>
                <a:latin typeface="Open Sans" panose="020B0606030504020204" pitchFamily="34" charset="0"/>
              </a:rPr>
              <a:t> file.</a:t>
            </a:r>
          </a:p>
          <a:p>
            <a:r>
              <a:rPr lang="en-US" dirty="0">
                <a:solidFill>
                  <a:srgbClr val="444444"/>
                </a:solidFill>
                <a:latin typeface="Open Sans" panose="020B0606030504020204" pitchFamily="34" charset="0"/>
              </a:rPr>
              <a:t> </a:t>
            </a:r>
          </a:p>
          <a:p>
            <a:pPr marL="285750" indent="-285750">
              <a:buFont typeface="Arial" panose="020B0604020202020204" pitchFamily="34" charset="0"/>
              <a:buChar char="•"/>
            </a:pPr>
            <a:r>
              <a:rPr lang="en-US" dirty="0">
                <a:solidFill>
                  <a:srgbClr val="444444"/>
                </a:solidFill>
                <a:latin typeface="Open Sans" panose="020B0606030504020204" pitchFamily="34" charset="0"/>
              </a:rPr>
              <a:t>Let the name of the file containing the query is query.jar. So, the user will write a query like:</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err="1">
                <a:solidFill>
                  <a:srgbClr val="444444"/>
                </a:solidFill>
                <a:latin typeface="Open Sans" panose="020B0606030504020204" pitchFamily="34" charset="0"/>
              </a:rPr>
              <a:t>J$hadoop</a:t>
            </a:r>
            <a:r>
              <a:rPr lang="en-US" dirty="0">
                <a:solidFill>
                  <a:srgbClr val="444444"/>
                </a:solidFill>
                <a:latin typeface="Open Sans" panose="020B0606030504020204" pitchFamily="34" charset="0"/>
              </a:rPr>
              <a:t> jar query.jar </a:t>
            </a:r>
            <a:r>
              <a:rPr lang="en-US" dirty="0" err="1">
                <a:solidFill>
                  <a:srgbClr val="444444"/>
                </a:solidFill>
                <a:latin typeface="Open Sans" panose="020B0606030504020204" pitchFamily="34" charset="0"/>
              </a:rPr>
              <a:t>DriverCode</a:t>
            </a:r>
            <a:r>
              <a:rPr lang="en-US" dirty="0">
                <a:solidFill>
                  <a:srgbClr val="444444"/>
                </a:solidFill>
                <a:latin typeface="Open Sans" panose="020B0606030504020204" pitchFamily="34" charset="0"/>
              </a:rPr>
              <a:t> sample.txt </a:t>
            </a:r>
            <a:r>
              <a:rPr lang="en-US" dirty="0" err="1">
                <a:solidFill>
                  <a:srgbClr val="444444"/>
                </a:solidFill>
                <a:latin typeface="Open Sans" panose="020B0606030504020204" pitchFamily="34" charset="0"/>
              </a:rPr>
              <a:t>result.output</a:t>
            </a:r>
            <a:endParaRPr lang="en-US" dirty="0">
              <a:solidFill>
                <a:srgbClr val="444444"/>
              </a:solidFill>
              <a:latin typeface="Open Sans" panose="020B0606030504020204" pitchFamily="34" charset="0"/>
            </a:endParaRPr>
          </a:p>
          <a:p>
            <a:endParaRPr lang="en-US" dirty="0"/>
          </a:p>
          <a:p>
            <a:pPr algn="ctr"/>
            <a:r>
              <a:rPr lang="en-US" dirty="0"/>
              <a:t> query.jar : query file that needs to be processed on the input file.</a:t>
            </a:r>
          </a:p>
          <a:p>
            <a:r>
              <a:rPr lang="en-US" dirty="0"/>
              <a:t>                                          sample.txt: input file.</a:t>
            </a:r>
          </a:p>
          <a:p>
            <a:pPr algn="ctr"/>
            <a:r>
              <a:rPr lang="en-US" dirty="0"/>
              <a:t>                  </a:t>
            </a:r>
            <a:r>
              <a:rPr lang="en-US" dirty="0" err="1"/>
              <a:t>result.output</a:t>
            </a:r>
            <a:r>
              <a:rPr lang="en-US" dirty="0"/>
              <a:t>: directory in which output of the processing will be received.</a:t>
            </a:r>
            <a:endParaRPr lang="en-IN" dirty="0"/>
          </a:p>
        </p:txBody>
      </p:sp>
      <p:sp>
        <p:nvSpPr>
          <p:cNvPr id="6" name="TextBox 5">
            <a:extLst>
              <a:ext uri="{FF2B5EF4-FFF2-40B4-BE49-F238E27FC236}">
                <a16:creationId xmlns:a16="http://schemas.microsoft.com/office/drawing/2014/main" id="{BA48108E-B34E-4261-8D2D-43E31F760D7C}"/>
              </a:ext>
            </a:extLst>
          </p:cNvPr>
          <p:cNvSpPr txBox="1"/>
          <p:nvPr/>
        </p:nvSpPr>
        <p:spPr>
          <a:xfrm>
            <a:off x="735872" y="3706109"/>
            <a:ext cx="10750734"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444444"/>
                </a:solidFill>
                <a:latin typeface="Open Sans" panose="020B0606030504020204" pitchFamily="34" charset="0"/>
              </a:rPr>
              <a:t>So, now the Job Tracker traps this request and asks Name Node to run this request on sample.txt. </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Name Node then provides the metadata to the Job Tracker. </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Job Tracker now knows that sample.txt is stored in first.txt, second.txt, third.txt, and fourth.txt. </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As all these four files have three copies stored in HDFS, so the Job Tracker communicates with the Task Tracker  which then spawns Map() function and Reduce() function.</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393828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ECD39-E06B-4B7B-A4C1-D01D7CF8FDEF}"/>
              </a:ext>
            </a:extLst>
          </p:cNvPr>
          <p:cNvSpPr txBox="1"/>
          <p:nvPr/>
        </p:nvSpPr>
        <p:spPr>
          <a:xfrm>
            <a:off x="849085" y="1145739"/>
            <a:ext cx="10493829" cy="3693319"/>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rgbClr val="444444"/>
                </a:solidFill>
                <a:latin typeface="Open Sans" panose="020B0606030504020204" pitchFamily="34" charset="0"/>
              </a:rPr>
              <a:t>Now, suppose that the system has generated output of Map() function for individual first.txt, second.txt, third.txt, and fourth.txt. </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But this is not the user’s desired output. </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To produce the desired output, all these individual outputs have to be merged or reduced to a single output. </a:t>
            </a:r>
          </a:p>
          <a:p>
            <a:pPr algn="just"/>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This reduction of multiple outputs to a single one is also a process which is done by REDUCER.</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In Hadoop, as many reducers are there, those many number of output files are generated.</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By default, there is always one reducer per cluster.</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297491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102AF3-CB9E-45D1-BC86-D58191626452}"/>
              </a:ext>
            </a:extLst>
          </p:cNvPr>
          <p:cNvSpPr txBox="1"/>
          <p:nvPr/>
        </p:nvSpPr>
        <p:spPr>
          <a:xfrm>
            <a:off x="714102" y="689211"/>
            <a:ext cx="10206446" cy="5386090"/>
          </a:xfrm>
          <a:prstGeom prst="rect">
            <a:avLst/>
          </a:prstGeom>
          <a:noFill/>
        </p:spPr>
        <p:txBody>
          <a:bodyPr wrap="square">
            <a:spAutoFit/>
          </a:bodyPr>
          <a:lstStyle/>
          <a:p>
            <a:r>
              <a:rPr lang="en-US" sz="2800" dirty="0"/>
              <a:t>Functioning of Map Reduce</a:t>
            </a:r>
          </a:p>
          <a:p>
            <a:endParaRPr lang="en-US" sz="2800" dirty="0"/>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Now, let us move back to our sample.txt file with the same content. </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Again it is being divided into four input splits namely, first.txt, second.txt, third.txt, and fourth.txt.</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Now, suppose we want to count number of each word in the file. That is the content of the file looks like:</a:t>
            </a:r>
          </a:p>
          <a:p>
            <a:endParaRPr lang="en-US"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Hello I am Hadoop</a:t>
            </a:r>
          </a:p>
          <a:p>
            <a:r>
              <a:rPr lang="en-US" dirty="0">
                <a:solidFill>
                  <a:srgbClr val="444444"/>
                </a:solidFill>
                <a:latin typeface="Open Sans" panose="020B0606030504020204" pitchFamily="34" charset="0"/>
              </a:rPr>
              <a:t>How can I help you</a:t>
            </a:r>
          </a:p>
          <a:p>
            <a:r>
              <a:rPr lang="en-US" dirty="0">
                <a:solidFill>
                  <a:srgbClr val="444444"/>
                </a:solidFill>
                <a:latin typeface="Open Sans" panose="020B0606030504020204" pitchFamily="34" charset="0"/>
              </a:rPr>
              <a:t>How can I assist you</a:t>
            </a:r>
          </a:p>
          <a:p>
            <a:r>
              <a:rPr lang="en-US" dirty="0">
                <a:solidFill>
                  <a:srgbClr val="444444"/>
                </a:solidFill>
                <a:latin typeface="Open Sans" panose="020B0606030504020204" pitchFamily="34" charset="0"/>
              </a:rPr>
              <a:t>Are you an engineer</a:t>
            </a:r>
          </a:p>
          <a:p>
            <a:r>
              <a:rPr lang="en-US" dirty="0">
                <a:solidFill>
                  <a:srgbClr val="444444"/>
                </a:solidFill>
                <a:latin typeface="Open Sans" panose="020B0606030504020204" pitchFamily="34" charset="0"/>
              </a:rPr>
              <a:t>Are you looking for coding</a:t>
            </a:r>
          </a:p>
          <a:p>
            <a:r>
              <a:rPr lang="en-US" dirty="0">
                <a:solidFill>
                  <a:srgbClr val="444444"/>
                </a:solidFill>
                <a:latin typeface="Open Sans" panose="020B0606030504020204" pitchFamily="34" charset="0"/>
              </a:rPr>
              <a:t>Are you looking for interview questions</a:t>
            </a:r>
          </a:p>
          <a:p>
            <a:r>
              <a:rPr lang="en-US" dirty="0">
                <a:solidFill>
                  <a:srgbClr val="444444"/>
                </a:solidFill>
                <a:latin typeface="Open Sans" panose="020B0606030504020204" pitchFamily="34" charset="0"/>
              </a:rPr>
              <a:t>what are you doing these days</a:t>
            </a:r>
          </a:p>
          <a:p>
            <a:r>
              <a:rPr lang="en-US" dirty="0">
                <a:solidFill>
                  <a:srgbClr val="444444"/>
                </a:solidFill>
                <a:latin typeface="Open Sans" panose="020B0606030504020204" pitchFamily="34" charset="0"/>
              </a:rPr>
              <a:t>what are your strengths</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361869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EF162F-0078-43A7-8BC0-B2ED1297AA4E}"/>
              </a:ext>
            </a:extLst>
          </p:cNvPr>
          <p:cNvSpPr txBox="1"/>
          <p:nvPr/>
        </p:nvSpPr>
        <p:spPr>
          <a:xfrm>
            <a:off x="1680754" y="592957"/>
            <a:ext cx="6096000" cy="369332"/>
          </a:xfrm>
          <a:prstGeom prst="rect">
            <a:avLst/>
          </a:prstGeom>
          <a:noFill/>
        </p:spPr>
        <p:txBody>
          <a:bodyPr wrap="square">
            <a:spAutoFit/>
          </a:bodyPr>
          <a:lstStyle/>
          <a:p>
            <a:r>
              <a:rPr lang="en-US" dirty="0">
                <a:solidFill>
                  <a:srgbClr val="444444"/>
                </a:solidFill>
                <a:latin typeface="Open Sans" panose="020B0606030504020204" pitchFamily="34" charset="0"/>
              </a:rPr>
              <a:t>Then the output of the ‘word count’ code will be like:</a:t>
            </a:r>
            <a:endParaRPr lang="en-IN" dirty="0">
              <a:solidFill>
                <a:srgbClr val="444444"/>
              </a:solidFill>
              <a:latin typeface="Open Sans" panose="020B0606030504020204" pitchFamily="34" charset="0"/>
            </a:endParaRPr>
          </a:p>
        </p:txBody>
      </p:sp>
      <p:sp>
        <p:nvSpPr>
          <p:cNvPr id="8" name="TextBox 7">
            <a:extLst>
              <a:ext uri="{FF2B5EF4-FFF2-40B4-BE49-F238E27FC236}">
                <a16:creationId xmlns:a16="http://schemas.microsoft.com/office/drawing/2014/main" id="{3C0839B0-845C-4482-9C2A-8E5BB3918F66}"/>
              </a:ext>
            </a:extLst>
          </p:cNvPr>
          <p:cNvSpPr txBox="1"/>
          <p:nvPr/>
        </p:nvSpPr>
        <p:spPr>
          <a:xfrm>
            <a:off x="2011680" y="1072940"/>
            <a:ext cx="6096000" cy="2308324"/>
          </a:xfrm>
          <a:prstGeom prst="rect">
            <a:avLst/>
          </a:prstGeom>
          <a:noFill/>
        </p:spPr>
        <p:txBody>
          <a:bodyPr wrap="square">
            <a:spAutoFit/>
          </a:bodyPr>
          <a:lstStyle/>
          <a:p>
            <a:r>
              <a:rPr lang="en-US" dirty="0"/>
              <a:t>Hello - 1</a:t>
            </a:r>
          </a:p>
          <a:p>
            <a:r>
              <a:rPr lang="en-US" dirty="0"/>
              <a:t>I - 1</a:t>
            </a:r>
          </a:p>
          <a:p>
            <a:r>
              <a:rPr lang="en-US" dirty="0"/>
              <a:t>am - 1</a:t>
            </a:r>
          </a:p>
          <a:p>
            <a:r>
              <a:rPr lang="en-US" dirty="0"/>
              <a:t>Hadoop - 1</a:t>
            </a:r>
          </a:p>
          <a:p>
            <a:r>
              <a:rPr lang="en-US" dirty="0"/>
              <a:t>How - 2 (How is written two times in the entire file) </a:t>
            </a:r>
          </a:p>
          <a:p>
            <a:r>
              <a:rPr lang="en-US" dirty="0"/>
              <a:t>Similarly</a:t>
            </a:r>
          </a:p>
          <a:p>
            <a:r>
              <a:rPr lang="en-US" dirty="0"/>
              <a:t>Are - 3</a:t>
            </a:r>
          </a:p>
          <a:p>
            <a:r>
              <a:rPr lang="en-US" dirty="0"/>
              <a:t>are - 2</a:t>
            </a:r>
            <a:endParaRPr lang="en-IN" dirty="0"/>
          </a:p>
        </p:txBody>
      </p:sp>
      <p:sp>
        <p:nvSpPr>
          <p:cNvPr id="10" name="TextBox 9">
            <a:extLst>
              <a:ext uri="{FF2B5EF4-FFF2-40B4-BE49-F238E27FC236}">
                <a16:creationId xmlns:a16="http://schemas.microsoft.com/office/drawing/2014/main" id="{48B7EBBD-93B6-43B6-BC4F-A9D6BAEFF2AD}"/>
              </a:ext>
            </a:extLst>
          </p:cNvPr>
          <p:cNvSpPr txBox="1"/>
          <p:nvPr/>
        </p:nvSpPr>
        <p:spPr>
          <a:xfrm>
            <a:off x="635725" y="3676581"/>
            <a:ext cx="9457509" cy="1200329"/>
          </a:xfrm>
          <a:prstGeom prst="rect">
            <a:avLst/>
          </a:prstGeom>
          <a:noFill/>
        </p:spPr>
        <p:txBody>
          <a:bodyPr wrap="square">
            <a:spAutoFit/>
          </a:bodyPr>
          <a:lstStyle/>
          <a:p>
            <a:r>
              <a:rPr lang="en-US" dirty="0">
                <a:solidFill>
                  <a:srgbClr val="444444"/>
                </a:solidFill>
                <a:latin typeface="Open Sans" panose="020B0606030504020204" pitchFamily="34" charset="0"/>
              </a:rPr>
              <a:t>Thus in order to get this output, the user will have to send his query on the data. Suppose the query ‘word count’ is in the file wordcount.jar. So, the query will look like:</a:t>
            </a:r>
          </a:p>
          <a:p>
            <a:endParaRPr lang="en-US" b="1" dirty="0">
              <a:solidFill>
                <a:srgbClr val="444444"/>
              </a:solidFill>
              <a:latin typeface="Open Sans" panose="020B0606030504020204" pitchFamily="34" charset="0"/>
            </a:endParaRPr>
          </a:p>
          <a:p>
            <a:r>
              <a:rPr lang="en-US" b="1" dirty="0" err="1">
                <a:solidFill>
                  <a:srgbClr val="444444"/>
                </a:solidFill>
                <a:latin typeface="Open Sans" panose="020B0606030504020204" pitchFamily="34" charset="0"/>
              </a:rPr>
              <a:t>J$hadoop</a:t>
            </a:r>
            <a:r>
              <a:rPr lang="en-US" b="1" dirty="0">
                <a:solidFill>
                  <a:srgbClr val="444444"/>
                </a:solidFill>
                <a:latin typeface="Open Sans" panose="020B0606030504020204" pitchFamily="34" charset="0"/>
              </a:rPr>
              <a:t> jar wordcount.jar </a:t>
            </a:r>
            <a:r>
              <a:rPr lang="en-US" b="1" dirty="0" err="1">
                <a:solidFill>
                  <a:srgbClr val="444444"/>
                </a:solidFill>
                <a:latin typeface="Open Sans" panose="020B0606030504020204" pitchFamily="34" charset="0"/>
              </a:rPr>
              <a:t>DriverCode</a:t>
            </a:r>
            <a:r>
              <a:rPr lang="en-US" b="1" dirty="0">
                <a:solidFill>
                  <a:srgbClr val="444444"/>
                </a:solidFill>
                <a:latin typeface="Open Sans" panose="020B0606030504020204" pitchFamily="34" charset="0"/>
              </a:rPr>
              <a:t> sample.txt </a:t>
            </a:r>
            <a:r>
              <a:rPr lang="en-US" b="1" dirty="0" err="1">
                <a:solidFill>
                  <a:srgbClr val="444444"/>
                </a:solidFill>
                <a:latin typeface="Open Sans" panose="020B0606030504020204" pitchFamily="34" charset="0"/>
              </a:rPr>
              <a:t>result.output</a:t>
            </a:r>
            <a:endParaRPr lang="en-IN" b="1"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264003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A063E5-9D7B-4097-8B37-4927FE16CE3C}"/>
              </a:ext>
            </a:extLst>
          </p:cNvPr>
          <p:cNvSpPr txBox="1"/>
          <p:nvPr/>
        </p:nvSpPr>
        <p:spPr>
          <a:xfrm>
            <a:off x="505098" y="674400"/>
            <a:ext cx="10580914" cy="5509200"/>
          </a:xfrm>
          <a:prstGeom prst="rect">
            <a:avLst/>
          </a:prstGeom>
          <a:noFill/>
        </p:spPr>
        <p:txBody>
          <a:bodyPr wrap="square">
            <a:spAutoFit/>
          </a:bodyPr>
          <a:lstStyle/>
          <a:p>
            <a:r>
              <a:rPr lang="en-US" sz="2800" dirty="0"/>
              <a:t>Types of File Format in Hadoop</a:t>
            </a:r>
          </a:p>
          <a:p>
            <a:endParaRPr lang="en-US" dirty="0"/>
          </a:p>
          <a:p>
            <a:pPr algn="just"/>
            <a:r>
              <a:rPr lang="en-US" dirty="0">
                <a:solidFill>
                  <a:srgbClr val="444444"/>
                </a:solidFill>
                <a:latin typeface="Open Sans" panose="020B0606030504020204" pitchFamily="34" charset="0"/>
              </a:rPr>
              <a:t>Now, as we know that there are four input splits, so four mappers will be running. </a:t>
            </a:r>
          </a:p>
          <a:p>
            <a:pPr algn="just"/>
            <a:endParaRPr lang="en-US" dirty="0">
              <a:solidFill>
                <a:srgbClr val="444444"/>
              </a:solidFill>
              <a:latin typeface="Open Sans" panose="020B0606030504020204" pitchFamily="34" charset="0"/>
            </a:endParaRPr>
          </a:p>
          <a:p>
            <a:pPr algn="just"/>
            <a:r>
              <a:rPr lang="en-US" dirty="0">
                <a:solidFill>
                  <a:srgbClr val="444444"/>
                </a:solidFill>
                <a:latin typeface="Open Sans" panose="020B0606030504020204" pitchFamily="34" charset="0"/>
              </a:rPr>
              <a:t>One on each input split. But, Mappers don’t run directly on the input splits. </a:t>
            </a:r>
          </a:p>
          <a:p>
            <a:pPr algn="just"/>
            <a:endParaRPr lang="en-US" dirty="0">
              <a:solidFill>
                <a:srgbClr val="444444"/>
              </a:solidFill>
              <a:latin typeface="Open Sans" panose="020B0606030504020204" pitchFamily="34" charset="0"/>
            </a:endParaRPr>
          </a:p>
          <a:p>
            <a:pPr algn="just"/>
            <a:r>
              <a:rPr lang="en-US" dirty="0">
                <a:solidFill>
                  <a:srgbClr val="444444"/>
                </a:solidFill>
                <a:latin typeface="Open Sans" panose="020B0606030504020204" pitchFamily="34" charset="0"/>
              </a:rPr>
              <a:t>It is because the input splits contain text but mappers don’t understand the text. </a:t>
            </a:r>
          </a:p>
          <a:p>
            <a:pPr algn="just"/>
            <a:endParaRPr lang="en-US" dirty="0">
              <a:solidFill>
                <a:srgbClr val="444444"/>
              </a:solidFill>
              <a:latin typeface="Open Sans" panose="020B0606030504020204" pitchFamily="34" charset="0"/>
            </a:endParaRPr>
          </a:p>
          <a:p>
            <a:pPr algn="just"/>
            <a:r>
              <a:rPr lang="en-US" dirty="0">
                <a:solidFill>
                  <a:srgbClr val="444444"/>
                </a:solidFill>
                <a:latin typeface="Open Sans" panose="020B0606030504020204" pitchFamily="34" charset="0"/>
              </a:rPr>
              <a:t>Mappers understand (key, value) pairs only. Thus the text in input splits first needs to be converted to (key, value) pairs. </a:t>
            </a:r>
          </a:p>
          <a:p>
            <a:pPr algn="just"/>
            <a:endParaRPr lang="en-US" dirty="0">
              <a:solidFill>
                <a:srgbClr val="444444"/>
              </a:solidFill>
              <a:latin typeface="Open Sans" panose="020B0606030504020204" pitchFamily="34" charset="0"/>
            </a:endParaRPr>
          </a:p>
          <a:p>
            <a:pPr algn="just"/>
            <a:r>
              <a:rPr lang="en-US" dirty="0">
                <a:solidFill>
                  <a:srgbClr val="444444"/>
                </a:solidFill>
                <a:latin typeface="Open Sans" panose="020B0606030504020204" pitchFamily="34" charset="0"/>
              </a:rPr>
              <a:t>This is achieved by Record Readers. Thus we can also say that as many numbers of input splits are there, those many numbers of record readers are there.</a:t>
            </a:r>
          </a:p>
          <a:p>
            <a:pPr algn="just"/>
            <a:endParaRPr lang="en-US" dirty="0">
              <a:solidFill>
                <a:srgbClr val="444444"/>
              </a:solidFill>
              <a:latin typeface="Open Sans" panose="020B0606030504020204" pitchFamily="34" charset="0"/>
            </a:endParaRPr>
          </a:p>
          <a:p>
            <a:pPr algn="just"/>
            <a:r>
              <a:rPr lang="en-US" dirty="0">
                <a:solidFill>
                  <a:srgbClr val="444444"/>
                </a:solidFill>
                <a:latin typeface="Open Sans" panose="020B0606030504020204" pitchFamily="34" charset="0"/>
              </a:rPr>
              <a:t>In Hadoop terminology, each line in a text is termed as a ‘record’. How record reader converts this text into (key, value) pair depends on the format of the file.</a:t>
            </a:r>
          </a:p>
          <a:p>
            <a:pPr algn="just"/>
            <a:endParaRPr lang="en-US" dirty="0">
              <a:solidFill>
                <a:srgbClr val="444444"/>
              </a:solidFill>
              <a:latin typeface="Open Sans" panose="020B0606030504020204" pitchFamily="34" charset="0"/>
            </a:endParaRPr>
          </a:p>
          <a:p>
            <a:pPr algn="just"/>
            <a:r>
              <a:rPr lang="en-US" dirty="0">
                <a:solidFill>
                  <a:srgbClr val="444444"/>
                </a:solidFill>
                <a:latin typeface="Open Sans" panose="020B0606030504020204" pitchFamily="34" charset="0"/>
              </a:rPr>
              <a:t> In Hadoop, there are four formats of a file. These formats are Predefined Classes in Hadoop.</a:t>
            </a:r>
          </a:p>
          <a:p>
            <a:endParaRPr lang="en-US" dirty="0"/>
          </a:p>
        </p:txBody>
      </p:sp>
    </p:spTree>
    <p:extLst>
      <p:ext uri="{BB962C8B-B14F-4D97-AF65-F5344CB8AC3E}">
        <p14:creationId xmlns:p14="http://schemas.microsoft.com/office/powerpoint/2010/main" val="415035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3C0F12-B949-4E07-959D-0EF0C3401AC8}"/>
              </a:ext>
            </a:extLst>
          </p:cNvPr>
          <p:cNvSpPr txBox="1"/>
          <p:nvPr/>
        </p:nvSpPr>
        <p:spPr>
          <a:xfrm>
            <a:off x="478971" y="610731"/>
            <a:ext cx="11234057" cy="5909310"/>
          </a:xfrm>
          <a:prstGeom prst="rect">
            <a:avLst/>
          </a:prstGeom>
          <a:noFill/>
        </p:spPr>
        <p:txBody>
          <a:bodyPr wrap="square">
            <a:spAutoFit/>
          </a:bodyPr>
          <a:lstStyle/>
          <a:p>
            <a:r>
              <a:rPr lang="en-US" dirty="0">
                <a:solidFill>
                  <a:srgbClr val="444444"/>
                </a:solidFill>
                <a:latin typeface="Open Sans" panose="020B0606030504020204" pitchFamily="34" charset="0"/>
              </a:rPr>
              <a:t>Four types of formats are:</a:t>
            </a:r>
            <a:endParaRPr lang="en-IN"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r>
              <a:rPr lang="en-US" dirty="0" err="1">
                <a:solidFill>
                  <a:srgbClr val="444444"/>
                </a:solidFill>
                <a:latin typeface="Open Sans" panose="020B0606030504020204" pitchFamily="34" charset="0"/>
              </a:rPr>
              <a:t>TextInputFormat</a:t>
            </a:r>
            <a:endParaRPr lang="en-US" dirty="0">
              <a:solidFill>
                <a:srgbClr val="444444"/>
              </a:solidFill>
              <a:latin typeface="Open Sans" panose="020B0606030504020204" pitchFamily="34" charset="0"/>
            </a:endParaRPr>
          </a:p>
          <a:p>
            <a:r>
              <a:rPr lang="en-US" dirty="0" err="1">
                <a:solidFill>
                  <a:srgbClr val="444444"/>
                </a:solidFill>
                <a:latin typeface="Open Sans" panose="020B0606030504020204" pitchFamily="34" charset="0"/>
              </a:rPr>
              <a:t>KeyValueTextInputFormat</a:t>
            </a:r>
            <a:endParaRPr lang="en-US" dirty="0">
              <a:solidFill>
                <a:srgbClr val="444444"/>
              </a:solidFill>
              <a:latin typeface="Open Sans" panose="020B0606030504020204" pitchFamily="34" charset="0"/>
            </a:endParaRPr>
          </a:p>
          <a:p>
            <a:r>
              <a:rPr lang="en-US" dirty="0" err="1">
                <a:solidFill>
                  <a:srgbClr val="444444"/>
                </a:solidFill>
                <a:latin typeface="Open Sans" panose="020B0606030504020204" pitchFamily="34" charset="0"/>
              </a:rPr>
              <a:t>SequenceFileInputFormat</a:t>
            </a:r>
            <a:endParaRPr lang="en-US" dirty="0">
              <a:solidFill>
                <a:srgbClr val="444444"/>
              </a:solidFill>
              <a:latin typeface="Open Sans" panose="020B0606030504020204" pitchFamily="34" charset="0"/>
            </a:endParaRPr>
          </a:p>
          <a:p>
            <a:r>
              <a:rPr lang="en-US" dirty="0" err="1">
                <a:solidFill>
                  <a:srgbClr val="444444"/>
                </a:solidFill>
                <a:latin typeface="Open Sans" panose="020B0606030504020204" pitchFamily="34" charset="0"/>
              </a:rPr>
              <a:t>SequenceFileAsTextInputFormat</a:t>
            </a:r>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By default, a file is in </a:t>
            </a:r>
            <a:r>
              <a:rPr lang="en-US" dirty="0" err="1">
                <a:solidFill>
                  <a:srgbClr val="444444"/>
                </a:solidFill>
                <a:latin typeface="Open Sans" panose="020B0606030504020204" pitchFamily="34" charset="0"/>
              </a:rPr>
              <a:t>TextInputFormat</a:t>
            </a:r>
            <a:r>
              <a:rPr lang="en-US" dirty="0">
                <a:solidFill>
                  <a:srgbClr val="444444"/>
                </a:solidFill>
                <a:latin typeface="Open Sans" panose="020B0606030504020204" pitchFamily="34" charset="0"/>
              </a:rPr>
              <a:t>. </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Record reader reads one record(line) at a time and converts each record into (key, value) pair.</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 For the time being, let’s assume that the first input split </a:t>
            </a:r>
            <a:r>
              <a:rPr lang="en-US" dirty="0" err="1">
                <a:solidFill>
                  <a:srgbClr val="444444"/>
                </a:solidFill>
                <a:latin typeface="Open Sans" panose="020B0606030504020204" pitchFamily="34" charset="0"/>
              </a:rPr>
              <a:t>first.txtis</a:t>
            </a:r>
            <a:r>
              <a:rPr lang="en-US" dirty="0">
                <a:solidFill>
                  <a:srgbClr val="444444"/>
                </a:solidFill>
                <a:latin typeface="Open Sans" panose="020B0606030504020204" pitchFamily="34" charset="0"/>
              </a:rPr>
              <a:t> in </a:t>
            </a:r>
            <a:r>
              <a:rPr lang="en-US" dirty="0" err="1">
                <a:solidFill>
                  <a:srgbClr val="444444"/>
                </a:solidFill>
                <a:latin typeface="Open Sans" panose="020B0606030504020204" pitchFamily="34" charset="0"/>
              </a:rPr>
              <a:t>TextInputFormat</a:t>
            </a:r>
            <a:r>
              <a:rPr lang="en-US" dirty="0">
                <a:solidFill>
                  <a:srgbClr val="444444"/>
                </a:solidFill>
                <a:latin typeface="Open Sans" panose="020B0606030504020204" pitchFamily="34" charset="0"/>
              </a:rPr>
              <a:t>. </a:t>
            </a:r>
          </a:p>
          <a:p>
            <a:pPr marL="285750" indent="-285750" algn="just">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44444"/>
                </a:solidFill>
                <a:latin typeface="Open Sans" panose="020B0606030504020204" pitchFamily="34" charset="0"/>
              </a:rPr>
              <a:t>Now, the record reader working on this input split converts the record in the form of (byte offset, entire line).</a:t>
            </a:r>
          </a:p>
          <a:p>
            <a:endParaRPr lang="en-US"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 For example first.txt has the content:</a:t>
            </a:r>
          </a:p>
          <a:p>
            <a:endParaRPr lang="en-US" dirty="0">
              <a:solidFill>
                <a:srgbClr val="444444"/>
              </a:solidFill>
              <a:latin typeface="Open Sans" panose="020B0606030504020204" pitchFamily="34" charset="0"/>
            </a:endParaRPr>
          </a:p>
          <a:p>
            <a:r>
              <a:rPr lang="en-US" dirty="0">
                <a:solidFill>
                  <a:srgbClr val="444444"/>
                </a:solidFill>
                <a:latin typeface="Open Sans" panose="020B0606030504020204" pitchFamily="34" charset="0"/>
              </a:rPr>
              <a:t>Hello I am Hadoop</a:t>
            </a:r>
          </a:p>
          <a:p>
            <a:r>
              <a:rPr lang="en-US" dirty="0">
                <a:solidFill>
                  <a:srgbClr val="444444"/>
                </a:solidFill>
                <a:latin typeface="Open Sans" panose="020B0606030504020204" pitchFamily="34" charset="0"/>
              </a:rPr>
              <a:t>How can I help you</a:t>
            </a:r>
          </a:p>
          <a:p>
            <a:endParaRPr lang="en-US" dirty="0"/>
          </a:p>
        </p:txBody>
      </p:sp>
    </p:spTree>
    <p:extLst>
      <p:ext uri="{BB962C8B-B14F-4D97-AF65-F5344CB8AC3E}">
        <p14:creationId xmlns:p14="http://schemas.microsoft.com/office/powerpoint/2010/main" val="41797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9E62EE-696F-4B17-895D-104761C698C4}"/>
              </a:ext>
            </a:extLst>
          </p:cNvPr>
          <p:cNvSpPr txBox="1"/>
          <p:nvPr/>
        </p:nvSpPr>
        <p:spPr>
          <a:xfrm>
            <a:off x="478971" y="834742"/>
            <a:ext cx="11242766"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444444"/>
                </a:solidFill>
                <a:latin typeface="Open Sans" panose="020B0606030504020204" pitchFamily="34" charset="0"/>
              </a:rPr>
              <a:t>So, the output of record reader has two pairs (since two records are there in the file).</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 The first pair looks like (0, Hello I am Hadoop) and the second pair looks like (26, How can I help you).</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 Note that the second pair has the byte offset of 26 because there are 25 characters in the first line and the newline operator (\n) is also considered a character.</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 Thus, after the record reader as many numbers of records is there, those many numbers of (key, value) pairs are there. </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Now, the mapper will run once for each of these pairs.</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 Similarly, other mappers are also running for(key, value) pairs of different input splits.</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r>
              <a:rPr lang="en-US" dirty="0">
                <a:solidFill>
                  <a:srgbClr val="444444"/>
                </a:solidFill>
                <a:latin typeface="Open Sans" panose="020B0606030504020204" pitchFamily="34" charset="0"/>
              </a:rPr>
              <a:t> Thus in this way, Hadoop breaks a big task into smaller tasks and executes them in parallel execution</a:t>
            </a:r>
            <a:endParaRPr lang="en-IN" dirty="0">
              <a:solidFill>
                <a:srgbClr val="444444"/>
              </a:solidFill>
              <a:latin typeface="Open Sans" panose="020B0606030504020204" pitchFamily="34" charset="0"/>
            </a:endParaRPr>
          </a:p>
        </p:txBody>
      </p:sp>
    </p:spTree>
    <p:extLst>
      <p:ext uri="{BB962C8B-B14F-4D97-AF65-F5344CB8AC3E}">
        <p14:creationId xmlns:p14="http://schemas.microsoft.com/office/powerpoint/2010/main" val="1314114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2951</TotalTime>
  <Words>1720</Words>
  <Application>Microsoft Office PowerPoint</Application>
  <PresentationFormat>Widescreen</PresentationFormat>
  <Paragraphs>163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Open Sans</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Pallavi G B</cp:lastModifiedBy>
  <cp:revision>35</cp:revision>
  <dcterms:created xsi:type="dcterms:W3CDTF">2022-01-10T07:49:28Z</dcterms:created>
  <dcterms:modified xsi:type="dcterms:W3CDTF">2025-04-20T06:01:44Z</dcterms:modified>
</cp:coreProperties>
</file>