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80" r:id="rId20"/>
    <p:sldId id="278" r:id="rId21"/>
    <p:sldId id="274" r:id="rId22"/>
    <p:sldId id="275" r:id="rId23"/>
    <p:sldId id="276" r:id="rId24"/>
    <p:sldId id="277" r:id="rId25"/>
  </p:sldIdLst>
  <p:sldSz cx="10083800" cy="7562850"/>
  <p:notesSz cx="100838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33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0524" y="627634"/>
            <a:ext cx="7643926" cy="636016"/>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512570" y="4235196"/>
            <a:ext cx="7058660" cy="1890712"/>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4190" y="1739455"/>
            <a:ext cx="4386453"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9455"/>
            <a:ext cx="4386453"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81190"/>
            <a:ext cx="494030" cy="3077845"/>
          </a:xfrm>
          <a:custGeom>
            <a:avLst/>
            <a:gdLst/>
            <a:ahLst/>
            <a:cxnLst/>
            <a:rect l="l" t="t" r="r" b="b"/>
            <a:pathLst>
              <a:path w="494030" h="3077845">
                <a:moveTo>
                  <a:pt x="0" y="0"/>
                </a:moveTo>
                <a:lnTo>
                  <a:pt x="0" y="3077846"/>
                </a:lnTo>
                <a:lnTo>
                  <a:pt x="493588" y="3077846"/>
                </a:lnTo>
                <a:lnTo>
                  <a:pt x="0" y="0"/>
                </a:lnTo>
                <a:close/>
              </a:path>
            </a:pathLst>
          </a:custGeom>
          <a:solidFill>
            <a:srgbClr val="5FCAEE">
              <a:alpha val="70195"/>
            </a:srgbClr>
          </a:solidFill>
        </p:spPr>
        <p:txBody>
          <a:bodyPr wrap="square" lIns="0" tIns="0" rIns="0" bIns="0" rtlCol="0"/>
          <a:lstStyle/>
          <a:p>
            <a:endParaRPr/>
          </a:p>
        </p:txBody>
      </p:sp>
      <p:sp>
        <p:nvSpPr>
          <p:cNvPr id="17" name="bg object 17"/>
          <p:cNvSpPr/>
          <p:nvPr/>
        </p:nvSpPr>
        <p:spPr>
          <a:xfrm>
            <a:off x="5656989" y="4607902"/>
            <a:ext cx="4424680" cy="2951480"/>
          </a:xfrm>
          <a:custGeom>
            <a:avLst/>
            <a:gdLst/>
            <a:ahLst/>
            <a:cxnLst/>
            <a:rect l="l" t="t" r="r" b="b"/>
            <a:pathLst>
              <a:path w="4424680" h="2951479">
                <a:moveTo>
                  <a:pt x="0" y="2951138"/>
                </a:moveTo>
                <a:lnTo>
                  <a:pt x="4424269" y="0"/>
                </a:lnTo>
              </a:path>
            </a:pathLst>
          </a:custGeom>
          <a:ln w="9144">
            <a:solidFill>
              <a:srgbClr val="5FCAEE"/>
            </a:solidFill>
          </a:ln>
        </p:spPr>
        <p:txBody>
          <a:bodyPr wrap="square" lIns="0" tIns="0" rIns="0" bIns="0" rtlCol="0"/>
          <a:lstStyle/>
          <a:p>
            <a:endParaRPr/>
          </a:p>
        </p:txBody>
      </p:sp>
      <p:sp>
        <p:nvSpPr>
          <p:cNvPr id="18" name="bg object 18"/>
          <p:cNvSpPr/>
          <p:nvPr/>
        </p:nvSpPr>
        <p:spPr>
          <a:xfrm>
            <a:off x="7764779" y="0"/>
            <a:ext cx="1343025" cy="7559675"/>
          </a:xfrm>
          <a:custGeom>
            <a:avLst/>
            <a:gdLst/>
            <a:ahLst/>
            <a:cxnLst/>
            <a:rect l="l" t="t" r="r" b="b"/>
            <a:pathLst>
              <a:path w="1343025" h="7559675">
                <a:moveTo>
                  <a:pt x="0" y="0"/>
                </a:moveTo>
                <a:lnTo>
                  <a:pt x="1343025" y="7559674"/>
                </a:lnTo>
              </a:path>
            </a:pathLst>
          </a:custGeom>
          <a:ln w="9144">
            <a:solidFill>
              <a:srgbClr val="5FCAEE"/>
            </a:solidFill>
          </a:ln>
        </p:spPr>
        <p:txBody>
          <a:bodyPr wrap="square" lIns="0" tIns="0" rIns="0" bIns="0" rtlCol="0"/>
          <a:lstStyle/>
          <a:p>
            <a:endParaRPr/>
          </a:p>
        </p:txBody>
      </p:sp>
      <p:sp>
        <p:nvSpPr>
          <p:cNvPr id="19" name="bg object 19"/>
          <p:cNvSpPr/>
          <p:nvPr/>
        </p:nvSpPr>
        <p:spPr>
          <a:xfrm>
            <a:off x="7597534" y="0"/>
            <a:ext cx="2484120" cy="7559040"/>
          </a:xfrm>
          <a:custGeom>
            <a:avLst/>
            <a:gdLst/>
            <a:ahLst/>
            <a:cxnLst/>
            <a:rect l="l" t="t" r="r" b="b"/>
            <a:pathLst>
              <a:path w="2484120" h="7559040">
                <a:moveTo>
                  <a:pt x="2230868" y="0"/>
                </a:moveTo>
                <a:lnTo>
                  <a:pt x="0" y="7559037"/>
                </a:lnTo>
                <a:lnTo>
                  <a:pt x="2483724" y="7559037"/>
                </a:lnTo>
                <a:lnTo>
                  <a:pt x="2483724" y="8969"/>
                </a:lnTo>
                <a:lnTo>
                  <a:pt x="2230868" y="0"/>
                </a:lnTo>
                <a:close/>
              </a:path>
            </a:pathLst>
          </a:custGeom>
          <a:solidFill>
            <a:srgbClr val="5FCAEE">
              <a:alpha val="36077"/>
            </a:srgbClr>
          </a:solidFill>
        </p:spPr>
        <p:txBody>
          <a:bodyPr wrap="square" lIns="0" tIns="0" rIns="0" bIns="0" rtlCol="0"/>
          <a:lstStyle/>
          <a:p>
            <a:endParaRPr/>
          </a:p>
        </p:txBody>
      </p:sp>
      <p:sp>
        <p:nvSpPr>
          <p:cNvPr id="20" name="bg object 20"/>
          <p:cNvSpPr/>
          <p:nvPr/>
        </p:nvSpPr>
        <p:spPr>
          <a:xfrm>
            <a:off x="7943166" y="0"/>
            <a:ext cx="2138680" cy="7559040"/>
          </a:xfrm>
          <a:custGeom>
            <a:avLst/>
            <a:gdLst/>
            <a:ahLst/>
            <a:cxnLst/>
            <a:rect l="l" t="t" r="r" b="b"/>
            <a:pathLst>
              <a:path w="2138679" h="7559040">
                <a:moveTo>
                  <a:pt x="2138092" y="0"/>
                </a:moveTo>
                <a:lnTo>
                  <a:pt x="0" y="0"/>
                </a:lnTo>
                <a:lnTo>
                  <a:pt x="1324530" y="7559035"/>
                </a:lnTo>
                <a:lnTo>
                  <a:pt x="2138092" y="7559035"/>
                </a:lnTo>
                <a:lnTo>
                  <a:pt x="2138092" y="0"/>
                </a:lnTo>
                <a:close/>
              </a:path>
            </a:pathLst>
          </a:custGeom>
          <a:solidFill>
            <a:srgbClr val="5FCAEE">
              <a:alpha val="19999"/>
            </a:srgbClr>
          </a:solidFill>
        </p:spPr>
        <p:txBody>
          <a:bodyPr wrap="square" lIns="0" tIns="0" rIns="0" bIns="0" rtlCol="0"/>
          <a:lstStyle/>
          <a:p>
            <a:endParaRPr/>
          </a:p>
        </p:txBody>
      </p:sp>
      <p:sp>
        <p:nvSpPr>
          <p:cNvPr id="21" name="bg object 21"/>
          <p:cNvSpPr/>
          <p:nvPr/>
        </p:nvSpPr>
        <p:spPr>
          <a:xfrm>
            <a:off x="7318249" y="4320987"/>
            <a:ext cx="2763520" cy="3238500"/>
          </a:xfrm>
          <a:custGeom>
            <a:avLst/>
            <a:gdLst/>
            <a:ahLst/>
            <a:cxnLst/>
            <a:rect l="l" t="t" r="r" b="b"/>
            <a:pathLst>
              <a:path w="2763520" h="3238500">
                <a:moveTo>
                  <a:pt x="2763009" y="0"/>
                </a:moveTo>
                <a:lnTo>
                  <a:pt x="0" y="3238050"/>
                </a:lnTo>
                <a:lnTo>
                  <a:pt x="2763009" y="3238050"/>
                </a:lnTo>
                <a:lnTo>
                  <a:pt x="2763009" y="0"/>
                </a:lnTo>
                <a:close/>
              </a:path>
            </a:pathLst>
          </a:custGeom>
          <a:solidFill>
            <a:srgbClr val="17AFE3">
              <a:alpha val="65881"/>
            </a:srgbClr>
          </a:solidFill>
        </p:spPr>
        <p:txBody>
          <a:bodyPr wrap="square" lIns="0" tIns="0" rIns="0" bIns="0" rtlCol="0"/>
          <a:lstStyle/>
          <a:p>
            <a:endParaRPr/>
          </a:p>
        </p:txBody>
      </p:sp>
      <p:sp>
        <p:nvSpPr>
          <p:cNvPr id="22" name="bg object 22"/>
          <p:cNvSpPr/>
          <p:nvPr/>
        </p:nvSpPr>
        <p:spPr>
          <a:xfrm>
            <a:off x="7730676" y="0"/>
            <a:ext cx="2350770" cy="7559040"/>
          </a:xfrm>
          <a:custGeom>
            <a:avLst/>
            <a:gdLst/>
            <a:ahLst/>
            <a:cxnLst/>
            <a:rect l="l" t="t" r="r" b="b"/>
            <a:pathLst>
              <a:path w="2350770" h="7559040">
                <a:moveTo>
                  <a:pt x="2350582" y="0"/>
                </a:moveTo>
                <a:lnTo>
                  <a:pt x="0" y="0"/>
                </a:lnTo>
                <a:lnTo>
                  <a:pt x="2044257" y="7559035"/>
                </a:lnTo>
                <a:lnTo>
                  <a:pt x="2350582" y="7549977"/>
                </a:lnTo>
                <a:lnTo>
                  <a:pt x="2350582" y="0"/>
                </a:lnTo>
                <a:close/>
              </a:path>
            </a:pathLst>
          </a:custGeom>
          <a:solidFill>
            <a:srgbClr val="17AFE3">
              <a:alpha val="50195"/>
            </a:srgbClr>
          </a:solidFill>
        </p:spPr>
        <p:txBody>
          <a:bodyPr wrap="square" lIns="0" tIns="0" rIns="0" bIns="0" rtlCol="0"/>
          <a:lstStyle/>
          <a:p>
            <a:endParaRPr/>
          </a:p>
        </p:txBody>
      </p:sp>
      <p:sp>
        <p:nvSpPr>
          <p:cNvPr id="23" name="bg object 23"/>
          <p:cNvSpPr/>
          <p:nvPr/>
        </p:nvSpPr>
        <p:spPr>
          <a:xfrm>
            <a:off x="9145524" y="0"/>
            <a:ext cx="935990" cy="7559040"/>
          </a:xfrm>
          <a:custGeom>
            <a:avLst/>
            <a:gdLst/>
            <a:ahLst/>
            <a:cxnLst/>
            <a:rect l="l" t="t" r="r" b="b"/>
            <a:pathLst>
              <a:path w="935990" h="7559040">
                <a:moveTo>
                  <a:pt x="935734" y="0"/>
                </a:moveTo>
                <a:lnTo>
                  <a:pt x="745096" y="0"/>
                </a:lnTo>
                <a:lnTo>
                  <a:pt x="0" y="7559035"/>
                </a:lnTo>
                <a:lnTo>
                  <a:pt x="935734" y="7559035"/>
                </a:lnTo>
                <a:lnTo>
                  <a:pt x="935734" y="0"/>
                </a:lnTo>
                <a:close/>
              </a:path>
            </a:pathLst>
          </a:custGeom>
          <a:solidFill>
            <a:srgbClr val="2D83C3">
              <a:alpha val="70195"/>
            </a:srgbClr>
          </a:solidFill>
        </p:spPr>
        <p:txBody>
          <a:bodyPr wrap="square" lIns="0" tIns="0" rIns="0" bIns="0" rtlCol="0"/>
          <a:lstStyle/>
          <a:p>
            <a:endParaRPr/>
          </a:p>
        </p:txBody>
      </p:sp>
      <p:sp>
        <p:nvSpPr>
          <p:cNvPr id="24" name="bg object 24"/>
          <p:cNvSpPr/>
          <p:nvPr/>
        </p:nvSpPr>
        <p:spPr>
          <a:xfrm>
            <a:off x="8924270" y="0"/>
            <a:ext cx="1157605" cy="7559040"/>
          </a:xfrm>
          <a:custGeom>
            <a:avLst/>
            <a:gdLst/>
            <a:ahLst/>
            <a:cxnLst/>
            <a:rect l="l" t="t" r="r" b="b"/>
            <a:pathLst>
              <a:path w="1157604" h="7559040">
                <a:moveTo>
                  <a:pt x="1156989" y="0"/>
                </a:moveTo>
                <a:lnTo>
                  <a:pt x="0" y="0"/>
                </a:lnTo>
                <a:lnTo>
                  <a:pt x="1033925" y="7559035"/>
                </a:lnTo>
                <a:lnTo>
                  <a:pt x="1156989" y="7559035"/>
                </a:lnTo>
                <a:lnTo>
                  <a:pt x="1156989" y="0"/>
                </a:lnTo>
                <a:close/>
              </a:path>
            </a:pathLst>
          </a:custGeom>
          <a:solidFill>
            <a:srgbClr val="226192">
              <a:alpha val="81959"/>
            </a:srgbClr>
          </a:solidFill>
        </p:spPr>
        <p:txBody>
          <a:bodyPr wrap="square" lIns="0" tIns="0" rIns="0" bIns="0" rtlCol="0"/>
          <a:lstStyle/>
          <a:p>
            <a:endParaRPr/>
          </a:p>
        </p:txBody>
      </p:sp>
      <p:sp>
        <p:nvSpPr>
          <p:cNvPr id="25" name="bg object 25"/>
          <p:cNvSpPr/>
          <p:nvPr/>
        </p:nvSpPr>
        <p:spPr>
          <a:xfrm>
            <a:off x="8894064" y="5420581"/>
            <a:ext cx="1187450" cy="2138680"/>
          </a:xfrm>
          <a:custGeom>
            <a:avLst/>
            <a:gdLst/>
            <a:ahLst/>
            <a:cxnLst/>
            <a:rect l="l" t="t" r="r" b="b"/>
            <a:pathLst>
              <a:path w="1187450" h="2138679">
                <a:moveTo>
                  <a:pt x="1187195" y="0"/>
                </a:moveTo>
                <a:lnTo>
                  <a:pt x="0" y="2138456"/>
                </a:lnTo>
                <a:lnTo>
                  <a:pt x="1187195" y="2132943"/>
                </a:lnTo>
                <a:lnTo>
                  <a:pt x="1187195" y="0"/>
                </a:lnTo>
                <a:close/>
              </a:path>
            </a:pathLst>
          </a:custGeom>
          <a:solidFill>
            <a:srgbClr val="17AFE3">
              <a:alpha val="65881"/>
            </a:srgbClr>
          </a:solidFill>
        </p:spPr>
        <p:txBody>
          <a:bodyPr wrap="square" lIns="0" tIns="0" rIns="0" bIns="0" rtlCol="0"/>
          <a:lstStyle/>
          <a:p>
            <a:endParaRPr/>
          </a:p>
        </p:txBody>
      </p:sp>
      <p:sp>
        <p:nvSpPr>
          <p:cNvPr id="2" name="Holder 2"/>
          <p:cNvSpPr>
            <a:spLocks noGrp="1"/>
          </p:cNvSpPr>
          <p:nvPr>
            <p:ph type="title"/>
          </p:nvPr>
        </p:nvSpPr>
        <p:spPr>
          <a:xfrm>
            <a:off x="461568" y="324688"/>
            <a:ext cx="9174480" cy="938961"/>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18540" y="1510030"/>
            <a:ext cx="8325484" cy="518414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28492" y="7033450"/>
            <a:ext cx="3226816"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33450"/>
            <a:ext cx="2319274"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a:xfrm>
            <a:off x="7260336" y="7033450"/>
            <a:ext cx="2319274"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50322" y="3239966"/>
            <a:ext cx="2379345" cy="428964"/>
          </a:xfrm>
          <a:prstGeom prst="rect">
            <a:avLst/>
          </a:prstGeom>
        </p:spPr>
        <p:txBody>
          <a:bodyPr vert="horz" wrap="square" lIns="0" tIns="13335" rIns="0" bIns="0" rtlCol="0">
            <a:spAutoFit/>
          </a:bodyPr>
          <a:lstStyle/>
          <a:p>
            <a:pPr marL="12700">
              <a:lnSpc>
                <a:spcPct val="100000"/>
              </a:lnSpc>
              <a:spcBef>
                <a:spcPts val="105"/>
              </a:spcBef>
            </a:pPr>
            <a:r>
              <a:rPr sz="2700" b="1" dirty="0">
                <a:latin typeface="Times New Roman"/>
                <a:cs typeface="Times New Roman"/>
              </a:rPr>
              <a:t>Group</a:t>
            </a:r>
            <a:r>
              <a:rPr sz="2700" b="1" spc="-55" dirty="0">
                <a:latin typeface="Times New Roman"/>
                <a:cs typeface="Times New Roman"/>
              </a:rPr>
              <a:t> </a:t>
            </a:r>
            <a:r>
              <a:rPr sz="2700" b="1" dirty="0">
                <a:latin typeface="Times New Roman"/>
                <a:cs typeface="Times New Roman"/>
              </a:rPr>
              <a:t>No.</a:t>
            </a:r>
            <a:r>
              <a:rPr sz="2700" b="1" spc="-35" dirty="0">
                <a:latin typeface="Times New Roman"/>
                <a:cs typeface="Times New Roman"/>
              </a:rPr>
              <a:t> </a:t>
            </a:r>
            <a:r>
              <a:rPr sz="2700" b="1" spc="-25" dirty="0">
                <a:latin typeface="Times New Roman"/>
                <a:cs typeface="Times New Roman"/>
              </a:rPr>
              <a:t>15</a:t>
            </a:r>
            <a:endParaRPr sz="2700" dirty="0">
              <a:latin typeface="Times New Roman"/>
              <a:cs typeface="Times New Roman"/>
            </a:endParaRPr>
          </a:p>
        </p:txBody>
      </p:sp>
      <p:sp>
        <p:nvSpPr>
          <p:cNvPr id="12" name="object 12"/>
          <p:cNvSpPr txBox="1"/>
          <p:nvPr/>
        </p:nvSpPr>
        <p:spPr>
          <a:xfrm>
            <a:off x="2334895" y="6165291"/>
            <a:ext cx="5410200" cy="1153521"/>
          </a:xfrm>
          <a:prstGeom prst="rect">
            <a:avLst/>
          </a:prstGeom>
        </p:spPr>
        <p:txBody>
          <a:bodyPr vert="horz" wrap="square" lIns="0" tIns="12065" rIns="0" bIns="0" rtlCol="0">
            <a:spAutoFit/>
          </a:bodyPr>
          <a:lstStyle/>
          <a:p>
            <a:pPr algn="ctr">
              <a:lnSpc>
                <a:spcPts val="3265"/>
              </a:lnSpc>
              <a:spcBef>
                <a:spcPts val="95"/>
              </a:spcBef>
            </a:pPr>
            <a:r>
              <a:rPr sz="2800" b="1" dirty="0">
                <a:latin typeface="Times New Roman"/>
                <a:cs typeface="Times New Roman"/>
              </a:rPr>
              <a:t>Project</a:t>
            </a:r>
            <a:r>
              <a:rPr sz="2800" b="1" spc="-125" dirty="0">
                <a:latin typeface="Times New Roman"/>
                <a:cs typeface="Times New Roman"/>
              </a:rPr>
              <a:t> </a:t>
            </a:r>
            <a:r>
              <a:rPr sz="2800" b="1" spc="-10" dirty="0">
                <a:latin typeface="Times New Roman"/>
                <a:cs typeface="Times New Roman"/>
              </a:rPr>
              <a:t>Guide</a:t>
            </a:r>
            <a:endParaRPr sz="2800" dirty="0">
              <a:latin typeface="Times New Roman"/>
              <a:cs typeface="Times New Roman"/>
            </a:endParaRPr>
          </a:p>
          <a:p>
            <a:pPr algn="ctr">
              <a:lnSpc>
                <a:spcPts val="2785"/>
              </a:lnSpc>
            </a:pPr>
            <a:r>
              <a:rPr sz="2400" b="1" dirty="0">
                <a:latin typeface="Times New Roman"/>
                <a:cs typeface="Times New Roman"/>
              </a:rPr>
              <a:t>Ms.</a:t>
            </a:r>
            <a:r>
              <a:rPr sz="2400" b="1" spc="-150" dirty="0">
                <a:latin typeface="Times New Roman"/>
                <a:cs typeface="Times New Roman"/>
              </a:rPr>
              <a:t> </a:t>
            </a:r>
            <a:r>
              <a:rPr sz="2400" b="1" spc="-10" dirty="0">
                <a:latin typeface="Times New Roman"/>
                <a:cs typeface="Times New Roman"/>
              </a:rPr>
              <a:t>Anagha</a:t>
            </a:r>
            <a:r>
              <a:rPr sz="2400" b="1" spc="-140" dirty="0">
                <a:latin typeface="Times New Roman"/>
                <a:cs typeface="Times New Roman"/>
              </a:rPr>
              <a:t> </a:t>
            </a:r>
            <a:r>
              <a:rPr sz="2400" b="1" dirty="0" err="1">
                <a:latin typeface="Times New Roman"/>
                <a:cs typeface="Times New Roman"/>
              </a:rPr>
              <a:t>Aher</a:t>
            </a:r>
            <a:r>
              <a:rPr sz="2400" b="1" spc="-55" dirty="0">
                <a:latin typeface="Times New Roman"/>
                <a:cs typeface="Times New Roman"/>
              </a:rPr>
              <a:t> </a:t>
            </a:r>
            <a:endParaRPr lang="en-US" sz="2400" b="1" spc="-55" dirty="0">
              <a:latin typeface="Times New Roman"/>
              <a:cs typeface="Times New Roman"/>
            </a:endParaRPr>
          </a:p>
          <a:p>
            <a:pPr algn="ctr">
              <a:lnSpc>
                <a:spcPts val="2785"/>
              </a:lnSpc>
            </a:pPr>
            <a:endParaRPr sz="2400" dirty="0">
              <a:latin typeface="Times New Roman"/>
              <a:cs typeface="Times New Roman"/>
            </a:endParaRPr>
          </a:p>
        </p:txBody>
      </p:sp>
      <p:grpSp>
        <p:nvGrpSpPr>
          <p:cNvPr id="13" name="object 13"/>
          <p:cNvGrpSpPr/>
          <p:nvPr/>
        </p:nvGrpSpPr>
        <p:grpSpPr>
          <a:xfrm>
            <a:off x="0" y="146304"/>
            <a:ext cx="10081895" cy="1671955"/>
            <a:chOff x="0" y="146304"/>
            <a:chExt cx="10081895" cy="1671955"/>
          </a:xfrm>
        </p:grpSpPr>
        <p:pic>
          <p:nvPicPr>
            <p:cNvPr id="14" name="object 14"/>
            <p:cNvPicPr/>
            <p:nvPr/>
          </p:nvPicPr>
          <p:blipFill>
            <a:blip r:embed="rId2" cstate="print"/>
            <a:stretch>
              <a:fillRect/>
            </a:stretch>
          </p:blipFill>
          <p:spPr>
            <a:xfrm>
              <a:off x="0" y="1717484"/>
              <a:ext cx="10081259" cy="100774"/>
            </a:xfrm>
            <a:prstGeom prst="rect">
              <a:avLst/>
            </a:prstGeom>
          </p:spPr>
        </p:pic>
        <p:sp>
          <p:nvSpPr>
            <p:cNvPr id="15" name="object 15"/>
            <p:cNvSpPr/>
            <p:nvPr/>
          </p:nvSpPr>
          <p:spPr>
            <a:xfrm>
              <a:off x="761" y="1744218"/>
              <a:ext cx="10080625" cy="0"/>
            </a:xfrm>
            <a:custGeom>
              <a:avLst/>
              <a:gdLst/>
              <a:ahLst/>
              <a:cxnLst/>
              <a:rect l="l" t="t" r="r" b="b"/>
              <a:pathLst>
                <a:path w="10080625">
                  <a:moveTo>
                    <a:pt x="0" y="0"/>
                  </a:moveTo>
                  <a:lnTo>
                    <a:pt x="10080625" y="0"/>
                  </a:lnTo>
                </a:path>
              </a:pathLst>
            </a:custGeom>
            <a:ln w="25908">
              <a:solidFill>
                <a:srgbClr val="000000"/>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1078991" y="146304"/>
              <a:ext cx="7687056" cy="1571243"/>
            </a:xfrm>
            <a:prstGeom prst="rect">
              <a:avLst/>
            </a:prstGeom>
          </p:spPr>
        </p:pic>
      </p:grpSp>
      <p:graphicFrame>
        <p:nvGraphicFramePr>
          <p:cNvPr id="17" name="object 17"/>
          <p:cNvGraphicFramePr>
            <a:graphicFrameLocks noGrp="1"/>
          </p:cNvGraphicFramePr>
          <p:nvPr/>
        </p:nvGraphicFramePr>
        <p:xfrm>
          <a:off x="2297176" y="3917950"/>
          <a:ext cx="6050279" cy="1979295"/>
        </p:xfrm>
        <a:graphic>
          <a:graphicData uri="http://schemas.openxmlformats.org/drawingml/2006/table">
            <a:tbl>
              <a:tblPr firstRow="1" bandRow="1">
                <a:tableStyleId>{2D5ABB26-0587-4C30-8999-92F81FD0307C}</a:tableStyleId>
              </a:tblPr>
              <a:tblGrid>
                <a:gridCol w="2074545">
                  <a:extLst>
                    <a:ext uri="{9D8B030D-6E8A-4147-A177-3AD203B41FA5}">
                      <a16:colId xmlns:a16="http://schemas.microsoft.com/office/drawing/2014/main" val="20000"/>
                    </a:ext>
                  </a:extLst>
                </a:gridCol>
                <a:gridCol w="3975734">
                  <a:extLst>
                    <a:ext uri="{9D8B030D-6E8A-4147-A177-3AD203B41FA5}">
                      <a16:colId xmlns:a16="http://schemas.microsoft.com/office/drawing/2014/main" val="20001"/>
                    </a:ext>
                  </a:extLst>
                </a:gridCol>
              </a:tblGrid>
              <a:tr h="395605">
                <a:tc>
                  <a:txBody>
                    <a:bodyPr/>
                    <a:lstStyle/>
                    <a:p>
                      <a:pPr marL="91440">
                        <a:lnSpc>
                          <a:spcPct val="100000"/>
                        </a:lnSpc>
                        <a:spcBef>
                          <a:spcPts val="300"/>
                        </a:spcBef>
                      </a:pPr>
                      <a:r>
                        <a:rPr sz="2000" b="1" dirty="0">
                          <a:solidFill>
                            <a:srgbClr val="FFFFFF"/>
                          </a:solidFill>
                          <a:latin typeface="Times New Roman"/>
                          <a:cs typeface="Times New Roman"/>
                        </a:rPr>
                        <a:t>Student</a:t>
                      </a:r>
                      <a:r>
                        <a:rPr sz="2000" b="1" spc="-30" dirty="0">
                          <a:solidFill>
                            <a:srgbClr val="FFFFFF"/>
                          </a:solidFill>
                          <a:latin typeface="Times New Roman"/>
                          <a:cs typeface="Times New Roman"/>
                        </a:rPr>
                        <a:t> </a:t>
                      </a:r>
                      <a:r>
                        <a:rPr sz="2000" b="1" spc="-25" dirty="0">
                          <a:solidFill>
                            <a:srgbClr val="FFFFFF"/>
                          </a:solidFill>
                          <a:latin typeface="Times New Roman"/>
                          <a:cs typeface="Times New Roman"/>
                        </a:rPr>
                        <a:t>ID</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FCAEE"/>
                    </a:solidFill>
                  </a:tcPr>
                </a:tc>
                <a:tc>
                  <a:txBody>
                    <a:bodyPr/>
                    <a:lstStyle/>
                    <a:p>
                      <a:pPr marL="92075">
                        <a:lnSpc>
                          <a:spcPct val="100000"/>
                        </a:lnSpc>
                        <a:spcBef>
                          <a:spcPts val="300"/>
                        </a:spcBef>
                      </a:pPr>
                      <a:r>
                        <a:rPr sz="2000" b="1" dirty="0">
                          <a:solidFill>
                            <a:srgbClr val="FFFFFF"/>
                          </a:solidFill>
                          <a:latin typeface="Times New Roman"/>
                          <a:cs typeface="Times New Roman"/>
                        </a:rPr>
                        <a:t>Group</a:t>
                      </a:r>
                      <a:r>
                        <a:rPr sz="2000" b="1" spc="-65" dirty="0">
                          <a:solidFill>
                            <a:srgbClr val="FFFFFF"/>
                          </a:solidFill>
                          <a:latin typeface="Times New Roman"/>
                          <a:cs typeface="Times New Roman"/>
                        </a:rPr>
                        <a:t> </a:t>
                      </a:r>
                      <a:r>
                        <a:rPr sz="2000" b="1" spc="-10" dirty="0">
                          <a:solidFill>
                            <a:srgbClr val="FFFFFF"/>
                          </a:solidFill>
                          <a:latin typeface="Times New Roman"/>
                          <a:cs typeface="Times New Roman"/>
                        </a:rPr>
                        <a:t>member</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FCAEE"/>
                    </a:solidFill>
                  </a:tcPr>
                </a:tc>
                <a:extLst>
                  <a:ext uri="{0D108BD9-81ED-4DB2-BD59-A6C34878D82A}">
                    <a16:rowId xmlns:a16="http://schemas.microsoft.com/office/drawing/2014/main" val="10000"/>
                  </a:ext>
                </a:extLst>
              </a:tr>
              <a:tr h="395605">
                <a:tc>
                  <a:txBody>
                    <a:bodyPr/>
                    <a:lstStyle/>
                    <a:p>
                      <a:pPr marL="91440">
                        <a:lnSpc>
                          <a:spcPct val="100000"/>
                        </a:lnSpc>
                        <a:spcBef>
                          <a:spcPts val="300"/>
                        </a:spcBef>
                      </a:pPr>
                      <a:r>
                        <a:rPr sz="2000" spc="-10" dirty="0">
                          <a:latin typeface="Times New Roman"/>
                          <a:cs typeface="Times New Roman"/>
                        </a:rPr>
                        <a:t>21107019</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EBF8"/>
                    </a:solidFill>
                  </a:tcPr>
                </a:tc>
                <a:tc>
                  <a:txBody>
                    <a:bodyPr/>
                    <a:lstStyle/>
                    <a:p>
                      <a:pPr marL="92075">
                        <a:lnSpc>
                          <a:spcPct val="100000"/>
                        </a:lnSpc>
                        <a:spcBef>
                          <a:spcPts val="300"/>
                        </a:spcBef>
                      </a:pPr>
                      <a:r>
                        <a:rPr sz="2000" dirty="0">
                          <a:latin typeface="Times New Roman"/>
                          <a:cs typeface="Times New Roman"/>
                        </a:rPr>
                        <a:t>Riya</a:t>
                      </a:r>
                      <a:r>
                        <a:rPr sz="2000" spc="-15" dirty="0">
                          <a:latin typeface="Times New Roman"/>
                          <a:cs typeface="Times New Roman"/>
                        </a:rPr>
                        <a:t> </a:t>
                      </a:r>
                      <a:r>
                        <a:rPr sz="2000" dirty="0">
                          <a:latin typeface="Times New Roman"/>
                          <a:cs typeface="Times New Roman"/>
                        </a:rPr>
                        <a:t>Rajesh</a:t>
                      </a:r>
                      <a:r>
                        <a:rPr sz="2000" spc="-20" dirty="0">
                          <a:latin typeface="Times New Roman"/>
                          <a:cs typeface="Times New Roman"/>
                        </a:rPr>
                        <a:t> </a:t>
                      </a:r>
                      <a:r>
                        <a:rPr sz="2000" spc="-10" dirty="0">
                          <a:latin typeface="Times New Roman"/>
                          <a:cs typeface="Times New Roman"/>
                        </a:rPr>
                        <a:t>Sawant</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EBF8"/>
                    </a:solidFill>
                  </a:tcPr>
                </a:tc>
                <a:extLst>
                  <a:ext uri="{0D108BD9-81ED-4DB2-BD59-A6C34878D82A}">
                    <a16:rowId xmlns:a16="http://schemas.microsoft.com/office/drawing/2014/main" val="10001"/>
                  </a:ext>
                </a:extLst>
              </a:tr>
              <a:tr h="396240">
                <a:tc>
                  <a:txBody>
                    <a:bodyPr/>
                    <a:lstStyle/>
                    <a:p>
                      <a:pPr marL="91440">
                        <a:lnSpc>
                          <a:spcPct val="100000"/>
                        </a:lnSpc>
                        <a:spcBef>
                          <a:spcPts val="300"/>
                        </a:spcBef>
                      </a:pPr>
                      <a:r>
                        <a:rPr sz="2000" spc="-10" dirty="0">
                          <a:latin typeface="Times New Roman"/>
                          <a:cs typeface="Times New Roman"/>
                        </a:rPr>
                        <a:t>21107012</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B"/>
                    </a:solidFill>
                  </a:tcPr>
                </a:tc>
                <a:tc>
                  <a:txBody>
                    <a:bodyPr/>
                    <a:lstStyle/>
                    <a:p>
                      <a:pPr marL="92075">
                        <a:lnSpc>
                          <a:spcPct val="100000"/>
                        </a:lnSpc>
                        <a:spcBef>
                          <a:spcPts val="300"/>
                        </a:spcBef>
                      </a:pPr>
                      <a:r>
                        <a:rPr sz="2000" dirty="0">
                          <a:latin typeface="Times New Roman"/>
                          <a:cs typeface="Times New Roman"/>
                        </a:rPr>
                        <a:t>Rutuja</a:t>
                      </a:r>
                      <a:r>
                        <a:rPr sz="2000" spc="-25" dirty="0">
                          <a:latin typeface="Times New Roman"/>
                          <a:cs typeface="Times New Roman"/>
                        </a:rPr>
                        <a:t> </a:t>
                      </a:r>
                      <a:r>
                        <a:rPr sz="2000" spc="-20" dirty="0">
                          <a:latin typeface="Times New Roman"/>
                          <a:cs typeface="Times New Roman"/>
                        </a:rPr>
                        <a:t>Patil</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B"/>
                    </a:solidFill>
                  </a:tcPr>
                </a:tc>
                <a:extLst>
                  <a:ext uri="{0D108BD9-81ED-4DB2-BD59-A6C34878D82A}">
                    <a16:rowId xmlns:a16="http://schemas.microsoft.com/office/drawing/2014/main" val="10002"/>
                  </a:ext>
                </a:extLst>
              </a:tr>
              <a:tr h="395605">
                <a:tc>
                  <a:txBody>
                    <a:bodyPr/>
                    <a:lstStyle/>
                    <a:p>
                      <a:pPr marL="91440">
                        <a:lnSpc>
                          <a:spcPct val="100000"/>
                        </a:lnSpc>
                        <a:spcBef>
                          <a:spcPts val="295"/>
                        </a:spcBef>
                      </a:pPr>
                      <a:r>
                        <a:rPr sz="2000" spc="-10" dirty="0">
                          <a:latin typeface="Times New Roman"/>
                          <a:cs typeface="Times New Roman"/>
                        </a:rPr>
                        <a:t>21107006</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EBF8"/>
                    </a:solidFill>
                  </a:tcPr>
                </a:tc>
                <a:tc>
                  <a:txBody>
                    <a:bodyPr/>
                    <a:lstStyle/>
                    <a:p>
                      <a:pPr marL="92075">
                        <a:lnSpc>
                          <a:spcPct val="100000"/>
                        </a:lnSpc>
                        <a:spcBef>
                          <a:spcPts val="295"/>
                        </a:spcBef>
                      </a:pPr>
                      <a:r>
                        <a:rPr sz="2000" spc="-10" dirty="0">
                          <a:latin typeface="Times New Roman"/>
                          <a:cs typeface="Times New Roman"/>
                        </a:rPr>
                        <a:t>Tanvi</a:t>
                      </a:r>
                      <a:r>
                        <a:rPr sz="2000" spc="-110" dirty="0">
                          <a:latin typeface="Times New Roman"/>
                          <a:cs typeface="Times New Roman"/>
                        </a:rPr>
                        <a:t> </a:t>
                      </a:r>
                      <a:r>
                        <a:rPr sz="2000" spc="-10" dirty="0">
                          <a:latin typeface="Times New Roman"/>
                          <a:cs typeface="Times New Roman"/>
                        </a:rPr>
                        <a:t>Panchal</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EBF8"/>
                    </a:solidFill>
                  </a:tcPr>
                </a:tc>
                <a:extLst>
                  <a:ext uri="{0D108BD9-81ED-4DB2-BD59-A6C34878D82A}">
                    <a16:rowId xmlns:a16="http://schemas.microsoft.com/office/drawing/2014/main" val="10003"/>
                  </a:ext>
                </a:extLst>
              </a:tr>
              <a:tr h="396240">
                <a:tc>
                  <a:txBody>
                    <a:bodyPr/>
                    <a:lstStyle/>
                    <a:p>
                      <a:pPr marL="91440">
                        <a:lnSpc>
                          <a:spcPct val="100000"/>
                        </a:lnSpc>
                        <a:spcBef>
                          <a:spcPts val="300"/>
                        </a:spcBef>
                      </a:pPr>
                      <a:r>
                        <a:rPr sz="2000" spc="-10" dirty="0">
                          <a:latin typeface="Times New Roman"/>
                          <a:cs typeface="Times New Roman"/>
                        </a:rPr>
                        <a:t>22207008</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B"/>
                    </a:solidFill>
                  </a:tcPr>
                </a:tc>
                <a:tc>
                  <a:txBody>
                    <a:bodyPr/>
                    <a:lstStyle/>
                    <a:p>
                      <a:pPr marL="92075">
                        <a:lnSpc>
                          <a:spcPct val="100000"/>
                        </a:lnSpc>
                        <a:spcBef>
                          <a:spcPts val="300"/>
                        </a:spcBef>
                      </a:pPr>
                      <a:r>
                        <a:rPr sz="2000" dirty="0">
                          <a:latin typeface="Times New Roman"/>
                          <a:cs typeface="Times New Roman"/>
                        </a:rPr>
                        <a:t>Sneha</a:t>
                      </a:r>
                      <a:r>
                        <a:rPr sz="2000" spc="-10" dirty="0">
                          <a:latin typeface="Times New Roman"/>
                          <a:cs typeface="Times New Roman"/>
                        </a:rPr>
                        <a:t> Sabat</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B"/>
                    </a:solidFill>
                  </a:tcPr>
                </a:tc>
                <a:extLst>
                  <a:ext uri="{0D108BD9-81ED-4DB2-BD59-A6C34878D82A}">
                    <a16:rowId xmlns:a16="http://schemas.microsoft.com/office/drawing/2014/main" val="10004"/>
                  </a:ext>
                </a:extLst>
              </a:tr>
            </a:tbl>
          </a:graphicData>
        </a:graphic>
      </p:graphicFrame>
      <p:sp>
        <p:nvSpPr>
          <p:cNvPr id="19" name="TextBox 18">
            <a:extLst>
              <a:ext uri="{FF2B5EF4-FFF2-40B4-BE49-F238E27FC236}">
                <a16:creationId xmlns:a16="http://schemas.microsoft.com/office/drawing/2014/main" id="{40E53CAE-F3B3-E79C-405C-31328C3A0C09}"/>
              </a:ext>
            </a:extLst>
          </p:cNvPr>
          <p:cNvSpPr txBox="1"/>
          <p:nvPr/>
        </p:nvSpPr>
        <p:spPr>
          <a:xfrm>
            <a:off x="437291" y="2143683"/>
            <a:ext cx="8970455" cy="892552"/>
          </a:xfrm>
          <a:prstGeom prst="rect">
            <a:avLst/>
          </a:prstGeom>
          <a:noFill/>
        </p:spPr>
        <p:txBody>
          <a:bodyPr wrap="square">
            <a:spAutoFit/>
          </a:bodyPr>
          <a:lstStyle/>
          <a:p>
            <a:pPr algn="ctr"/>
            <a:r>
              <a:rPr lang="en-US" sz="2600" b="1" dirty="0">
                <a:solidFill>
                  <a:schemeClr val="tx1"/>
                </a:solidFill>
                <a:latin typeface="Times New Roman" panose="02020603050405020304" pitchFamily="18" charset="0"/>
                <a:cs typeface="Times New Roman" panose="02020603050405020304" pitchFamily="18" charset="0"/>
              </a:rPr>
              <a:t>An Application based Data-Driven AI Fitness Trainer integrating Deep Learning Algorithms and Computer Vision </a:t>
            </a:r>
            <a:endParaRPr lang="en-IN" sz="2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2799" y="509016"/>
            <a:ext cx="9568815" cy="1009650"/>
            <a:chOff x="482799" y="509016"/>
            <a:chExt cx="9568815" cy="1009650"/>
          </a:xfrm>
        </p:grpSpPr>
        <p:pic>
          <p:nvPicPr>
            <p:cNvPr id="3" name="object 3"/>
            <p:cNvPicPr/>
            <p:nvPr/>
          </p:nvPicPr>
          <p:blipFill>
            <a:blip r:embed="rId2" cstate="print"/>
            <a:stretch>
              <a:fillRect/>
            </a:stretch>
          </p:blipFill>
          <p:spPr>
            <a:xfrm>
              <a:off x="482799" y="783129"/>
              <a:ext cx="3032609" cy="447718"/>
            </a:xfrm>
            <a:prstGeom prst="rect">
              <a:avLst/>
            </a:prstGeom>
          </p:spPr>
        </p:pic>
        <p:pic>
          <p:nvPicPr>
            <p:cNvPr id="4" name="object 4"/>
            <p:cNvPicPr/>
            <p:nvPr/>
          </p:nvPicPr>
          <p:blipFill>
            <a:blip r:embed="rId3" cstate="print"/>
            <a:stretch>
              <a:fillRect/>
            </a:stretch>
          </p:blipFill>
          <p:spPr>
            <a:xfrm>
              <a:off x="3204971" y="509016"/>
              <a:ext cx="6846570" cy="1009650"/>
            </a:xfrm>
            <a:prstGeom prst="rect">
              <a:avLst/>
            </a:prstGeom>
          </p:spPr>
        </p:pic>
      </p:grpSp>
      <p:sp>
        <p:nvSpPr>
          <p:cNvPr id="5" name="object 5"/>
          <p:cNvSpPr txBox="1">
            <a:spLocks noGrp="1"/>
          </p:cNvSpPr>
          <p:nvPr>
            <p:ph type="title"/>
          </p:nvPr>
        </p:nvSpPr>
        <p:spPr>
          <a:prstGeom prst="rect">
            <a:avLst/>
          </a:prstGeom>
        </p:spPr>
        <p:txBody>
          <a:bodyPr vert="horz" wrap="square" lIns="0" tIns="315645" rIns="0" bIns="0" rtlCol="0">
            <a:spAutoFit/>
          </a:bodyPr>
          <a:lstStyle/>
          <a:p>
            <a:pPr marL="12700">
              <a:lnSpc>
                <a:spcPct val="100000"/>
              </a:lnSpc>
              <a:spcBef>
                <a:spcPts val="100"/>
              </a:spcBef>
            </a:pPr>
            <a:r>
              <a:rPr dirty="0"/>
              <a:t>Research</a:t>
            </a:r>
            <a:r>
              <a:rPr spc="-70" dirty="0"/>
              <a:t> </a:t>
            </a:r>
            <a:r>
              <a:rPr dirty="0"/>
              <a:t>Gap</a:t>
            </a:r>
            <a:r>
              <a:rPr spc="-70" dirty="0"/>
              <a:t> </a:t>
            </a:r>
            <a:r>
              <a:rPr dirty="0"/>
              <a:t>(Limitations</a:t>
            </a:r>
            <a:r>
              <a:rPr spc="-70" dirty="0"/>
              <a:t> </a:t>
            </a:r>
            <a:r>
              <a:rPr dirty="0"/>
              <a:t>of</a:t>
            </a:r>
            <a:r>
              <a:rPr spc="-70" dirty="0"/>
              <a:t> </a:t>
            </a:r>
            <a:r>
              <a:rPr dirty="0"/>
              <a:t>existing</a:t>
            </a:r>
            <a:r>
              <a:rPr spc="-60" dirty="0"/>
              <a:t> </a:t>
            </a:r>
            <a:r>
              <a:rPr spc="-10" dirty="0"/>
              <a:t>systems)</a:t>
            </a:r>
          </a:p>
        </p:txBody>
      </p:sp>
      <p:sp>
        <p:nvSpPr>
          <p:cNvPr id="6" name="object 6"/>
          <p:cNvSpPr txBox="1"/>
          <p:nvPr/>
        </p:nvSpPr>
        <p:spPr>
          <a:xfrm>
            <a:off x="438708" y="1933448"/>
            <a:ext cx="8629650" cy="4248150"/>
          </a:xfrm>
          <a:prstGeom prst="rect">
            <a:avLst/>
          </a:prstGeom>
        </p:spPr>
        <p:txBody>
          <a:bodyPr vert="horz" wrap="square" lIns="0" tIns="12700" rIns="0" bIns="0" rtlCol="0">
            <a:spAutoFit/>
          </a:bodyPr>
          <a:lstStyle/>
          <a:p>
            <a:pPr marL="355600" marR="7620" indent="-342900" algn="just">
              <a:lnSpc>
                <a:spcPct val="100000"/>
              </a:lnSpc>
              <a:spcBef>
                <a:spcPts val="100"/>
              </a:spcBef>
              <a:buFont typeface="Arial MT"/>
              <a:buChar char="•"/>
              <a:tabLst>
                <a:tab pos="355600" algn="l"/>
              </a:tabLst>
            </a:pPr>
            <a:r>
              <a:rPr sz="1800" dirty="0">
                <a:latin typeface="Times New Roman"/>
                <a:cs typeface="Times New Roman"/>
              </a:rPr>
              <a:t>Limited</a:t>
            </a:r>
            <a:r>
              <a:rPr sz="1800" spc="60" dirty="0">
                <a:latin typeface="Times New Roman"/>
                <a:cs typeface="Times New Roman"/>
              </a:rPr>
              <a:t>  </a:t>
            </a:r>
            <a:r>
              <a:rPr sz="1800" dirty="0">
                <a:latin typeface="Times New Roman"/>
                <a:cs typeface="Times New Roman"/>
              </a:rPr>
              <a:t>Exercise</a:t>
            </a:r>
            <a:r>
              <a:rPr sz="1800" spc="70" dirty="0">
                <a:latin typeface="Times New Roman"/>
                <a:cs typeface="Times New Roman"/>
              </a:rPr>
              <a:t>  </a:t>
            </a:r>
            <a:r>
              <a:rPr sz="1800" dirty="0">
                <a:latin typeface="Times New Roman"/>
                <a:cs typeface="Times New Roman"/>
              </a:rPr>
              <a:t>Variety:</a:t>
            </a:r>
            <a:r>
              <a:rPr sz="1800" spc="60" dirty="0">
                <a:latin typeface="Times New Roman"/>
                <a:cs typeface="Times New Roman"/>
              </a:rPr>
              <a:t>  </a:t>
            </a:r>
            <a:r>
              <a:rPr sz="1800" dirty="0">
                <a:latin typeface="Times New Roman"/>
                <a:cs typeface="Times New Roman"/>
              </a:rPr>
              <a:t>Existing</a:t>
            </a:r>
            <a:r>
              <a:rPr sz="1800" spc="60" dirty="0">
                <a:latin typeface="Times New Roman"/>
                <a:cs typeface="Times New Roman"/>
              </a:rPr>
              <a:t>  </a:t>
            </a:r>
            <a:r>
              <a:rPr sz="1800" dirty="0">
                <a:latin typeface="Times New Roman"/>
                <a:cs typeface="Times New Roman"/>
              </a:rPr>
              <a:t>systems,</a:t>
            </a:r>
            <a:r>
              <a:rPr sz="1800" spc="65" dirty="0">
                <a:latin typeface="Times New Roman"/>
                <a:cs typeface="Times New Roman"/>
              </a:rPr>
              <a:t>  </a:t>
            </a:r>
            <a:r>
              <a:rPr sz="1800" dirty="0">
                <a:latin typeface="Times New Roman"/>
                <a:cs typeface="Times New Roman"/>
              </a:rPr>
              <a:t>like</a:t>
            </a:r>
            <a:r>
              <a:rPr sz="1800" spc="60" dirty="0">
                <a:latin typeface="Times New Roman"/>
                <a:cs typeface="Times New Roman"/>
              </a:rPr>
              <a:t>  </a:t>
            </a:r>
            <a:r>
              <a:rPr sz="1800" dirty="0">
                <a:latin typeface="Times New Roman"/>
                <a:cs typeface="Times New Roman"/>
              </a:rPr>
              <a:t>those</a:t>
            </a:r>
            <a:r>
              <a:rPr sz="1800" spc="65" dirty="0">
                <a:latin typeface="Times New Roman"/>
                <a:cs typeface="Times New Roman"/>
              </a:rPr>
              <a:t>  </a:t>
            </a:r>
            <a:r>
              <a:rPr sz="1800" dirty="0">
                <a:latin typeface="Times New Roman"/>
                <a:cs typeface="Times New Roman"/>
              </a:rPr>
              <a:t>using</a:t>
            </a:r>
            <a:r>
              <a:rPr sz="1800" spc="55" dirty="0">
                <a:latin typeface="Times New Roman"/>
                <a:cs typeface="Times New Roman"/>
              </a:rPr>
              <a:t>  </a:t>
            </a:r>
            <a:r>
              <a:rPr sz="1800" dirty="0">
                <a:latin typeface="Times New Roman"/>
                <a:cs typeface="Times New Roman"/>
              </a:rPr>
              <a:t>Mediapipe,</a:t>
            </a:r>
            <a:r>
              <a:rPr sz="1800" spc="60" dirty="0">
                <a:latin typeface="Times New Roman"/>
                <a:cs typeface="Times New Roman"/>
              </a:rPr>
              <a:t>  </a:t>
            </a:r>
            <a:r>
              <a:rPr sz="1800" dirty="0">
                <a:latin typeface="Times New Roman"/>
                <a:cs typeface="Times New Roman"/>
              </a:rPr>
              <a:t>are</a:t>
            </a:r>
            <a:r>
              <a:rPr sz="1800" spc="70" dirty="0">
                <a:latin typeface="Times New Roman"/>
                <a:cs typeface="Times New Roman"/>
              </a:rPr>
              <a:t>  </a:t>
            </a:r>
            <a:r>
              <a:rPr sz="1800" spc="-10" dirty="0">
                <a:latin typeface="Times New Roman"/>
                <a:cs typeface="Times New Roman"/>
              </a:rPr>
              <a:t>often </a:t>
            </a:r>
            <a:r>
              <a:rPr sz="1800" dirty="0">
                <a:latin typeface="Times New Roman"/>
                <a:cs typeface="Times New Roman"/>
              </a:rPr>
              <a:t>restricted</a:t>
            </a:r>
            <a:r>
              <a:rPr sz="1800" spc="-45" dirty="0">
                <a:latin typeface="Times New Roman"/>
                <a:cs typeface="Times New Roman"/>
              </a:rPr>
              <a:t> </a:t>
            </a:r>
            <a:r>
              <a:rPr sz="1800" dirty="0">
                <a:latin typeface="Times New Roman"/>
                <a:cs typeface="Times New Roman"/>
              </a:rPr>
              <a:t>to</a:t>
            </a:r>
            <a:r>
              <a:rPr sz="1800" spc="-40" dirty="0">
                <a:latin typeface="Times New Roman"/>
                <a:cs typeface="Times New Roman"/>
              </a:rPr>
              <a:t> </a:t>
            </a:r>
            <a:r>
              <a:rPr sz="1800" dirty="0">
                <a:latin typeface="Times New Roman"/>
                <a:cs typeface="Times New Roman"/>
              </a:rPr>
              <a:t>specific</a:t>
            </a:r>
            <a:r>
              <a:rPr sz="1800" spc="-35" dirty="0">
                <a:latin typeface="Times New Roman"/>
                <a:cs typeface="Times New Roman"/>
              </a:rPr>
              <a:t> </a:t>
            </a:r>
            <a:r>
              <a:rPr sz="1800" dirty="0">
                <a:latin typeface="Times New Roman"/>
                <a:cs typeface="Times New Roman"/>
              </a:rPr>
              <a:t>exercises,</a:t>
            </a:r>
            <a:r>
              <a:rPr sz="1800" spc="-45" dirty="0">
                <a:latin typeface="Times New Roman"/>
                <a:cs typeface="Times New Roman"/>
              </a:rPr>
              <a:t> </a:t>
            </a:r>
            <a:r>
              <a:rPr sz="1800" dirty="0">
                <a:latin typeface="Times New Roman"/>
                <a:cs typeface="Times New Roman"/>
              </a:rPr>
              <a:t>limiting</a:t>
            </a:r>
            <a:r>
              <a:rPr sz="1800" spc="-25" dirty="0">
                <a:latin typeface="Times New Roman"/>
                <a:cs typeface="Times New Roman"/>
              </a:rPr>
              <a:t> </a:t>
            </a:r>
            <a:r>
              <a:rPr sz="1800" dirty="0">
                <a:latin typeface="Times New Roman"/>
                <a:cs typeface="Times New Roman"/>
              </a:rPr>
              <a:t>their</a:t>
            </a:r>
            <a:r>
              <a:rPr sz="1800" spc="-45" dirty="0">
                <a:latin typeface="Times New Roman"/>
                <a:cs typeface="Times New Roman"/>
              </a:rPr>
              <a:t> </a:t>
            </a:r>
            <a:r>
              <a:rPr sz="1800" dirty="0">
                <a:latin typeface="Times New Roman"/>
                <a:cs typeface="Times New Roman"/>
              </a:rPr>
              <a:t>ability</a:t>
            </a:r>
            <a:r>
              <a:rPr sz="1800" spc="-40" dirty="0">
                <a:latin typeface="Times New Roman"/>
                <a:cs typeface="Times New Roman"/>
              </a:rPr>
              <a:t> </a:t>
            </a:r>
            <a:r>
              <a:rPr sz="1800" dirty="0">
                <a:latin typeface="Times New Roman"/>
                <a:cs typeface="Times New Roman"/>
              </a:rPr>
              <a:t>to</a:t>
            </a:r>
            <a:r>
              <a:rPr sz="1800" spc="-40" dirty="0">
                <a:latin typeface="Times New Roman"/>
                <a:cs typeface="Times New Roman"/>
              </a:rPr>
              <a:t> </a:t>
            </a:r>
            <a:r>
              <a:rPr sz="1800" dirty="0">
                <a:latin typeface="Times New Roman"/>
                <a:cs typeface="Times New Roman"/>
              </a:rPr>
              <a:t>handle</a:t>
            </a:r>
            <a:r>
              <a:rPr sz="1800" spc="-25" dirty="0">
                <a:latin typeface="Times New Roman"/>
                <a:cs typeface="Times New Roman"/>
              </a:rPr>
              <a:t> </a:t>
            </a:r>
            <a:r>
              <a:rPr sz="1800" dirty="0">
                <a:latin typeface="Times New Roman"/>
                <a:cs typeface="Times New Roman"/>
              </a:rPr>
              <a:t>diverse</a:t>
            </a:r>
            <a:r>
              <a:rPr sz="1800" spc="-35" dirty="0">
                <a:latin typeface="Times New Roman"/>
                <a:cs typeface="Times New Roman"/>
              </a:rPr>
              <a:t> </a:t>
            </a:r>
            <a:r>
              <a:rPr sz="1800" spc="-10" dirty="0">
                <a:latin typeface="Times New Roman"/>
                <a:cs typeface="Times New Roman"/>
              </a:rPr>
              <a:t>workouts.</a:t>
            </a:r>
            <a:endParaRPr sz="1800">
              <a:latin typeface="Times New Roman"/>
              <a:cs typeface="Times New Roman"/>
            </a:endParaRPr>
          </a:p>
          <a:p>
            <a:pPr marL="354965" indent="-342265" algn="just">
              <a:lnSpc>
                <a:spcPct val="100000"/>
              </a:lnSpc>
              <a:spcBef>
                <a:spcPts val="1030"/>
              </a:spcBef>
              <a:buFont typeface="Arial MT"/>
              <a:buChar char="•"/>
              <a:tabLst>
                <a:tab pos="354965" algn="l"/>
              </a:tabLst>
            </a:pPr>
            <a:r>
              <a:rPr sz="1800" dirty="0">
                <a:latin typeface="Times New Roman"/>
                <a:cs typeface="Times New Roman"/>
              </a:rPr>
              <a:t>Environmental</a:t>
            </a:r>
            <a:r>
              <a:rPr sz="1800" spc="495" dirty="0">
                <a:latin typeface="Times New Roman"/>
                <a:cs typeface="Times New Roman"/>
              </a:rPr>
              <a:t> </a:t>
            </a:r>
            <a:r>
              <a:rPr sz="1800" dirty="0">
                <a:latin typeface="Times New Roman"/>
                <a:cs typeface="Times New Roman"/>
              </a:rPr>
              <a:t>Dependence:</a:t>
            </a:r>
            <a:r>
              <a:rPr sz="1800" spc="30" dirty="0">
                <a:latin typeface="Times New Roman"/>
                <a:cs typeface="Times New Roman"/>
              </a:rPr>
              <a:t>  </a:t>
            </a:r>
            <a:r>
              <a:rPr sz="1800" dirty="0">
                <a:latin typeface="Times New Roman"/>
                <a:cs typeface="Times New Roman"/>
              </a:rPr>
              <a:t>Current</a:t>
            </a:r>
            <a:r>
              <a:rPr sz="1800" spc="35" dirty="0">
                <a:latin typeface="Times New Roman"/>
                <a:cs typeface="Times New Roman"/>
              </a:rPr>
              <a:t>  </a:t>
            </a:r>
            <a:r>
              <a:rPr sz="1800" dirty="0">
                <a:latin typeface="Times New Roman"/>
                <a:cs typeface="Times New Roman"/>
              </a:rPr>
              <a:t>posture</a:t>
            </a:r>
            <a:r>
              <a:rPr sz="1800" spc="484" dirty="0">
                <a:latin typeface="Times New Roman"/>
                <a:cs typeface="Times New Roman"/>
              </a:rPr>
              <a:t> </a:t>
            </a:r>
            <a:r>
              <a:rPr sz="1800" dirty="0">
                <a:latin typeface="Times New Roman"/>
                <a:cs typeface="Times New Roman"/>
              </a:rPr>
              <a:t>estimation</a:t>
            </a:r>
            <a:r>
              <a:rPr sz="1800" spc="30" dirty="0">
                <a:latin typeface="Times New Roman"/>
                <a:cs typeface="Times New Roman"/>
              </a:rPr>
              <a:t>  </a:t>
            </a:r>
            <a:r>
              <a:rPr sz="1800" dirty="0">
                <a:latin typeface="Times New Roman"/>
                <a:cs typeface="Times New Roman"/>
              </a:rPr>
              <a:t>systems</a:t>
            </a:r>
            <a:r>
              <a:rPr sz="1800" spc="30" dirty="0">
                <a:latin typeface="Times New Roman"/>
                <a:cs typeface="Times New Roman"/>
              </a:rPr>
              <a:t>  </a:t>
            </a:r>
            <a:r>
              <a:rPr sz="1800" dirty="0">
                <a:latin typeface="Times New Roman"/>
                <a:cs typeface="Times New Roman"/>
              </a:rPr>
              <a:t>rely</a:t>
            </a:r>
            <a:r>
              <a:rPr sz="1800" spc="40" dirty="0">
                <a:latin typeface="Times New Roman"/>
                <a:cs typeface="Times New Roman"/>
              </a:rPr>
              <a:t>  </a:t>
            </a:r>
            <a:r>
              <a:rPr sz="1800" dirty="0">
                <a:latin typeface="Times New Roman"/>
                <a:cs typeface="Times New Roman"/>
              </a:rPr>
              <a:t>on</a:t>
            </a:r>
            <a:r>
              <a:rPr sz="1800" spc="25" dirty="0">
                <a:latin typeface="Times New Roman"/>
                <a:cs typeface="Times New Roman"/>
              </a:rPr>
              <a:t>  </a:t>
            </a:r>
            <a:r>
              <a:rPr sz="1800" dirty="0">
                <a:latin typeface="Times New Roman"/>
                <a:cs typeface="Times New Roman"/>
              </a:rPr>
              <a:t>factors</a:t>
            </a:r>
            <a:r>
              <a:rPr sz="1800" spc="25" dirty="0">
                <a:latin typeface="Times New Roman"/>
                <a:cs typeface="Times New Roman"/>
              </a:rPr>
              <a:t>  </a:t>
            </a:r>
            <a:r>
              <a:rPr sz="1800" spc="-20" dirty="0">
                <a:latin typeface="Times New Roman"/>
                <a:cs typeface="Times New Roman"/>
              </a:rPr>
              <a:t>like</a:t>
            </a:r>
            <a:endParaRPr sz="1800">
              <a:latin typeface="Times New Roman"/>
              <a:cs typeface="Times New Roman"/>
            </a:endParaRPr>
          </a:p>
          <a:p>
            <a:pPr marL="355600" algn="just">
              <a:lnSpc>
                <a:spcPct val="100000"/>
              </a:lnSpc>
            </a:pPr>
            <a:r>
              <a:rPr sz="1800" dirty="0">
                <a:latin typeface="Times New Roman"/>
                <a:cs typeface="Times New Roman"/>
              </a:rPr>
              <a:t>lighting</a:t>
            </a:r>
            <a:r>
              <a:rPr sz="1800" spc="-50" dirty="0">
                <a:latin typeface="Times New Roman"/>
                <a:cs typeface="Times New Roman"/>
              </a:rPr>
              <a:t> </a:t>
            </a:r>
            <a:r>
              <a:rPr sz="1800" dirty="0">
                <a:latin typeface="Times New Roman"/>
                <a:cs typeface="Times New Roman"/>
              </a:rPr>
              <a:t>and</a:t>
            </a:r>
            <a:r>
              <a:rPr sz="1800" spc="-40" dirty="0">
                <a:latin typeface="Times New Roman"/>
                <a:cs typeface="Times New Roman"/>
              </a:rPr>
              <a:t> </a:t>
            </a:r>
            <a:r>
              <a:rPr sz="1800" dirty="0">
                <a:latin typeface="Times New Roman"/>
                <a:cs typeface="Times New Roman"/>
              </a:rPr>
              <a:t>camera</a:t>
            </a:r>
            <a:r>
              <a:rPr sz="1800" spc="-20" dirty="0">
                <a:latin typeface="Times New Roman"/>
                <a:cs typeface="Times New Roman"/>
              </a:rPr>
              <a:t> </a:t>
            </a:r>
            <a:r>
              <a:rPr sz="1800" spc="-10" dirty="0">
                <a:latin typeface="Times New Roman"/>
                <a:cs typeface="Times New Roman"/>
              </a:rPr>
              <a:t>quality,</a:t>
            </a:r>
            <a:r>
              <a:rPr sz="1800" spc="-70" dirty="0">
                <a:latin typeface="Times New Roman"/>
                <a:cs typeface="Times New Roman"/>
              </a:rPr>
              <a:t> </a:t>
            </a:r>
            <a:r>
              <a:rPr sz="1800" dirty="0">
                <a:latin typeface="Times New Roman"/>
                <a:cs typeface="Times New Roman"/>
              </a:rPr>
              <a:t>reducing</a:t>
            </a:r>
            <a:r>
              <a:rPr sz="1800" spc="-35" dirty="0">
                <a:latin typeface="Times New Roman"/>
                <a:cs typeface="Times New Roman"/>
              </a:rPr>
              <a:t> </a:t>
            </a:r>
            <a:r>
              <a:rPr sz="1800" dirty="0">
                <a:latin typeface="Times New Roman"/>
                <a:cs typeface="Times New Roman"/>
              </a:rPr>
              <a:t>effectiveness</a:t>
            </a:r>
            <a:r>
              <a:rPr sz="1800" spc="-55" dirty="0">
                <a:latin typeface="Times New Roman"/>
                <a:cs typeface="Times New Roman"/>
              </a:rPr>
              <a:t> </a:t>
            </a:r>
            <a:r>
              <a:rPr sz="1800" dirty="0">
                <a:latin typeface="Times New Roman"/>
                <a:cs typeface="Times New Roman"/>
              </a:rPr>
              <a:t>in</a:t>
            </a:r>
            <a:r>
              <a:rPr sz="1800" spc="-40" dirty="0">
                <a:latin typeface="Times New Roman"/>
                <a:cs typeface="Times New Roman"/>
              </a:rPr>
              <a:t> </a:t>
            </a:r>
            <a:r>
              <a:rPr sz="1800" dirty="0">
                <a:latin typeface="Times New Roman"/>
                <a:cs typeface="Times New Roman"/>
              </a:rPr>
              <a:t>varied</a:t>
            </a:r>
            <a:r>
              <a:rPr sz="1800" spc="-50" dirty="0">
                <a:latin typeface="Times New Roman"/>
                <a:cs typeface="Times New Roman"/>
              </a:rPr>
              <a:t> </a:t>
            </a:r>
            <a:r>
              <a:rPr sz="1800" spc="-10" dirty="0">
                <a:latin typeface="Times New Roman"/>
                <a:cs typeface="Times New Roman"/>
              </a:rPr>
              <a:t>conditions.</a:t>
            </a:r>
            <a:endParaRPr sz="1800">
              <a:latin typeface="Times New Roman"/>
              <a:cs typeface="Times New Roman"/>
            </a:endParaRPr>
          </a:p>
          <a:p>
            <a:pPr marL="355600" marR="6985" indent="-342900" algn="just">
              <a:lnSpc>
                <a:spcPct val="100000"/>
              </a:lnSpc>
              <a:spcBef>
                <a:spcPts val="1035"/>
              </a:spcBef>
              <a:buFont typeface="Arial MT"/>
              <a:buChar char="•"/>
              <a:tabLst>
                <a:tab pos="355600" algn="l"/>
              </a:tabLst>
            </a:pPr>
            <a:r>
              <a:rPr sz="1800" dirty="0">
                <a:latin typeface="Times New Roman"/>
                <a:cs typeface="Times New Roman"/>
              </a:rPr>
              <a:t>Challenges</a:t>
            </a:r>
            <a:r>
              <a:rPr sz="1800" spc="30"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30" dirty="0">
                <a:latin typeface="Times New Roman"/>
                <a:cs typeface="Times New Roman"/>
              </a:rPr>
              <a:t> </a:t>
            </a:r>
            <a:r>
              <a:rPr sz="1800" dirty="0">
                <a:latin typeface="Times New Roman"/>
                <a:cs typeface="Times New Roman"/>
              </a:rPr>
              <a:t>Feedback:</a:t>
            </a:r>
            <a:r>
              <a:rPr sz="1800" spc="35" dirty="0">
                <a:latin typeface="Times New Roman"/>
                <a:cs typeface="Times New Roman"/>
              </a:rPr>
              <a:t> </a:t>
            </a:r>
            <a:r>
              <a:rPr sz="1800" dirty="0">
                <a:latin typeface="Times New Roman"/>
                <a:cs typeface="Times New Roman"/>
              </a:rPr>
              <a:t>While</a:t>
            </a:r>
            <a:r>
              <a:rPr sz="1800" spc="2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35" dirty="0">
                <a:latin typeface="Times New Roman"/>
                <a:cs typeface="Times New Roman"/>
              </a:rPr>
              <a:t> </a:t>
            </a:r>
            <a:r>
              <a:rPr sz="1800" dirty="0">
                <a:latin typeface="Times New Roman"/>
                <a:cs typeface="Times New Roman"/>
              </a:rPr>
              <a:t>posture</a:t>
            </a:r>
            <a:r>
              <a:rPr sz="1800" spc="35" dirty="0">
                <a:latin typeface="Times New Roman"/>
                <a:cs typeface="Times New Roman"/>
              </a:rPr>
              <a:t> </a:t>
            </a:r>
            <a:r>
              <a:rPr sz="1800" dirty="0">
                <a:latin typeface="Times New Roman"/>
                <a:cs typeface="Times New Roman"/>
              </a:rPr>
              <a:t>correction</a:t>
            </a:r>
            <a:r>
              <a:rPr sz="1800" spc="25" dirty="0">
                <a:latin typeface="Times New Roman"/>
                <a:cs typeface="Times New Roman"/>
              </a:rPr>
              <a:t> </a:t>
            </a:r>
            <a:r>
              <a:rPr sz="1800" dirty="0">
                <a:latin typeface="Times New Roman"/>
                <a:cs typeface="Times New Roman"/>
              </a:rPr>
              <a:t>exists,</a:t>
            </a:r>
            <a:r>
              <a:rPr sz="1800" spc="20" dirty="0">
                <a:latin typeface="Times New Roman"/>
                <a:cs typeface="Times New Roman"/>
              </a:rPr>
              <a:t> </a:t>
            </a:r>
            <a:r>
              <a:rPr sz="1800" spc="-10" dirty="0">
                <a:latin typeface="Times New Roman"/>
                <a:cs typeface="Times New Roman"/>
              </a:rPr>
              <a:t>integrating </a:t>
            </a:r>
            <a:r>
              <a:rPr sz="1800" dirty="0">
                <a:latin typeface="Times New Roman"/>
                <a:cs typeface="Times New Roman"/>
              </a:rPr>
              <a:t>it</a:t>
            </a:r>
            <a:r>
              <a:rPr sz="1800" spc="-35" dirty="0">
                <a:latin typeface="Times New Roman"/>
                <a:cs typeface="Times New Roman"/>
              </a:rPr>
              <a:t> </a:t>
            </a:r>
            <a:r>
              <a:rPr sz="1800" dirty="0">
                <a:latin typeface="Times New Roman"/>
                <a:cs typeface="Times New Roman"/>
              </a:rPr>
              <a:t>with</a:t>
            </a:r>
            <a:r>
              <a:rPr sz="1800" spc="-35" dirty="0">
                <a:latin typeface="Times New Roman"/>
                <a:cs typeface="Times New Roman"/>
              </a:rPr>
              <a:t> </a:t>
            </a:r>
            <a:r>
              <a:rPr sz="1800" dirty="0">
                <a:latin typeface="Times New Roman"/>
                <a:cs typeface="Times New Roman"/>
              </a:rPr>
              <a:t>accurate</a:t>
            </a:r>
            <a:r>
              <a:rPr sz="1800" spc="-45" dirty="0">
                <a:latin typeface="Times New Roman"/>
                <a:cs typeface="Times New Roman"/>
              </a:rPr>
              <a:t> </a:t>
            </a:r>
            <a:r>
              <a:rPr sz="1800" dirty="0">
                <a:latin typeface="Times New Roman"/>
                <a:cs typeface="Times New Roman"/>
              </a:rPr>
              <a:t>exercise</a:t>
            </a:r>
            <a:r>
              <a:rPr sz="1800" spc="-35" dirty="0">
                <a:latin typeface="Times New Roman"/>
                <a:cs typeface="Times New Roman"/>
              </a:rPr>
              <a:t> </a:t>
            </a:r>
            <a:r>
              <a:rPr sz="1800" dirty="0">
                <a:latin typeface="Times New Roman"/>
                <a:cs typeface="Times New Roman"/>
              </a:rPr>
              <a:t>tracking</a:t>
            </a:r>
            <a:r>
              <a:rPr sz="1800" spc="-40" dirty="0">
                <a:latin typeface="Times New Roman"/>
                <a:cs typeface="Times New Roman"/>
              </a:rPr>
              <a:t> </a:t>
            </a:r>
            <a:r>
              <a:rPr sz="1800" dirty="0">
                <a:latin typeface="Times New Roman"/>
                <a:cs typeface="Times New Roman"/>
              </a:rPr>
              <a:t>and</a:t>
            </a:r>
            <a:r>
              <a:rPr sz="1800" spc="-30" dirty="0">
                <a:latin typeface="Times New Roman"/>
                <a:cs typeface="Times New Roman"/>
              </a:rPr>
              <a:t> </a:t>
            </a:r>
            <a:r>
              <a:rPr sz="1800" dirty="0">
                <a:latin typeface="Times New Roman"/>
                <a:cs typeface="Times New Roman"/>
              </a:rPr>
              <a:t>feedback</a:t>
            </a:r>
            <a:r>
              <a:rPr sz="1800" spc="-40" dirty="0">
                <a:latin typeface="Times New Roman"/>
                <a:cs typeface="Times New Roman"/>
              </a:rPr>
              <a:t> </a:t>
            </a:r>
            <a:r>
              <a:rPr sz="1800" dirty="0">
                <a:latin typeface="Times New Roman"/>
                <a:cs typeface="Times New Roman"/>
              </a:rPr>
              <a:t>remains</a:t>
            </a:r>
            <a:r>
              <a:rPr sz="1800" spc="-30"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spc="-10" dirty="0">
                <a:latin typeface="Times New Roman"/>
                <a:cs typeface="Times New Roman"/>
              </a:rPr>
              <a:t>challenge.</a:t>
            </a:r>
            <a:endParaRPr sz="1800">
              <a:latin typeface="Times New Roman"/>
              <a:cs typeface="Times New Roman"/>
            </a:endParaRPr>
          </a:p>
          <a:p>
            <a:pPr marL="354965" indent="-342265" algn="just">
              <a:lnSpc>
                <a:spcPct val="100000"/>
              </a:lnSpc>
              <a:spcBef>
                <a:spcPts val="1030"/>
              </a:spcBef>
              <a:buFont typeface="Arial MT"/>
              <a:buChar char="•"/>
              <a:tabLst>
                <a:tab pos="354965" algn="l"/>
              </a:tabLst>
            </a:pPr>
            <a:r>
              <a:rPr sz="1800" dirty="0">
                <a:latin typeface="Times New Roman"/>
                <a:cs typeface="Times New Roman"/>
              </a:rPr>
              <a:t>High</a:t>
            </a:r>
            <a:r>
              <a:rPr sz="1800" spc="370" dirty="0">
                <a:latin typeface="Times New Roman"/>
                <a:cs typeface="Times New Roman"/>
              </a:rPr>
              <a:t> </a:t>
            </a:r>
            <a:r>
              <a:rPr sz="1800" dirty="0">
                <a:latin typeface="Times New Roman"/>
                <a:cs typeface="Times New Roman"/>
              </a:rPr>
              <a:t>Computational</a:t>
            </a:r>
            <a:r>
              <a:rPr sz="1800" spc="375" dirty="0">
                <a:latin typeface="Times New Roman"/>
                <a:cs typeface="Times New Roman"/>
              </a:rPr>
              <a:t> </a:t>
            </a:r>
            <a:r>
              <a:rPr sz="1800" dirty="0">
                <a:latin typeface="Times New Roman"/>
                <a:cs typeface="Times New Roman"/>
              </a:rPr>
              <a:t>Demand:</a:t>
            </a:r>
            <a:r>
              <a:rPr sz="1800" spc="360" dirty="0">
                <a:latin typeface="Times New Roman"/>
                <a:cs typeface="Times New Roman"/>
              </a:rPr>
              <a:t> </a:t>
            </a:r>
            <a:r>
              <a:rPr sz="1800" dirty="0">
                <a:latin typeface="Times New Roman"/>
                <a:cs typeface="Times New Roman"/>
              </a:rPr>
              <a:t>Deep</a:t>
            </a:r>
            <a:r>
              <a:rPr sz="1800" spc="365" dirty="0">
                <a:latin typeface="Times New Roman"/>
                <a:cs typeface="Times New Roman"/>
              </a:rPr>
              <a:t> </a:t>
            </a:r>
            <a:r>
              <a:rPr sz="1800" dirty="0">
                <a:latin typeface="Times New Roman"/>
                <a:cs typeface="Times New Roman"/>
              </a:rPr>
              <a:t>learning</a:t>
            </a:r>
            <a:r>
              <a:rPr sz="1800" spc="355" dirty="0">
                <a:latin typeface="Times New Roman"/>
                <a:cs typeface="Times New Roman"/>
              </a:rPr>
              <a:t> </a:t>
            </a:r>
            <a:r>
              <a:rPr sz="1800" dirty="0">
                <a:latin typeface="Times New Roman"/>
                <a:cs typeface="Times New Roman"/>
              </a:rPr>
              <a:t>models,</a:t>
            </a:r>
            <a:r>
              <a:rPr sz="1800" spc="380" dirty="0">
                <a:latin typeface="Times New Roman"/>
                <a:cs typeface="Times New Roman"/>
              </a:rPr>
              <a:t> </a:t>
            </a:r>
            <a:r>
              <a:rPr sz="1800" dirty="0">
                <a:latin typeface="Times New Roman"/>
                <a:cs typeface="Times New Roman"/>
              </a:rPr>
              <a:t>such</a:t>
            </a:r>
            <a:r>
              <a:rPr sz="1800" spc="365" dirty="0">
                <a:latin typeface="Times New Roman"/>
                <a:cs typeface="Times New Roman"/>
              </a:rPr>
              <a:t> </a:t>
            </a:r>
            <a:r>
              <a:rPr sz="1800" dirty="0">
                <a:latin typeface="Times New Roman"/>
                <a:cs typeface="Times New Roman"/>
              </a:rPr>
              <a:t>as</a:t>
            </a:r>
            <a:r>
              <a:rPr sz="1800" spc="355" dirty="0">
                <a:latin typeface="Times New Roman"/>
                <a:cs typeface="Times New Roman"/>
              </a:rPr>
              <a:t> </a:t>
            </a:r>
            <a:r>
              <a:rPr sz="1800" dirty="0">
                <a:latin typeface="Times New Roman"/>
                <a:cs typeface="Times New Roman"/>
              </a:rPr>
              <a:t>MLP,</a:t>
            </a:r>
            <a:r>
              <a:rPr sz="1800" spc="365" dirty="0">
                <a:latin typeface="Times New Roman"/>
                <a:cs typeface="Times New Roman"/>
              </a:rPr>
              <a:t> </a:t>
            </a:r>
            <a:r>
              <a:rPr sz="1800" dirty="0">
                <a:latin typeface="Times New Roman"/>
                <a:cs typeface="Times New Roman"/>
              </a:rPr>
              <a:t>face</a:t>
            </a:r>
            <a:r>
              <a:rPr sz="1800" spc="365" dirty="0">
                <a:latin typeface="Times New Roman"/>
                <a:cs typeface="Times New Roman"/>
              </a:rPr>
              <a:t> </a:t>
            </a:r>
            <a:r>
              <a:rPr sz="1800" dirty="0">
                <a:latin typeface="Times New Roman"/>
                <a:cs typeface="Times New Roman"/>
              </a:rPr>
              <a:t>issues</a:t>
            </a:r>
            <a:r>
              <a:rPr sz="1800" spc="370" dirty="0">
                <a:latin typeface="Times New Roman"/>
                <a:cs typeface="Times New Roman"/>
              </a:rPr>
              <a:t> </a:t>
            </a:r>
            <a:r>
              <a:rPr sz="1800" spc="-20" dirty="0">
                <a:latin typeface="Times New Roman"/>
                <a:cs typeface="Times New Roman"/>
              </a:rPr>
              <a:t>with</a:t>
            </a:r>
            <a:endParaRPr sz="1800">
              <a:latin typeface="Times New Roman"/>
              <a:cs typeface="Times New Roman"/>
            </a:endParaRPr>
          </a:p>
          <a:p>
            <a:pPr marL="355600" algn="just">
              <a:lnSpc>
                <a:spcPct val="100000"/>
              </a:lnSpc>
            </a:pPr>
            <a:r>
              <a:rPr sz="1800" dirty="0">
                <a:latin typeface="Times New Roman"/>
                <a:cs typeface="Times New Roman"/>
              </a:rPr>
              <a:t>scalability</a:t>
            </a:r>
            <a:r>
              <a:rPr sz="1800" spc="-3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real-time</a:t>
            </a:r>
            <a:r>
              <a:rPr sz="1800" spc="-10" dirty="0">
                <a:latin typeface="Times New Roman"/>
                <a:cs typeface="Times New Roman"/>
              </a:rPr>
              <a:t> </a:t>
            </a:r>
            <a:r>
              <a:rPr sz="1800" dirty="0">
                <a:latin typeface="Times New Roman"/>
                <a:cs typeface="Times New Roman"/>
              </a:rPr>
              <a:t>application</a:t>
            </a:r>
            <a:r>
              <a:rPr sz="1800" spc="-25" dirty="0">
                <a:latin typeface="Times New Roman"/>
                <a:cs typeface="Times New Roman"/>
              </a:rPr>
              <a:t> </a:t>
            </a:r>
            <a:r>
              <a:rPr sz="1800" dirty="0">
                <a:latin typeface="Times New Roman"/>
                <a:cs typeface="Times New Roman"/>
              </a:rPr>
              <a:t>due</a:t>
            </a:r>
            <a:r>
              <a:rPr sz="1800" spc="-10"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high</a:t>
            </a:r>
            <a:r>
              <a:rPr sz="1800" spc="-15" dirty="0">
                <a:latin typeface="Times New Roman"/>
                <a:cs typeface="Times New Roman"/>
              </a:rPr>
              <a:t> </a:t>
            </a:r>
            <a:r>
              <a:rPr sz="1800" dirty="0">
                <a:latin typeface="Times New Roman"/>
                <a:cs typeface="Times New Roman"/>
              </a:rPr>
              <a:t>computational</a:t>
            </a:r>
            <a:r>
              <a:rPr sz="1800" spc="-5" dirty="0">
                <a:latin typeface="Times New Roman"/>
                <a:cs typeface="Times New Roman"/>
              </a:rPr>
              <a:t> </a:t>
            </a:r>
            <a:r>
              <a:rPr sz="1800" spc="-10" dirty="0">
                <a:latin typeface="Times New Roman"/>
                <a:cs typeface="Times New Roman"/>
              </a:rPr>
              <a:t>requirements.</a:t>
            </a:r>
            <a:endParaRPr sz="1800">
              <a:latin typeface="Times New Roman"/>
              <a:cs typeface="Times New Roman"/>
            </a:endParaRPr>
          </a:p>
          <a:p>
            <a:pPr marL="355600" marR="5715" indent="-342900" algn="just">
              <a:lnSpc>
                <a:spcPct val="100000"/>
              </a:lnSpc>
              <a:spcBef>
                <a:spcPts val="1035"/>
              </a:spcBef>
              <a:buFont typeface="Arial MT"/>
              <a:buChar char="•"/>
              <a:tabLst>
                <a:tab pos="355600" algn="l"/>
              </a:tabLst>
            </a:pPr>
            <a:r>
              <a:rPr sz="1800" dirty="0">
                <a:latin typeface="Times New Roman"/>
                <a:cs typeface="Times New Roman"/>
              </a:rPr>
              <a:t>Limited</a:t>
            </a:r>
            <a:r>
              <a:rPr sz="1800" spc="40" dirty="0">
                <a:latin typeface="Times New Roman"/>
                <a:cs typeface="Times New Roman"/>
              </a:rPr>
              <a:t> </a:t>
            </a:r>
            <a:r>
              <a:rPr sz="1800" dirty="0">
                <a:latin typeface="Times New Roman"/>
                <a:cs typeface="Times New Roman"/>
              </a:rPr>
              <a:t>Personalization:</a:t>
            </a:r>
            <a:r>
              <a:rPr sz="1800" spc="35" dirty="0">
                <a:latin typeface="Times New Roman"/>
                <a:cs typeface="Times New Roman"/>
              </a:rPr>
              <a:t> </a:t>
            </a:r>
            <a:r>
              <a:rPr sz="1800" dirty="0">
                <a:latin typeface="Times New Roman"/>
                <a:cs typeface="Times New Roman"/>
              </a:rPr>
              <a:t>Many</a:t>
            </a:r>
            <a:r>
              <a:rPr sz="1800" spc="45" dirty="0">
                <a:latin typeface="Times New Roman"/>
                <a:cs typeface="Times New Roman"/>
              </a:rPr>
              <a:t> </a:t>
            </a:r>
            <a:r>
              <a:rPr sz="1800" dirty="0">
                <a:latin typeface="Times New Roman"/>
                <a:cs typeface="Times New Roman"/>
              </a:rPr>
              <a:t>systems</a:t>
            </a:r>
            <a:r>
              <a:rPr sz="1800" spc="30" dirty="0">
                <a:latin typeface="Times New Roman"/>
                <a:cs typeface="Times New Roman"/>
              </a:rPr>
              <a:t> </a:t>
            </a:r>
            <a:r>
              <a:rPr sz="1800" dirty="0">
                <a:latin typeface="Times New Roman"/>
                <a:cs typeface="Times New Roman"/>
              </a:rPr>
              <a:t>lack</a:t>
            </a:r>
            <a:r>
              <a:rPr sz="1800" spc="35" dirty="0">
                <a:latin typeface="Times New Roman"/>
                <a:cs typeface="Times New Roman"/>
              </a:rPr>
              <a:t> </a:t>
            </a:r>
            <a:r>
              <a:rPr sz="1800" dirty="0">
                <a:latin typeface="Times New Roman"/>
                <a:cs typeface="Times New Roman"/>
              </a:rPr>
              <a:t>dynamic,</a:t>
            </a:r>
            <a:r>
              <a:rPr sz="1800" spc="45"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30" dirty="0">
                <a:latin typeface="Times New Roman"/>
                <a:cs typeface="Times New Roman"/>
              </a:rPr>
              <a:t> </a:t>
            </a:r>
            <a:r>
              <a:rPr sz="1800" dirty="0">
                <a:latin typeface="Times New Roman"/>
                <a:cs typeface="Times New Roman"/>
              </a:rPr>
              <a:t>personalization</a:t>
            </a:r>
            <a:r>
              <a:rPr sz="1800" spc="35" dirty="0">
                <a:latin typeface="Times New Roman"/>
                <a:cs typeface="Times New Roman"/>
              </a:rPr>
              <a:t> </a:t>
            </a:r>
            <a:r>
              <a:rPr sz="1800" dirty="0">
                <a:latin typeface="Times New Roman"/>
                <a:cs typeface="Times New Roman"/>
              </a:rPr>
              <a:t>based</a:t>
            </a:r>
            <a:r>
              <a:rPr sz="1800" spc="40" dirty="0">
                <a:latin typeface="Times New Roman"/>
                <a:cs typeface="Times New Roman"/>
              </a:rPr>
              <a:t> </a:t>
            </a:r>
            <a:r>
              <a:rPr sz="1800" spc="-25" dirty="0">
                <a:latin typeface="Times New Roman"/>
                <a:cs typeface="Times New Roman"/>
              </a:rPr>
              <a:t>on </a:t>
            </a:r>
            <a:r>
              <a:rPr sz="1800" dirty="0">
                <a:latin typeface="Times New Roman"/>
                <a:cs typeface="Times New Roman"/>
              </a:rPr>
              <a:t>user</a:t>
            </a:r>
            <a:r>
              <a:rPr sz="1800" spc="-50" dirty="0">
                <a:latin typeface="Times New Roman"/>
                <a:cs typeface="Times New Roman"/>
              </a:rPr>
              <a:t> </a:t>
            </a:r>
            <a:r>
              <a:rPr sz="1800" dirty="0">
                <a:latin typeface="Times New Roman"/>
                <a:cs typeface="Times New Roman"/>
              </a:rPr>
              <a:t>preferences</a:t>
            </a:r>
            <a:r>
              <a:rPr sz="1800" spc="-40" dirty="0">
                <a:latin typeface="Times New Roman"/>
                <a:cs typeface="Times New Roman"/>
              </a:rPr>
              <a:t> </a:t>
            </a:r>
            <a:r>
              <a:rPr sz="1800" dirty="0">
                <a:latin typeface="Times New Roman"/>
                <a:cs typeface="Times New Roman"/>
              </a:rPr>
              <a:t>and</a:t>
            </a:r>
            <a:r>
              <a:rPr sz="1800" spc="-45" dirty="0">
                <a:latin typeface="Times New Roman"/>
                <a:cs typeface="Times New Roman"/>
              </a:rPr>
              <a:t> </a:t>
            </a:r>
            <a:r>
              <a:rPr sz="1800" dirty="0">
                <a:latin typeface="Times New Roman"/>
                <a:cs typeface="Times New Roman"/>
              </a:rPr>
              <a:t>evolving</a:t>
            </a:r>
            <a:r>
              <a:rPr sz="1800" spc="-55" dirty="0">
                <a:latin typeface="Times New Roman"/>
                <a:cs typeface="Times New Roman"/>
              </a:rPr>
              <a:t> </a:t>
            </a:r>
            <a:r>
              <a:rPr sz="1800" dirty="0">
                <a:latin typeface="Times New Roman"/>
                <a:cs typeface="Times New Roman"/>
              </a:rPr>
              <a:t>fitness</a:t>
            </a:r>
            <a:r>
              <a:rPr sz="1800" spc="-40" dirty="0">
                <a:latin typeface="Times New Roman"/>
                <a:cs typeface="Times New Roman"/>
              </a:rPr>
              <a:t> </a:t>
            </a:r>
            <a:r>
              <a:rPr sz="1800" spc="-10" dirty="0">
                <a:latin typeface="Times New Roman"/>
                <a:cs typeface="Times New Roman"/>
              </a:rPr>
              <a:t>levels.</a:t>
            </a:r>
            <a:endParaRPr sz="1800">
              <a:latin typeface="Times New Roman"/>
              <a:cs typeface="Times New Roman"/>
            </a:endParaRPr>
          </a:p>
          <a:p>
            <a:pPr marL="355600" marR="5080" indent="-342900" algn="just">
              <a:lnSpc>
                <a:spcPct val="100000"/>
              </a:lnSpc>
              <a:spcBef>
                <a:spcPts val="1035"/>
              </a:spcBef>
              <a:buFont typeface="Arial MT"/>
              <a:buChar char="•"/>
              <a:tabLst>
                <a:tab pos="355600" algn="l"/>
              </a:tabLst>
            </a:pPr>
            <a:r>
              <a:rPr sz="1800" dirty="0">
                <a:latin typeface="Times New Roman"/>
                <a:cs typeface="Times New Roman"/>
              </a:rPr>
              <a:t>These</a:t>
            </a:r>
            <a:r>
              <a:rPr sz="1800" spc="405" dirty="0">
                <a:latin typeface="Times New Roman"/>
                <a:cs typeface="Times New Roman"/>
              </a:rPr>
              <a:t> </a:t>
            </a:r>
            <a:r>
              <a:rPr sz="1800" dirty="0">
                <a:latin typeface="Times New Roman"/>
                <a:cs typeface="Times New Roman"/>
              </a:rPr>
              <a:t>gaps</a:t>
            </a:r>
            <a:r>
              <a:rPr sz="1800" spc="405" dirty="0">
                <a:latin typeface="Times New Roman"/>
                <a:cs typeface="Times New Roman"/>
              </a:rPr>
              <a:t> </a:t>
            </a:r>
            <a:r>
              <a:rPr sz="1800" dirty="0">
                <a:latin typeface="Times New Roman"/>
                <a:cs typeface="Times New Roman"/>
              </a:rPr>
              <a:t>in</a:t>
            </a:r>
            <a:r>
              <a:rPr sz="1800" spc="395" dirty="0">
                <a:latin typeface="Times New Roman"/>
                <a:cs typeface="Times New Roman"/>
              </a:rPr>
              <a:t> </a:t>
            </a:r>
            <a:r>
              <a:rPr sz="1800" dirty="0">
                <a:latin typeface="Times New Roman"/>
                <a:cs typeface="Times New Roman"/>
              </a:rPr>
              <a:t>the</a:t>
            </a:r>
            <a:r>
              <a:rPr sz="1800" spc="409" dirty="0">
                <a:latin typeface="Times New Roman"/>
                <a:cs typeface="Times New Roman"/>
              </a:rPr>
              <a:t> </a:t>
            </a:r>
            <a:r>
              <a:rPr sz="1800" dirty="0">
                <a:latin typeface="Times New Roman"/>
                <a:cs typeface="Times New Roman"/>
              </a:rPr>
              <a:t>existing</a:t>
            </a:r>
            <a:r>
              <a:rPr sz="1800" spc="409" dirty="0">
                <a:latin typeface="Times New Roman"/>
                <a:cs typeface="Times New Roman"/>
              </a:rPr>
              <a:t> </a:t>
            </a:r>
            <a:r>
              <a:rPr sz="1800" dirty="0">
                <a:latin typeface="Times New Roman"/>
                <a:cs typeface="Times New Roman"/>
              </a:rPr>
              <a:t>systems</a:t>
            </a:r>
            <a:r>
              <a:rPr sz="1800" spc="400" dirty="0">
                <a:latin typeface="Times New Roman"/>
                <a:cs typeface="Times New Roman"/>
              </a:rPr>
              <a:t> </a:t>
            </a:r>
            <a:r>
              <a:rPr sz="1800" dirty="0">
                <a:latin typeface="Times New Roman"/>
                <a:cs typeface="Times New Roman"/>
              </a:rPr>
              <a:t>present</a:t>
            </a:r>
            <a:r>
              <a:rPr sz="1800" spc="409" dirty="0">
                <a:latin typeface="Times New Roman"/>
                <a:cs typeface="Times New Roman"/>
              </a:rPr>
              <a:t> </a:t>
            </a:r>
            <a:r>
              <a:rPr sz="1800" dirty="0">
                <a:latin typeface="Times New Roman"/>
                <a:cs typeface="Times New Roman"/>
              </a:rPr>
              <a:t>opportunities</a:t>
            </a:r>
            <a:r>
              <a:rPr sz="1800" spc="405" dirty="0">
                <a:latin typeface="Times New Roman"/>
                <a:cs typeface="Times New Roman"/>
              </a:rPr>
              <a:t> </a:t>
            </a:r>
            <a:r>
              <a:rPr sz="1800" dirty="0">
                <a:latin typeface="Times New Roman"/>
                <a:cs typeface="Times New Roman"/>
              </a:rPr>
              <a:t>that</a:t>
            </a:r>
            <a:r>
              <a:rPr sz="1800" spc="405" dirty="0">
                <a:latin typeface="Times New Roman"/>
                <a:cs typeface="Times New Roman"/>
              </a:rPr>
              <a:t> </a:t>
            </a:r>
            <a:r>
              <a:rPr sz="1800" dirty="0">
                <a:latin typeface="Times New Roman"/>
                <a:cs typeface="Times New Roman"/>
              </a:rPr>
              <a:t>the</a:t>
            </a:r>
            <a:r>
              <a:rPr sz="1800" spc="415" dirty="0">
                <a:latin typeface="Times New Roman"/>
                <a:cs typeface="Times New Roman"/>
              </a:rPr>
              <a:t> </a:t>
            </a:r>
            <a:r>
              <a:rPr sz="1800" dirty="0">
                <a:latin typeface="Times New Roman"/>
                <a:cs typeface="Times New Roman"/>
              </a:rPr>
              <a:t>AI</a:t>
            </a:r>
            <a:r>
              <a:rPr sz="1800" spc="405" dirty="0">
                <a:latin typeface="Times New Roman"/>
                <a:cs typeface="Times New Roman"/>
              </a:rPr>
              <a:t> </a:t>
            </a:r>
            <a:r>
              <a:rPr sz="1800" dirty="0">
                <a:latin typeface="Times New Roman"/>
                <a:cs typeface="Times New Roman"/>
              </a:rPr>
              <a:t>Fitness</a:t>
            </a:r>
            <a:r>
              <a:rPr sz="1800" spc="390" dirty="0">
                <a:latin typeface="Times New Roman"/>
                <a:cs typeface="Times New Roman"/>
              </a:rPr>
              <a:t> </a:t>
            </a:r>
            <a:r>
              <a:rPr sz="1800" spc="-10" dirty="0">
                <a:latin typeface="Times New Roman"/>
                <a:cs typeface="Times New Roman"/>
              </a:rPr>
              <a:t>Trainer </a:t>
            </a:r>
            <a:r>
              <a:rPr sz="1800" dirty="0">
                <a:latin typeface="Times New Roman"/>
                <a:cs typeface="Times New Roman"/>
              </a:rPr>
              <a:t>addresses</a:t>
            </a:r>
            <a:r>
              <a:rPr sz="1800" spc="370" dirty="0">
                <a:latin typeface="Times New Roman"/>
                <a:cs typeface="Times New Roman"/>
              </a:rPr>
              <a:t> </a:t>
            </a:r>
            <a:r>
              <a:rPr sz="1800" dirty="0">
                <a:latin typeface="Times New Roman"/>
                <a:cs typeface="Times New Roman"/>
              </a:rPr>
              <a:t>by</a:t>
            </a:r>
            <a:r>
              <a:rPr sz="1800" spc="395" dirty="0">
                <a:latin typeface="Times New Roman"/>
                <a:cs typeface="Times New Roman"/>
              </a:rPr>
              <a:t> </a:t>
            </a:r>
            <a:r>
              <a:rPr sz="1800" dirty="0">
                <a:latin typeface="Times New Roman"/>
                <a:cs typeface="Times New Roman"/>
              </a:rPr>
              <a:t>providing</a:t>
            </a:r>
            <a:r>
              <a:rPr sz="1800" spc="380" dirty="0">
                <a:latin typeface="Times New Roman"/>
                <a:cs typeface="Times New Roman"/>
              </a:rPr>
              <a:t> </a:t>
            </a:r>
            <a:r>
              <a:rPr sz="1800" dirty="0">
                <a:latin typeface="Times New Roman"/>
                <a:cs typeface="Times New Roman"/>
              </a:rPr>
              <a:t>dynamic</a:t>
            </a:r>
            <a:r>
              <a:rPr sz="1800" spc="390" dirty="0">
                <a:latin typeface="Times New Roman"/>
                <a:cs typeface="Times New Roman"/>
              </a:rPr>
              <a:t> </a:t>
            </a:r>
            <a:r>
              <a:rPr sz="1800" dirty="0">
                <a:latin typeface="Times New Roman"/>
                <a:cs typeface="Times New Roman"/>
              </a:rPr>
              <a:t>progress</a:t>
            </a:r>
            <a:r>
              <a:rPr sz="1800" spc="370" dirty="0">
                <a:latin typeface="Times New Roman"/>
                <a:cs typeface="Times New Roman"/>
              </a:rPr>
              <a:t> </a:t>
            </a:r>
            <a:r>
              <a:rPr sz="1800" dirty="0">
                <a:latin typeface="Times New Roman"/>
                <a:cs typeface="Times New Roman"/>
              </a:rPr>
              <a:t>tracking,</a:t>
            </a:r>
            <a:r>
              <a:rPr sz="1800" spc="385"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385" dirty="0">
                <a:latin typeface="Times New Roman"/>
                <a:cs typeface="Times New Roman"/>
              </a:rPr>
              <a:t> </a:t>
            </a:r>
            <a:r>
              <a:rPr sz="1800" dirty="0">
                <a:latin typeface="Times New Roman"/>
                <a:cs typeface="Times New Roman"/>
              </a:rPr>
              <a:t>feedback,</a:t>
            </a:r>
            <a:r>
              <a:rPr sz="1800" spc="385" dirty="0">
                <a:latin typeface="Times New Roman"/>
                <a:cs typeface="Times New Roman"/>
              </a:rPr>
              <a:t> </a:t>
            </a:r>
            <a:r>
              <a:rPr sz="1800" dirty="0">
                <a:latin typeface="Times New Roman"/>
                <a:cs typeface="Times New Roman"/>
              </a:rPr>
              <a:t>and</a:t>
            </a:r>
            <a:r>
              <a:rPr sz="1800" spc="380" dirty="0">
                <a:latin typeface="Times New Roman"/>
                <a:cs typeface="Times New Roman"/>
              </a:rPr>
              <a:t> </a:t>
            </a:r>
            <a:r>
              <a:rPr sz="1800" spc="-10" dirty="0">
                <a:latin typeface="Times New Roman"/>
                <a:cs typeface="Times New Roman"/>
              </a:rPr>
              <a:t>enhanced </a:t>
            </a:r>
            <a:r>
              <a:rPr sz="1800" dirty="0">
                <a:latin typeface="Times New Roman"/>
                <a:cs typeface="Times New Roman"/>
              </a:rPr>
              <a:t>personalization.</a:t>
            </a:r>
            <a:r>
              <a:rPr sz="1800" spc="-80" dirty="0">
                <a:latin typeface="Times New Roman"/>
                <a:cs typeface="Times New Roman"/>
              </a:rPr>
              <a:t> </a:t>
            </a:r>
            <a:r>
              <a:rPr sz="1800" dirty="0">
                <a:latin typeface="Times New Roman"/>
                <a:cs typeface="Times New Roman"/>
              </a:rPr>
              <a:t>This</a:t>
            </a:r>
            <a:r>
              <a:rPr sz="1800" spc="-10" dirty="0">
                <a:latin typeface="Times New Roman"/>
                <a:cs typeface="Times New Roman"/>
              </a:rPr>
              <a:t> </a:t>
            </a:r>
            <a:r>
              <a:rPr sz="1800" dirty="0">
                <a:latin typeface="Times New Roman"/>
                <a:cs typeface="Times New Roman"/>
              </a:rPr>
              <a:t>results</a:t>
            </a:r>
            <a:r>
              <a:rPr sz="1800" spc="-1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more</a:t>
            </a:r>
            <a:r>
              <a:rPr sz="1800" spc="-5" dirty="0">
                <a:latin typeface="Times New Roman"/>
                <a:cs typeface="Times New Roman"/>
              </a:rPr>
              <a:t> </a:t>
            </a:r>
            <a:r>
              <a:rPr sz="1800" dirty="0">
                <a:latin typeface="Times New Roman"/>
                <a:cs typeface="Times New Roman"/>
              </a:rPr>
              <a:t>engaging</a:t>
            </a:r>
            <a:r>
              <a:rPr sz="1800" spc="-1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effective</a:t>
            </a:r>
            <a:r>
              <a:rPr sz="1800" spc="-15" dirty="0">
                <a:latin typeface="Times New Roman"/>
                <a:cs typeface="Times New Roman"/>
              </a:rPr>
              <a:t> </a:t>
            </a:r>
            <a:r>
              <a:rPr sz="1800" dirty="0">
                <a:latin typeface="Times New Roman"/>
                <a:cs typeface="Times New Roman"/>
              </a:rPr>
              <a:t>fitness</a:t>
            </a:r>
            <a:r>
              <a:rPr sz="1800" spc="-15" dirty="0">
                <a:latin typeface="Times New Roman"/>
                <a:cs typeface="Times New Roman"/>
              </a:rPr>
              <a:t> </a:t>
            </a:r>
            <a:r>
              <a:rPr sz="1800" spc="-10" dirty="0">
                <a:latin typeface="Times New Roman"/>
                <a:cs typeface="Times New Roman"/>
              </a:rPr>
              <a:t>solution.</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8967" y="784653"/>
            <a:ext cx="3742545" cy="356347"/>
          </a:xfrm>
          <a:prstGeom prst="rect">
            <a:avLst/>
          </a:prstGeom>
        </p:spPr>
      </p:pic>
      <p:sp>
        <p:nvSpPr>
          <p:cNvPr id="3" name="object 3"/>
          <p:cNvSpPr txBox="1">
            <a:spLocks noGrp="1"/>
          </p:cNvSpPr>
          <p:nvPr>
            <p:ph type="title"/>
          </p:nvPr>
        </p:nvSpPr>
        <p:spPr>
          <a:prstGeom prst="rect">
            <a:avLst/>
          </a:prstGeom>
        </p:spPr>
        <p:txBody>
          <a:bodyPr vert="horz" wrap="square" lIns="0" tIns="317550" rIns="0" bIns="0" rtlCol="0">
            <a:spAutoFit/>
          </a:bodyPr>
          <a:lstStyle/>
          <a:p>
            <a:pPr marL="103505">
              <a:lnSpc>
                <a:spcPct val="100000"/>
              </a:lnSpc>
              <a:spcBef>
                <a:spcPts val="100"/>
              </a:spcBef>
            </a:pPr>
            <a:r>
              <a:rPr dirty="0"/>
              <a:t>Problem</a:t>
            </a:r>
            <a:r>
              <a:rPr spc="-200" dirty="0"/>
              <a:t> </a:t>
            </a:r>
            <a:r>
              <a:rPr spc="-10" dirty="0"/>
              <a:t>Definition</a:t>
            </a:r>
          </a:p>
        </p:txBody>
      </p:sp>
      <p:sp>
        <p:nvSpPr>
          <p:cNvPr id="4" name="object 4"/>
          <p:cNvSpPr txBox="1"/>
          <p:nvPr/>
        </p:nvSpPr>
        <p:spPr>
          <a:xfrm>
            <a:off x="510641" y="1789557"/>
            <a:ext cx="8269605" cy="463486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Times New Roman"/>
                <a:cs typeface="Times New Roman"/>
              </a:rPr>
              <a:t>The</a:t>
            </a:r>
            <a:r>
              <a:rPr sz="1800" spc="215" dirty="0">
                <a:latin typeface="Times New Roman"/>
                <a:cs typeface="Times New Roman"/>
              </a:rPr>
              <a:t> </a:t>
            </a:r>
            <a:r>
              <a:rPr sz="1800" dirty="0">
                <a:latin typeface="Times New Roman"/>
                <a:cs typeface="Times New Roman"/>
              </a:rPr>
              <a:t>goal</a:t>
            </a:r>
            <a:r>
              <a:rPr sz="1800" spc="225" dirty="0">
                <a:latin typeface="Times New Roman"/>
                <a:cs typeface="Times New Roman"/>
              </a:rPr>
              <a:t> </a:t>
            </a:r>
            <a:r>
              <a:rPr sz="1800" dirty="0">
                <a:latin typeface="Times New Roman"/>
                <a:cs typeface="Times New Roman"/>
              </a:rPr>
              <a:t>of</a:t>
            </a:r>
            <a:r>
              <a:rPr sz="1800" spc="204" dirty="0">
                <a:latin typeface="Times New Roman"/>
                <a:cs typeface="Times New Roman"/>
              </a:rPr>
              <a:t> </a:t>
            </a:r>
            <a:r>
              <a:rPr sz="1800" dirty="0">
                <a:latin typeface="Times New Roman"/>
                <a:cs typeface="Times New Roman"/>
              </a:rPr>
              <a:t>the</a:t>
            </a:r>
            <a:r>
              <a:rPr sz="1800" spc="210" dirty="0">
                <a:latin typeface="Times New Roman"/>
                <a:cs typeface="Times New Roman"/>
              </a:rPr>
              <a:t> </a:t>
            </a:r>
            <a:r>
              <a:rPr sz="1800" spc="-10" dirty="0">
                <a:latin typeface="Times New Roman"/>
                <a:cs typeface="Times New Roman"/>
              </a:rPr>
              <a:t>Data-</a:t>
            </a:r>
            <a:r>
              <a:rPr sz="1800" dirty="0">
                <a:latin typeface="Times New Roman"/>
                <a:cs typeface="Times New Roman"/>
              </a:rPr>
              <a:t>Driven</a:t>
            </a:r>
            <a:r>
              <a:rPr sz="1800" spc="215" dirty="0">
                <a:latin typeface="Times New Roman"/>
                <a:cs typeface="Times New Roman"/>
              </a:rPr>
              <a:t> </a:t>
            </a:r>
            <a:r>
              <a:rPr sz="1800" dirty="0">
                <a:latin typeface="Times New Roman"/>
                <a:cs typeface="Times New Roman"/>
              </a:rPr>
              <a:t>AI</a:t>
            </a:r>
            <a:r>
              <a:rPr sz="1800" spc="215" dirty="0">
                <a:latin typeface="Times New Roman"/>
                <a:cs typeface="Times New Roman"/>
              </a:rPr>
              <a:t> </a:t>
            </a:r>
            <a:r>
              <a:rPr sz="1800" dirty="0">
                <a:latin typeface="Times New Roman"/>
                <a:cs typeface="Times New Roman"/>
              </a:rPr>
              <a:t>Fitness</a:t>
            </a:r>
            <a:r>
              <a:rPr sz="1800" spc="204" dirty="0">
                <a:latin typeface="Times New Roman"/>
                <a:cs typeface="Times New Roman"/>
              </a:rPr>
              <a:t> </a:t>
            </a:r>
            <a:r>
              <a:rPr sz="1800" dirty="0">
                <a:latin typeface="Times New Roman"/>
                <a:cs typeface="Times New Roman"/>
              </a:rPr>
              <a:t>Trainer</a:t>
            </a:r>
            <a:r>
              <a:rPr sz="1800" spc="229" dirty="0">
                <a:latin typeface="Times New Roman"/>
                <a:cs typeface="Times New Roman"/>
              </a:rPr>
              <a:t> </a:t>
            </a:r>
            <a:r>
              <a:rPr sz="1800" dirty="0">
                <a:latin typeface="Times New Roman"/>
                <a:cs typeface="Times New Roman"/>
              </a:rPr>
              <a:t>project</a:t>
            </a:r>
            <a:r>
              <a:rPr sz="1800" spc="210" dirty="0">
                <a:latin typeface="Times New Roman"/>
                <a:cs typeface="Times New Roman"/>
              </a:rPr>
              <a:t> </a:t>
            </a:r>
            <a:r>
              <a:rPr sz="1800" dirty="0">
                <a:latin typeface="Times New Roman"/>
                <a:cs typeface="Times New Roman"/>
              </a:rPr>
              <a:t>is</a:t>
            </a:r>
            <a:r>
              <a:rPr sz="1800" spc="210" dirty="0">
                <a:latin typeface="Times New Roman"/>
                <a:cs typeface="Times New Roman"/>
              </a:rPr>
              <a:t> </a:t>
            </a:r>
            <a:r>
              <a:rPr sz="1800" dirty="0">
                <a:latin typeface="Times New Roman"/>
                <a:cs typeface="Times New Roman"/>
              </a:rPr>
              <a:t>to</a:t>
            </a:r>
            <a:r>
              <a:rPr sz="1800" spc="215" dirty="0">
                <a:latin typeface="Times New Roman"/>
                <a:cs typeface="Times New Roman"/>
              </a:rPr>
              <a:t> </a:t>
            </a:r>
            <a:r>
              <a:rPr sz="1800" dirty="0">
                <a:latin typeface="Times New Roman"/>
                <a:cs typeface="Times New Roman"/>
              </a:rPr>
              <a:t>develop</a:t>
            </a:r>
            <a:r>
              <a:rPr sz="1800" spc="220" dirty="0">
                <a:latin typeface="Times New Roman"/>
                <a:cs typeface="Times New Roman"/>
              </a:rPr>
              <a:t> </a:t>
            </a:r>
            <a:r>
              <a:rPr sz="1800" dirty="0">
                <a:latin typeface="Times New Roman"/>
                <a:cs typeface="Times New Roman"/>
              </a:rPr>
              <a:t>a</a:t>
            </a:r>
            <a:r>
              <a:rPr sz="1800" spc="210" dirty="0">
                <a:latin typeface="Times New Roman"/>
                <a:cs typeface="Times New Roman"/>
              </a:rPr>
              <a:t> </a:t>
            </a:r>
            <a:r>
              <a:rPr sz="1800" spc="-10" dirty="0">
                <a:latin typeface="Times New Roman"/>
                <a:cs typeface="Times New Roman"/>
              </a:rPr>
              <a:t>comprehensive </a:t>
            </a:r>
            <a:r>
              <a:rPr sz="1800" dirty="0">
                <a:latin typeface="Times New Roman"/>
                <a:cs typeface="Times New Roman"/>
              </a:rPr>
              <a:t>fitness</a:t>
            </a:r>
            <a:r>
              <a:rPr sz="1800" spc="80" dirty="0">
                <a:latin typeface="Times New Roman"/>
                <a:cs typeface="Times New Roman"/>
              </a:rPr>
              <a:t> </a:t>
            </a:r>
            <a:r>
              <a:rPr sz="1800" dirty="0">
                <a:latin typeface="Times New Roman"/>
                <a:cs typeface="Times New Roman"/>
              </a:rPr>
              <a:t>solution</a:t>
            </a:r>
            <a:r>
              <a:rPr sz="1800" spc="85" dirty="0">
                <a:latin typeface="Times New Roman"/>
                <a:cs typeface="Times New Roman"/>
              </a:rPr>
              <a:t> </a:t>
            </a:r>
            <a:r>
              <a:rPr sz="1800" dirty="0">
                <a:latin typeface="Times New Roman"/>
                <a:cs typeface="Times New Roman"/>
              </a:rPr>
              <a:t>that</a:t>
            </a:r>
            <a:r>
              <a:rPr sz="1800" spc="90" dirty="0">
                <a:latin typeface="Times New Roman"/>
                <a:cs typeface="Times New Roman"/>
              </a:rPr>
              <a:t> </a:t>
            </a:r>
            <a:r>
              <a:rPr sz="1800" dirty="0">
                <a:latin typeface="Times New Roman"/>
                <a:cs typeface="Times New Roman"/>
              </a:rPr>
              <a:t>leverages</a:t>
            </a:r>
            <a:r>
              <a:rPr sz="1800" spc="80" dirty="0">
                <a:latin typeface="Times New Roman"/>
                <a:cs typeface="Times New Roman"/>
              </a:rPr>
              <a:t> </a:t>
            </a:r>
            <a:r>
              <a:rPr sz="1800" dirty="0">
                <a:latin typeface="Times New Roman"/>
                <a:cs typeface="Times New Roman"/>
              </a:rPr>
              <a:t>artificial</a:t>
            </a:r>
            <a:r>
              <a:rPr sz="1800" spc="90" dirty="0">
                <a:latin typeface="Times New Roman"/>
                <a:cs typeface="Times New Roman"/>
              </a:rPr>
              <a:t> </a:t>
            </a:r>
            <a:r>
              <a:rPr sz="1800" dirty="0">
                <a:latin typeface="Times New Roman"/>
                <a:cs typeface="Times New Roman"/>
              </a:rPr>
              <a:t>intelligence</a:t>
            </a:r>
            <a:r>
              <a:rPr sz="1800" spc="90" dirty="0">
                <a:latin typeface="Times New Roman"/>
                <a:cs typeface="Times New Roman"/>
              </a:rPr>
              <a:t> </a:t>
            </a:r>
            <a:r>
              <a:rPr sz="1800" dirty="0">
                <a:latin typeface="Times New Roman"/>
                <a:cs typeface="Times New Roman"/>
              </a:rPr>
              <a:t>to</a:t>
            </a:r>
            <a:r>
              <a:rPr sz="1800" spc="80" dirty="0">
                <a:latin typeface="Times New Roman"/>
                <a:cs typeface="Times New Roman"/>
              </a:rPr>
              <a:t> </a:t>
            </a:r>
            <a:r>
              <a:rPr sz="1800" dirty="0">
                <a:latin typeface="Times New Roman"/>
                <a:cs typeface="Times New Roman"/>
              </a:rPr>
              <a:t>provide</a:t>
            </a:r>
            <a:r>
              <a:rPr sz="1800" spc="80" dirty="0">
                <a:latin typeface="Times New Roman"/>
                <a:cs typeface="Times New Roman"/>
              </a:rPr>
              <a:t> </a:t>
            </a:r>
            <a:r>
              <a:rPr sz="1800" dirty="0">
                <a:latin typeface="Times New Roman"/>
                <a:cs typeface="Times New Roman"/>
              </a:rPr>
              <a:t>personalized</a:t>
            </a:r>
            <a:r>
              <a:rPr sz="1800" spc="85" dirty="0">
                <a:latin typeface="Times New Roman"/>
                <a:cs typeface="Times New Roman"/>
              </a:rPr>
              <a:t> </a:t>
            </a:r>
            <a:r>
              <a:rPr sz="1800" dirty="0">
                <a:latin typeface="Times New Roman"/>
                <a:cs typeface="Times New Roman"/>
              </a:rPr>
              <a:t>workout</a:t>
            </a:r>
            <a:r>
              <a:rPr sz="1800" spc="90" dirty="0">
                <a:latin typeface="Times New Roman"/>
                <a:cs typeface="Times New Roman"/>
              </a:rPr>
              <a:t> </a:t>
            </a:r>
            <a:r>
              <a:rPr sz="1800" spc="-25" dirty="0">
                <a:latin typeface="Times New Roman"/>
                <a:cs typeface="Times New Roman"/>
              </a:rPr>
              <a:t>and </a:t>
            </a:r>
            <a:r>
              <a:rPr sz="1800" dirty="0">
                <a:latin typeface="Times New Roman"/>
                <a:cs typeface="Times New Roman"/>
              </a:rPr>
              <a:t>diet</a:t>
            </a:r>
            <a:r>
              <a:rPr sz="1800" spc="-30" dirty="0">
                <a:latin typeface="Times New Roman"/>
                <a:cs typeface="Times New Roman"/>
              </a:rPr>
              <a:t> </a:t>
            </a:r>
            <a:r>
              <a:rPr sz="1800" dirty="0">
                <a:latin typeface="Times New Roman"/>
                <a:cs typeface="Times New Roman"/>
              </a:rPr>
              <a:t>recommendations,</a:t>
            </a:r>
            <a:r>
              <a:rPr sz="1800" spc="-25" dirty="0">
                <a:latin typeface="Times New Roman"/>
                <a:cs typeface="Times New Roman"/>
              </a:rPr>
              <a:t> </a:t>
            </a:r>
            <a:r>
              <a:rPr sz="1800" dirty="0">
                <a:latin typeface="Times New Roman"/>
                <a:cs typeface="Times New Roman"/>
              </a:rPr>
              <a:t>track</a:t>
            </a:r>
            <a:r>
              <a:rPr sz="1800" spc="-25" dirty="0">
                <a:latin typeface="Times New Roman"/>
                <a:cs typeface="Times New Roman"/>
              </a:rPr>
              <a:t> </a:t>
            </a:r>
            <a:r>
              <a:rPr sz="1800" dirty="0">
                <a:latin typeface="Times New Roman"/>
                <a:cs typeface="Times New Roman"/>
              </a:rPr>
              <a:t>user</a:t>
            </a:r>
            <a:r>
              <a:rPr sz="1800" spc="-30" dirty="0">
                <a:latin typeface="Times New Roman"/>
                <a:cs typeface="Times New Roman"/>
              </a:rPr>
              <a:t> </a:t>
            </a:r>
            <a:r>
              <a:rPr sz="1800" dirty="0">
                <a:latin typeface="Times New Roman"/>
                <a:cs typeface="Times New Roman"/>
              </a:rPr>
              <a:t>progress,</a:t>
            </a:r>
            <a:r>
              <a:rPr sz="1800" spc="-45" dirty="0">
                <a:latin typeface="Times New Roman"/>
                <a:cs typeface="Times New Roman"/>
              </a:rPr>
              <a:t> </a:t>
            </a:r>
            <a:r>
              <a:rPr sz="1800" dirty="0">
                <a:latin typeface="Times New Roman"/>
                <a:cs typeface="Times New Roman"/>
              </a:rPr>
              <a:t>and</a:t>
            </a:r>
            <a:r>
              <a:rPr sz="1800" spc="-20" dirty="0">
                <a:latin typeface="Times New Roman"/>
                <a:cs typeface="Times New Roman"/>
              </a:rPr>
              <a:t> </a:t>
            </a:r>
            <a:r>
              <a:rPr sz="1800" dirty="0">
                <a:latin typeface="Times New Roman"/>
                <a:cs typeface="Times New Roman"/>
              </a:rPr>
              <a:t>offer</a:t>
            </a:r>
            <a:r>
              <a:rPr sz="1800" spc="-2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25" dirty="0">
                <a:latin typeface="Times New Roman"/>
                <a:cs typeface="Times New Roman"/>
              </a:rPr>
              <a:t> </a:t>
            </a:r>
            <a:r>
              <a:rPr sz="1800" dirty="0">
                <a:latin typeface="Times New Roman"/>
                <a:cs typeface="Times New Roman"/>
              </a:rPr>
              <a:t>feedback.</a:t>
            </a:r>
            <a:r>
              <a:rPr sz="1800" spc="-3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system</a:t>
            </a:r>
            <a:r>
              <a:rPr sz="1800" spc="-45" dirty="0">
                <a:latin typeface="Times New Roman"/>
                <a:cs typeface="Times New Roman"/>
              </a:rPr>
              <a:t> </a:t>
            </a:r>
            <a:r>
              <a:rPr sz="1800" spc="-20" dirty="0">
                <a:latin typeface="Times New Roman"/>
                <a:cs typeface="Times New Roman"/>
              </a:rPr>
              <a:t>aims </a:t>
            </a:r>
            <a:r>
              <a:rPr sz="1800" dirty="0">
                <a:latin typeface="Times New Roman"/>
                <a:cs typeface="Times New Roman"/>
              </a:rPr>
              <a:t>to</a:t>
            </a:r>
            <a:r>
              <a:rPr sz="1800" spc="185" dirty="0">
                <a:latin typeface="Times New Roman"/>
                <a:cs typeface="Times New Roman"/>
              </a:rPr>
              <a:t> </a:t>
            </a:r>
            <a:r>
              <a:rPr sz="1800" dirty="0">
                <a:latin typeface="Times New Roman"/>
                <a:cs typeface="Times New Roman"/>
              </a:rPr>
              <a:t>enhance</a:t>
            </a:r>
            <a:r>
              <a:rPr sz="1800" spc="204" dirty="0">
                <a:latin typeface="Times New Roman"/>
                <a:cs typeface="Times New Roman"/>
              </a:rPr>
              <a:t> </a:t>
            </a:r>
            <a:r>
              <a:rPr sz="1800" dirty="0">
                <a:latin typeface="Times New Roman"/>
                <a:cs typeface="Times New Roman"/>
              </a:rPr>
              <a:t>user</a:t>
            </a:r>
            <a:r>
              <a:rPr sz="1800" spc="175" dirty="0">
                <a:latin typeface="Times New Roman"/>
                <a:cs typeface="Times New Roman"/>
              </a:rPr>
              <a:t> </a:t>
            </a:r>
            <a:r>
              <a:rPr sz="1800" dirty="0">
                <a:latin typeface="Times New Roman"/>
                <a:cs typeface="Times New Roman"/>
              </a:rPr>
              <a:t>engagement</a:t>
            </a:r>
            <a:r>
              <a:rPr sz="1800" spc="185" dirty="0">
                <a:latin typeface="Times New Roman"/>
                <a:cs typeface="Times New Roman"/>
              </a:rPr>
              <a:t> </a:t>
            </a:r>
            <a:r>
              <a:rPr sz="1800" dirty="0">
                <a:latin typeface="Times New Roman"/>
                <a:cs typeface="Times New Roman"/>
              </a:rPr>
              <a:t>and</a:t>
            </a:r>
            <a:r>
              <a:rPr sz="1800" spc="195" dirty="0">
                <a:latin typeface="Times New Roman"/>
                <a:cs typeface="Times New Roman"/>
              </a:rPr>
              <a:t> </a:t>
            </a:r>
            <a:r>
              <a:rPr sz="1800" dirty="0">
                <a:latin typeface="Times New Roman"/>
                <a:cs typeface="Times New Roman"/>
              </a:rPr>
              <a:t>motivation</a:t>
            </a:r>
            <a:r>
              <a:rPr sz="1800" spc="185" dirty="0">
                <a:latin typeface="Times New Roman"/>
                <a:cs typeface="Times New Roman"/>
              </a:rPr>
              <a:t> </a:t>
            </a:r>
            <a:r>
              <a:rPr sz="1800" dirty="0">
                <a:latin typeface="Times New Roman"/>
                <a:cs typeface="Times New Roman"/>
              </a:rPr>
              <a:t>through</a:t>
            </a:r>
            <a:r>
              <a:rPr sz="1800" spc="190" dirty="0">
                <a:latin typeface="Times New Roman"/>
                <a:cs typeface="Times New Roman"/>
              </a:rPr>
              <a:t> </a:t>
            </a:r>
            <a:r>
              <a:rPr sz="1800" spc="-10" dirty="0">
                <a:latin typeface="Times New Roman"/>
                <a:cs typeface="Times New Roman"/>
              </a:rPr>
              <a:t>data-</a:t>
            </a:r>
            <a:r>
              <a:rPr sz="1800" dirty="0">
                <a:latin typeface="Times New Roman"/>
                <a:cs typeface="Times New Roman"/>
              </a:rPr>
              <a:t>driven</a:t>
            </a:r>
            <a:r>
              <a:rPr sz="1800" spc="185" dirty="0">
                <a:latin typeface="Times New Roman"/>
                <a:cs typeface="Times New Roman"/>
              </a:rPr>
              <a:t> </a:t>
            </a:r>
            <a:r>
              <a:rPr sz="1800" dirty="0">
                <a:latin typeface="Times New Roman"/>
                <a:cs typeface="Times New Roman"/>
              </a:rPr>
              <a:t>insights</a:t>
            </a:r>
            <a:r>
              <a:rPr sz="1800" spc="185" dirty="0">
                <a:latin typeface="Times New Roman"/>
                <a:cs typeface="Times New Roman"/>
              </a:rPr>
              <a:t> </a:t>
            </a:r>
            <a:r>
              <a:rPr sz="1800" dirty="0">
                <a:latin typeface="Times New Roman"/>
                <a:cs typeface="Times New Roman"/>
              </a:rPr>
              <a:t>and</a:t>
            </a:r>
            <a:r>
              <a:rPr sz="1800" spc="185" dirty="0">
                <a:latin typeface="Times New Roman"/>
                <a:cs typeface="Times New Roman"/>
              </a:rPr>
              <a:t> </a:t>
            </a:r>
            <a:r>
              <a:rPr sz="1800" spc="-10" dirty="0">
                <a:latin typeface="Times New Roman"/>
                <a:cs typeface="Times New Roman"/>
              </a:rPr>
              <a:t>advanced </a:t>
            </a:r>
            <a:r>
              <a:rPr sz="1800" dirty="0">
                <a:latin typeface="Times New Roman"/>
                <a:cs typeface="Times New Roman"/>
              </a:rPr>
              <a:t>technologies</a:t>
            </a:r>
            <a:r>
              <a:rPr sz="1800" spc="114" dirty="0">
                <a:latin typeface="Times New Roman"/>
                <a:cs typeface="Times New Roman"/>
              </a:rPr>
              <a:t>  </a:t>
            </a:r>
            <a:r>
              <a:rPr sz="1800" dirty="0">
                <a:latin typeface="Times New Roman"/>
                <a:cs typeface="Times New Roman"/>
              </a:rPr>
              <a:t>while</a:t>
            </a:r>
            <a:r>
              <a:rPr sz="1800" spc="114" dirty="0">
                <a:latin typeface="Times New Roman"/>
                <a:cs typeface="Times New Roman"/>
              </a:rPr>
              <a:t>  </a:t>
            </a:r>
            <a:r>
              <a:rPr sz="1800" dirty="0">
                <a:latin typeface="Times New Roman"/>
                <a:cs typeface="Times New Roman"/>
              </a:rPr>
              <a:t>integrating</a:t>
            </a:r>
            <a:r>
              <a:rPr sz="1800" spc="110" dirty="0">
                <a:latin typeface="Times New Roman"/>
                <a:cs typeface="Times New Roman"/>
              </a:rPr>
              <a:t>  </a:t>
            </a:r>
            <a:r>
              <a:rPr sz="1800" dirty="0">
                <a:latin typeface="Times New Roman"/>
                <a:cs typeface="Times New Roman"/>
              </a:rPr>
              <a:t>secure</a:t>
            </a:r>
            <a:r>
              <a:rPr sz="1800" spc="114" dirty="0">
                <a:latin typeface="Times New Roman"/>
                <a:cs typeface="Times New Roman"/>
              </a:rPr>
              <a:t>  </a:t>
            </a:r>
            <a:r>
              <a:rPr sz="1800" spc="-10" dirty="0">
                <a:latin typeface="Times New Roman"/>
                <a:cs typeface="Times New Roman"/>
              </a:rPr>
              <a:t>subscription-</a:t>
            </a:r>
            <a:r>
              <a:rPr sz="1800" dirty="0">
                <a:latin typeface="Times New Roman"/>
                <a:cs typeface="Times New Roman"/>
              </a:rPr>
              <a:t>based</a:t>
            </a:r>
            <a:r>
              <a:rPr sz="1800" spc="110" dirty="0">
                <a:latin typeface="Times New Roman"/>
                <a:cs typeface="Times New Roman"/>
              </a:rPr>
              <a:t>  </a:t>
            </a:r>
            <a:r>
              <a:rPr sz="1800" dirty="0">
                <a:latin typeface="Times New Roman"/>
                <a:cs typeface="Times New Roman"/>
              </a:rPr>
              <a:t>access</a:t>
            </a:r>
            <a:r>
              <a:rPr sz="1800" spc="114" dirty="0">
                <a:latin typeface="Times New Roman"/>
                <a:cs typeface="Times New Roman"/>
              </a:rPr>
              <a:t>  </a:t>
            </a:r>
            <a:r>
              <a:rPr sz="1800" dirty="0">
                <a:latin typeface="Times New Roman"/>
                <a:cs typeface="Times New Roman"/>
              </a:rPr>
              <a:t>to</a:t>
            </a:r>
            <a:r>
              <a:rPr sz="1800" spc="114" dirty="0">
                <a:latin typeface="Times New Roman"/>
                <a:cs typeface="Times New Roman"/>
              </a:rPr>
              <a:t>  </a:t>
            </a:r>
            <a:r>
              <a:rPr sz="1800" dirty="0">
                <a:latin typeface="Times New Roman"/>
                <a:cs typeface="Times New Roman"/>
              </a:rPr>
              <a:t>manage</a:t>
            </a:r>
            <a:r>
              <a:rPr sz="1800" spc="114" dirty="0">
                <a:latin typeface="Times New Roman"/>
                <a:cs typeface="Times New Roman"/>
              </a:rPr>
              <a:t>  </a:t>
            </a:r>
            <a:r>
              <a:rPr sz="1800" spc="-10" dirty="0">
                <a:latin typeface="Times New Roman"/>
                <a:cs typeface="Times New Roman"/>
              </a:rPr>
              <a:t>various </a:t>
            </a:r>
            <a:r>
              <a:rPr sz="1800" dirty="0">
                <a:latin typeface="Times New Roman"/>
                <a:cs typeface="Times New Roman"/>
              </a:rPr>
              <a:t>service</a:t>
            </a:r>
            <a:r>
              <a:rPr sz="1800" spc="-60" dirty="0">
                <a:latin typeface="Times New Roman"/>
                <a:cs typeface="Times New Roman"/>
              </a:rPr>
              <a:t> </a:t>
            </a:r>
            <a:r>
              <a:rPr sz="1800" spc="-10" dirty="0">
                <a:latin typeface="Times New Roman"/>
                <a:cs typeface="Times New Roman"/>
              </a:rPr>
              <a:t>tiers.</a:t>
            </a:r>
            <a:endParaRPr sz="1800">
              <a:latin typeface="Times New Roman"/>
              <a:cs typeface="Times New Roman"/>
            </a:endParaRPr>
          </a:p>
          <a:p>
            <a:pPr>
              <a:lnSpc>
                <a:spcPct val="100000"/>
              </a:lnSpc>
              <a:spcBef>
                <a:spcPts val="955"/>
              </a:spcBef>
            </a:pPr>
            <a:endParaRPr sz="1800">
              <a:latin typeface="Times New Roman"/>
              <a:cs typeface="Times New Roman"/>
            </a:endParaRPr>
          </a:p>
          <a:p>
            <a:pPr marL="12700">
              <a:lnSpc>
                <a:spcPct val="100000"/>
              </a:lnSpc>
            </a:pPr>
            <a:r>
              <a:rPr sz="1800" b="1" dirty="0">
                <a:latin typeface="Times New Roman"/>
                <a:cs typeface="Times New Roman"/>
              </a:rPr>
              <a:t>Key</a:t>
            </a:r>
            <a:r>
              <a:rPr sz="1800" b="1" spc="-25" dirty="0">
                <a:latin typeface="Times New Roman"/>
                <a:cs typeface="Times New Roman"/>
              </a:rPr>
              <a:t> </a:t>
            </a:r>
            <a:r>
              <a:rPr sz="1800" b="1" dirty="0">
                <a:latin typeface="Times New Roman"/>
                <a:cs typeface="Times New Roman"/>
              </a:rPr>
              <a:t>points</a:t>
            </a:r>
            <a:r>
              <a:rPr sz="1800" b="1" spc="-25" dirty="0">
                <a:latin typeface="Times New Roman"/>
                <a:cs typeface="Times New Roman"/>
              </a:rPr>
              <a:t> </a:t>
            </a:r>
            <a:r>
              <a:rPr sz="1800" b="1" dirty="0">
                <a:latin typeface="Times New Roman"/>
                <a:cs typeface="Times New Roman"/>
              </a:rPr>
              <a:t>to</a:t>
            </a:r>
            <a:r>
              <a:rPr sz="1800" b="1" spc="-25" dirty="0">
                <a:latin typeface="Times New Roman"/>
                <a:cs typeface="Times New Roman"/>
              </a:rPr>
              <a:t> </a:t>
            </a:r>
            <a:r>
              <a:rPr sz="1800" b="1" spc="-10" dirty="0">
                <a:latin typeface="Times New Roman"/>
                <a:cs typeface="Times New Roman"/>
              </a:rPr>
              <a:t>address:</a:t>
            </a:r>
            <a:endParaRPr sz="1800">
              <a:latin typeface="Times New Roman"/>
              <a:cs typeface="Times New Roman"/>
            </a:endParaRPr>
          </a:p>
          <a:p>
            <a:pPr marL="469265" indent="-456565">
              <a:lnSpc>
                <a:spcPct val="100000"/>
              </a:lnSpc>
              <a:spcBef>
                <a:spcPts val="434"/>
              </a:spcBef>
              <a:buAutoNum type="arabicPeriod"/>
              <a:tabLst>
                <a:tab pos="469265" algn="l"/>
              </a:tabLst>
            </a:pPr>
            <a:r>
              <a:rPr sz="1800" dirty="0">
                <a:latin typeface="Times New Roman"/>
                <a:cs typeface="Times New Roman"/>
              </a:rPr>
              <a:t>User</a:t>
            </a:r>
            <a:r>
              <a:rPr sz="1800" spc="-5" dirty="0">
                <a:latin typeface="Times New Roman"/>
                <a:cs typeface="Times New Roman"/>
              </a:rPr>
              <a:t> </a:t>
            </a:r>
            <a:r>
              <a:rPr sz="1800" dirty="0">
                <a:latin typeface="Times New Roman"/>
                <a:cs typeface="Times New Roman"/>
              </a:rPr>
              <a:t>Progress</a:t>
            </a:r>
            <a:r>
              <a:rPr sz="1800" spc="-50" dirty="0">
                <a:latin typeface="Times New Roman"/>
                <a:cs typeface="Times New Roman"/>
              </a:rPr>
              <a:t> </a:t>
            </a:r>
            <a:r>
              <a:rPr sz="1800" spc="-10" dirty="0">
                <a:latin typeface="Times New Roman"/>
                <a:cs typeface="Times New Roman"/>
              </a:rPr>
              <a:t>Tracking</a:t>
            </a:r>
            <a:endParaRPr sz="1800">
              <a:latin typeface="Times New Roman"/>
              <a:cs typeface="Times New Roman"/>
            </a:endParaRPr>
          </a:p>
          <a:p>
            <a:pPr marL="469265" indent="-456565">
              <a:lnSpc>
                <a:spcPct val="100000"/>
              </a:lnSpc>
              <a:spcBef>
                <a:spcPts val="430"/>
              </a:spcBef>
              <a:buAutoNum type="arabicPeriod"/>
              <a:tabLst>
                <a:tab pos="469265" algn="l"/>
              </a:tabLst>
            </a:pPr>
            <a:r>
              <a:rPr sz="1800" dirty="0">
                <a:latin typeface="Times New Roman"/>
                <a:cs typeface="Times New Roman"/>
              </a:rPr>
              <a:t>Real-Time</a:t>
            </a:r>
            <a:r>
              <a:rPr sz="1800" spc="-100" dirty="0">
                <a:latin typeface="Times New Roman"/>
                <a:cs typeface="Times New Roman"/>
              </a:rPr>
              <a:t> </a:t>
            </a:r>
            <a:r>
              <a:rPr sz="1800" spc="-10" dirty="0">
                <a:latin typeface="Times New Roman"/>
                <a:cs typeface="Times New Roman"/>
              </a:rPr>
              <a:t>Feedback</a:t>
            </a:r>
            <a:endParaRPr sz="1800">
              <a:latin typeface="Times New Roman"/>
              <a:cs typeface="Times New Roman"/>
            </a:endParaRPr>
          </a:p>
          <a:p>
            <a:pPr marL="469265" indent="-456565">
              <a:lnSpc>
                <a:spcPct val="100000"/>
              </a:lnSpc>
              <a:spcBef>
                <a:spcPts val="434"/>
              </a:spcBef>
              <a:buAutoNum type="arabicPeriod"/>
              <a:tabLst>
                <a:tab pos="469265" algn="l"/>
              </a:tabLst>
            </a:pPr>
            <a:r>
              <a:rPr sz="1800" dirty="0">
                <a:latin typeface="Times New Roman"/>
                <a:cs typeface="Times New Roman"/>
              </a:rPr>
              <a:t>Face</a:t>
            </a:r>
            <a:r>
              <a:rPr sz="1800" spc="-25" dirty="0">
                <a:latin typeface="Times New Roman"/>
                <a:cs typeface="Times New Roman"/>
              </a:rPr>
              <a:t> </a:t>
            </a:r>
            <a:r>
              <a:rPr sz="1800" dirty="0">
                <a:latin typeface="Times New Roman"/>
                <a:cs typeface="Times New Roman"/>
              </a:rPr>
              <a:t>Detection</a:t>
            </a:r>
            <a:r>
              <a:rPr sz="1800" spc="-35" dirty="0">
                <a:latin typeface="Times New Roman"/>
                <a:cs typeface="Times New Roman"/>
              </a:rPr>
              <a:t> </a:t>
            </a:r>
            <a:r>
              <a:rPr sz="1800" dirty="0">
                <a:latin typeface="Times New Roman"/>
                <a:cs typeface="Times New Roman"/>
              </a:rPr>
              <a:t>&amp;</a:t>
            </a:r>
            <a:r>
              <a:rPr sz="1800" spc="-30" dirty="0">
                <a:latin typeface="Times New Roman"/>
                <a:cs typeface="Times New Roman"/>
              </a:rPr>
              <a:t> </a:t>
            </a:r>
            <a:r>
              <a:rPr sz="1800" spc="-10" dirty="0">
                <a:latin typeface="Times New Roman"/>
                <a:cs typeface="Times New Roman"/>
              </a:rPr>
              <a:t>Recognition</a:t>
            </a:r>
            <a:endParaRPr sz="1800">
              <a:latin typeface="Times New Roman"/>
              <a:cs typeface="Times New Roman"/>
            </a:endParaRPr>
          </a:p>
          <a:p>
            <a:pPr marL="469265" indent="-456565">
              <a:lnSpc>
                <a:spcPct val="100000"/>
              </a:lnSpc>
              <a:spcBef>
                <a:spcPts val="430"/>
              </a:spcBef>
              <a:buAutoNum type="arabicPeriod"/>
              <a:tabLst>
                <a:tab pos="469265" algn="l"/>
              </a:tabLst>
            </a:pPr>
            <a:r>
              <a:rPr sz="1800" spc="-20" dirty="0">
                <a:latin typeface="Times New Roman"/>
                <a:cs typeface="Times New Roman"/>
              </a:rPr>
              <a:t>Weekly</a:t>
            </a:r>
            <a:r>
              <a:rPr sz="1800" spc="-80" dirty="0">
                <a:latin typeface="Times New Roman"/>
                <a:cs typeface="Times New Roman"/>
              </a:rPr>
              <a:t> </a:t>
            </a:r>
            <a:r>
              <a:rPr sz="1800" dirty="0">
                <a:latin typeface="Times New Roman"/>
                <a:cs typeface="Times New Roman"/>
              </a:rPr>
              <a:t>Performance</a:t>
            </a:r>
            <a:r>
              <a:rPr sz="1800" spc="-80" dirty="0">
                <a:latin typeface="Times New Roman"/>
                <a:cs typeface="Times New Roman"/>
              </a:rPr>
              <a:t> </a:t>
            </a:r>
            <a:r>
              <a:rPr sz="1800" spc="-10" dirty="0">
                <a:latin typeface="Times New Roman"/>
                <a:cs typeface="Times New Roman"/>
              </a:rPr>
              <a:t>Reports</a:t>
            </a:r>
            <a:endParaRPr sz="1800">
              <a:latin typeface="Times New Roman"/>
              <a:cs typeface="Times New Roman"/>
            </a:endParaRPr>
          </a:p>
          <a:p>
            <a:pPr marL="469265" indent="-456565">
              <a:lnSpc>
                <a:spcPct val="100000"/>
              </a:lnSpc>
              <a:spcBef>
                <a:spcPts val="434"/>
              </a:spcBef>
              <a:buAutoNum type="arabicPeriod"/>
              <a:tabLst>
                <a:tab pos="469265" algn="l"/>
              </a:tabLst>
            </a:pPr>
            <a:r>
              <a:rPr sz="1800" dirty="0">
                <a:latin typeface="Times New Roman"/>
                <a:cs typeface="Times New Roman"/>
              </a:rPr>
              <a:t>Diet</a:t>
            </a:r>
            <a:r>
              <a:rPr sz="1800" spc="-50" dirty="0">
                <a:latin typeface="Times New Roman"/>
                <a:cs typeface="Times New Roman"/>
              </a:rPr>
              <a:t> </a:t>
            </a:r>
            <a:r>
              <a:rPr sz="1800" dirty="0">
                <a:latin typeface="Times New Roman"/>
                <a:cs typeface="Times New Roman"/>
              </a:rPr>
              <a:t>Recommendation</a:t>
            </a:r>
            <a:r>
              <a:rPr sz="1800" spc="-45" dirty="0">
                <a:latin typeface="Times New Roman"/>
                <a:cs typeface="Times New Roman"/>
              </a:rPr>
              <a:t> </a:t>
            </a:r>
            <a:r>
              <a:rPr sz="1800" spc="-10" dirty="0">
                <a:latin typeface="Times New Roman"/>
                <a:cs typeface="Times New Roman"/>
              </a:rPr>
              <a:t>Engine</a:t>
            </a:r>
            <a:endParaRPr sz="1800">
              <a:latin typeface="Times New Roman"/>
              <a:cs typeface="Times New Roman"/>
            </a:endParaRPr>
          </a:p>
          <a:p>
            <a:pPr marL="469265" indent="-456565">
              <a:lnSpc>
                <a:spcPct val="100000"/>
              </a:lnSpc>
              <a:spcBef>
                <a:spcPts val="430"/>
              </a:spcBef>
              <a:buAutoNum type="arabicPeriod"/>
              <a:tabLst>
                <a:tab pos="469265" algn="l"/>
              </a:tabLst>
            </a:pPr>
            <a:r>
              <a:rPr sz="1800" spc="-20" dirty="0">
                <a:latin typeface="Times New Roman"/>
                <a:cs typeface="Times New Roman"/>
              </a:rPr>
              <a:t>Workout</a:t>
            </a:r>
            <a:r>
              <a:rPr sz="1800" spc="-65" dirty="0">
                <a:latin typeface="Times New Roman"/>
                <a:cs typeface="Times New Roman"/>
              </a:rPr>
              <a:t> </a:t>
            </a:r>
            <a:r>
              <a:rPr sz="1800" dirty="0">
                <a:latin typeface="Times New Roman"/>
                <a:cs typeface="Times New Roman"/>
              </a:rPr>
              <a:t>Recommendation</a:t>
            </a:r>
            <a:r>
              <a:rPr sz="1800" spc="-75" dirty="0">
                <a:latin typeface="Times New Roman"/>
                <a:cs typeface="Times New Roman"/>
              </a:rPr>
              <a:t> </a:t>
            </a:r>
            <a:r>
              <a:rPr sz="1800" spc="-10" dirty="0">
                <a:latin typeface="Times New Roman"/>
                <a:cs typeface="Times New Roman"/>
              </a:rPr>
              <a:t>Engine</a:t>
            </a:r>
            <a:endParaRPr sz="1800">
              <a:latin typeface="Times New Roman"/>
              <a:cs typeface="Times New Roman"/>
            </a:endParaRPr>
          </a:p>
          <a:p>
            <a:pPr marL="469265" indent="-456565">
              <a:lnSpc>
                <a:spcPct val="100000"/>
              </a:lnSpc>
              <a:spcBef>
                <a:spcPts val="430"/>
              </a:spcBef>
              <a:buAutoNum type="arabicPeriod"/>
              <a:tabLst>
                <a:tab pos="469265" algn="l"/>
              </a:tabLst>
            </a:pPr>
            <a:r>
              <a:rPr sz="1800" spc="-10" dirty="0">
                <a:latin typeface="Times New Roman"/>
                <a:cs typeface="Times New Roman"/>
              </a:rPr>
              <a:t>Subscription-</a:t>
            </a:r>
            <a:r>
              <a:rPr sz="1800" dirty="0">
                <a:latin typeface="Times New Roman"/>
                <a:cs typeface="Times New Roman"/>
              </a:rPr>
              <a:t>based</a:t>
            </a:r>
            <a:r>
              <a:rPr sz="1800" spc="95" dirty="0">
                <a:latin typeface="Times New Roman"/>
                <a:cs typeface="Times New Roman"/>
              </a:rPr>
              <a:t> </a:t>
            </a:r>
            <a:r>
              <a:rPr sz="1800" spc="-10" dirty="0">
                <a:latin typeface="Times New Roman"/>
                <a:cs typeface="Times New Roman"/>
              </a:rPr>
              <a:t>model</a:t>
            </a:r>
            <a:endParaRPr sz="1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7653" y="848657"/>
            <a:ext cx="3747115" cy="351778"/>
          </a:xfrm>
          <a:prstGeom prst="rect">
            <a:avLst/>
          </a:prstGeom>
        </p:spPr>
      </p:pic>
      <p:sp>
        <p:nvSpPr>
          <p:cNvPr id="3" name="object 3"/>
          <p:cNvSpPr txBox="1">
            <a:spLocks noGrp="1"/>
          </p:cNvSpPr>
          <p:nvPr>
            <p:ph type="title"/>
          </p:nvPr>
        </p:nvSpPr>
        <p:spPr>
          <a:prstGeom prst="rect">
            <a:avLst/>
          </a:prstGeom>
        </p:spPr>
        <p:txBody>
          <a:bodyPr vert="horz" wrap="square" lIns="0" tIns="377621" rIns="0" bIns="0" rtlCol="0">
            <a:spAutoFit/>
          </a:bodyPr>
          <a:lstStyle/>
          <a:p>
            <a:pPr marL="247650">
              <a:lnSpc>
                <a:spcPct val="100000"/>
              </a:lnSpc>
              <a:spcBef>
                <a:spcPts val="100"/>
              </a:spcBef>
            </a:pPr>
            <a:r>
              <a:rPr dirty="0"/>
              <a:t>Problem</a:t>
            </a:r>
            <a:r>
              <a:rPr spc="-200" dirty="0"/>
              <a:t> </a:t>
            </a:r>
            <a:r>
              <a:rPr spc="-10" dirty="0"/>
              <a:t>Definition</a:t>
            </a:r>
          </a:p>
        </p:txBody>
      </p:sp>
      <p:sp>
        <p:nvSpPr>
          <p:cNvPr id="4" name="object 4"/>
          <p:cNvSpPr txBox="1"/>
          <p:nvPr/>
        </p:nvSpPr>
        <p:spPr>
          <a:xfrm>
            <a:off x="3253866" y="6635902"/>
            <a:ext cx="358838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Figure</a:t>
            </a:r>
            <a:r>
              <a:rPr sz="1800" i="1" spc="-50" dirty="0">
                <a:latin typeface="Times New Roman"/>
                <a:cs typeface="Times New Roman"/>
              </a:rPr>
              <a:t> </a:t>
            </a:r>
            <a:r>
              <a:rPr sz="1800" i="1" dirty="0">
                <a:latin typeface="Times New Roman"/>
                <a:cs typeface="Times New Roman"/>
              </a:rPr>
              <a:t>2:</a:t>
            </a:r>
            <a:r>
              <a:rPr sz="1800" i="1" spc="-45" dirty="0">
                <a:latin typeface="Times New Roman"/>
                <a:cs typeface="Times New Roman"/>
              </a:rPr>
              <a:t> </a:t>
            </a:r>
            <a:r>
              <a:rPr sz="1800" i="1" spc="-10" dirty="0">
                <a:latin typeface="Times New Roman"/>
                <a:cs typeface="Times New Roman"/>
              </a:rPr>
              <a:t>Problem</a:t>
            </a:r>
            <a:r>
              <a:rPr sz="1800" i="1" spc="-55" dirty="0">
                <a:latin typeface="Times New Roman"/>
                <a:cs typeface="Times New Roman"/>
              </a:rPr>
              <a:t> </a:t>
            </a:r>
            <a:r>
              <a:rPr sz="1800" i="1" dirty="0">
                <a:latin typeface="Times New Roman"/>
                <a:cs typeface="Times New Roman"/>
              </a:rPr>
              <a:t>Definition</a:t>
            </a:r>
            <a:r>
              <a:rPr sz="1800" i="1" spc="-60" dirty="0">
                <a:latin typeface="Times New Roman"/>
                <a:cs typeface="Times New Roman"/>
              </a:rPr>
              <a:t> </a:t>
            </a:r>
            <a:r>
              <a:rPr sz="1800" i="1" spc="-10" dirty="0">
                <a:latin typeface="Times New Roman"/>
                <a:cs typeface="Times New Roman"/>
              </a:rPr>
              <a:t>Diagram</a:t>
            </a:r>
            <a:endParaRPr sz="1800">
              <a:latin typeface="Times New Roman"/>
              <a:cs typeface="Times New Roman"/>
            </a:endParaRPr>
          </a:p>
        </p:txBody>
      </p:sp>
      <p:sp>
        <p:nvSpPr>
          <p:cNvPr id="5" name="object 5"/>
          <p:cNvSpPr txBox="1"/>
          <p:nvPr/>
        </p:nvSpPr>
        <p:spPr>
          <a:xfrm>
            <a:off x="4367276" y="5077460"/>
            <a:ext cx="1115060" cy="636270"/>
          </a:xfrm>
          <a:prstGeom prst="rect">
            <a:avLst/>
          </a:prstGeom>
        </p:spPr>
        <p:txBody>
          <a:bodyPr vert="horz" wrap="square" lIns="0" tIns="12700" rIns="0" bIns="0" rtlCol="0">
            <a:spAutoFit/>
          </a:bodyPr>
          <a:lstStyle/>
          <a:p>
            <a:pPr marL="91440">
              <a:lnSpc>
                <a:spcPct val="100000"/>
              </a:lnSpc>
              <a:spcBef>
                <a:spcPts val="100"/>
              </a:spcBef>
            </a:pPr>
            <a:r>
              <a:rPr sz="2000" b="1" spc="-10" dirty="0">
                <a:latin typeface="Times New Roman"/>
                <a:cs typeface="Times New Roman"/>
              </a:rPr>
              <a:t>Problem</a:t>
            </a:r>
            <a:endParaRPr sz="2000">
              <a:latin typeface="Times New Roman"/>
              <a:cs typeface="Times New Roman"/>
            </a:endParaRPr>
          </a:p>
          <a:p>
            <a:pPr marL="12700">
              <a:lnSpc>
                <a:spcPct val="100000"/>
              </a:lnSpc>
            </a:pPr>
            <a:r>
              <a:rPr sz="2000" b="1" spc="-10" dirty="0">
                <a:latin typeface="Times New Roman"/>
                <a:cs typeface="Times New Roman"/>
              </a:rPr>
              <a:t>Definition</a:t>
            </a:r>
            <a:endParaRPr sz="2000">
              <a:latin typeface="Times New Roman"/>
              <a:cs typeface="Times New Roman"/>
            </a:endParaRPr>
          </a:p>
        </p:txBody>
      </p:sp>
      <p:sp>
        <p:nvSpPr>
          <p:cNvPr id="6" name="object 6"/>
          <p:cNvSpPr txBox="1"/>
          <p:nvPr/>
        </p:nvSpPr>
        <p:spPr>
          <a:xfrm>
            <a:off x="198221" y="4017340"/>
            <a:ext cx="2152650" cy="1520825"/>
          </a:xfrm>
          <a:prstGeom prst="rect">
            <a:avLst/>
          </a:prstGeom>
        </p:spPr>
        <p:txBody>
          <a:bodyPr vert="horz" wrap="square" lIns="0" tIns="13335" rIns="0" bIns="0" rtlCol="0">
            <a:spAutoFit/>
          </a:bodyPr>
          <a:lstStyle/>
          <a:p>
            <a:pPr marL="184150" indent="-171450">
              <a:lnSpc>
                <a:spcPct val="100000"/>
              </a:lnSpc>
              <a:spcBef>
                <a:spcPts val="105"/>
              </a:spcBef>
              <a:buFont typeface="Arial MT"/>
              <a:buChar char="•"/>
              <a:tabLst>
                <a:tab pos="184150" algn="l"/>
              </a:tabLst>
            </a:pPr>
            <a:r>
              <a:rPr sz="1400" dirty="0">
                <a:latin typeface="Times New Roman"/>
                <a:cs typeface="Times New Roman"/>
              </a:rPr>
              <a:t>predefined</a:t>
            </a:r>
            <a:r>
              <a:rPr sz="1400" spc="-40" dirty="0">
                <a:latin typeface="Times New Roman"/>
                <a:cs typeface="Times New Roman"/>
              </a:rPr>
              <a:t> </a:t>
            </a:r>
            <a:r>
              <a:rPr sz="1400" spc="-10" dirty="0">
                <a:latin typeface="Times New Roman"/>
                <a:cs typeface="Times New Roman"/>
              </a:rPr>
              <a:t>exercises</a:t>
            </a:r>
            <a:endParaRPr sz="1400">
              <a:latin typeface="Times New Roman"/>
              <a:cs typeface="Times New Roman"/>
            </a:endParaRPr>
          </a:p>
          <a:p>
            <a:pPr marL="184150" indent="-171450">
              <a:lnSpc>
                <a:spcPct val="100000"/>
              </a:lnSpc>
              <a:spcBef>
                <a:spcPts val="5"/>
              </a:spcBef>
              <a:buFont typeface="Arial MT"/>
              <a:buChar char="•"/>
              <a:tabLst>
                <a:tab pos="184150" algn="l"/>
              </a:tabLst>
            </a:pPr>
            <a:r>
              <a:rPr sz="1400" dirty="0">
                <a:latin typeface="Times New Roman"/>
                <a:cs typeface="Times New Roman"/>
              </a:rPr>
              <a:t>poor</a:t>
            </a:r>
            <a:r>
              <a:rPr sz="1400" spc="-40" dirty="0">
                <a:latin typeface="Times New Roman"/>
                <a:cs typeface="Times New Roman"/>
              </a:rPr>
              <a:t> </a:t>
            </a:r>
            <a:r>
              <a:rPr sz="1400" dirty="0">
                <a:latin typeface="Times New Roman"/>
                <a:cs typeface="Times New Roman"/>
              </a:rPr>
              <a:t>lighting</a:t>
            </a:r>
            <a:r>
              <a:rPr sz="1400" spc="-55" dirty="0">
                <a:latin typeface="Times New Roman"/>
                <a:cs typeface="Times New Roman"/>
              </a:rPr>
              <a:t> </a:t>
            </a:r>
            <a:r>
              <a:rPr sz="1400" spc="-10" dirty="0">
                <a:latin typeface="Times New Roman"/>
                <a:cs typeface="Times New Roman"/>
              </a:rPr>
              <a:t>performance</a:t>
            </a:r>
            <a:endParaRPr sz="1400">
              <a:latin typeface="Times New Roman"/>
              <a:cs typeface="Times New Roman"/>
            </a:endParaRPr>
          </a:p>
          <a:p>
            <a:pPr marL="184150" indent="-171450">
              <a:lnSpc>
                <a:spcPct val="100000"/>
              </a:lnSpc>
              <a:buFont typeface="Arial MT"/>
              <a:buChar char="•"/>
              <a:tabLst>
                <a:tab pos="184150" algn="l"/>
              </a:tabLst>
            </a:pPr>
            <a:r>
              <a:rPr sz="1400" dirty="0">
                <a:latin typeface="Times New Roman"/>
                <a:cs typeface="Times New Roman"/>
              </a:rPr>
              <a:t>focus</a:t>
            </a:r>
            <a:r>
              <a:rPr sz="1400" spc="-25" dirty="0">
                <a:latin typeface="Times New Roman"/>
                <a:cs typeface="Times New Roman"/>
              </a:rPr>
              <a:t> </a:t>
            </a:r>
            <a:r>
              <a:rPr sz="1400" dirty="0">
                <a:latin typeface="Times New Roman"/>
                <a:cs typeface="Times New Roman"/>
              </a:rPr>
              <a:t>on</a:t>
            </a:r>
            <a:r>
              <a:rPr sz="1400" spc="-15" dirty="0">
                <a:latin typeface="Times New Roman"/>
                <a:cs typeface="Times New Roman"/>
              </a:rPr>
              <a:t> </a:t>
            </a:r>
            <a:r>
              <a:rPr sz="1400" spc="-10" dirty="0">
                <a:latin typeface="Times New Roman"/>
                <a:cs typeface="Times New Roman"/>
              </a:rPr>
              <a:t>squats</a:t>
            </a:r>
            <a:endParaRPr sz="1400">
              <a:latin typeface="Times New Roman"/>
              <a:cs typeface="Times New Roman"/>
            </a:endParaRPr>
          </a:p>
          <a:p>
            <a:pPr marL="183515" marR="5080" indent="-171450">
              <a:lnSpc>
                <a:spcPct val="100000"/>
              </a:lnSpc>
              <a:buFont typeface="Arial MT"/>
              <a:buChar char="•"/>
              <a:tabLst>
                <a:tab pos="234950" algn="l"/>
              </a:tabLst>
            </a:pPr>
            <a:r>
              <a:rPr sz="1400" dirty="0">
                <a:latin typeface="Times New Roman"/>
                <a:cs typeface="Times New Roman"/>
              </a:rPr>
              <a:t>low</a:t>
            </a:r>
            <a:r>
              <a:rPr sz="1400" spc="-40" dirty="0">
                <a:latin typeface="Times New Roman"/>
                <a:cs typeface="Times New Roman"/>
              </a:rPr>
              <a:t> </a:t>
            </a:r>
            <a:r>
              <a:rPr sz="1400" dirty="0">
                <a:latin typeface="Times New Roman"/>
                <a:cs typeface="Times New Roman"/>
              </a:rPr>
              <a:t>phase</a:t>
            </a:r>
            <a:r>
              <a:rPr sz="1400" spc="-30" dirty="0">
                <a:latin typeface="Times New Roman"/>
                <a:cs typeface="Times New Roman"/>
              </a:rPr>
              <a:t> </a:t>
            </a:r>
            <a:r>
              <a:rPr sz="1400" dirty="0">
                <a:latin typeface="Times New Roman"/>
                <a:cs typeface="Times New Roman"/>
              </a:rPr>
              <a:t>speed</a:t>
            </a:r>
            <a:r>
              <a:rPr sz="1400" spc="-20" dirty="0">
                <a:latin typeface="Times New Roman"/>
                <a:cs typeface="Times New Roman"/>
              </a:rPr>
              <a:t> </a:t>
            </a:r>
            <a:r>
              <a:rPr sz="1400" spc="-10" dirty="0">
                <a:latin typeface="Times New Roman"/>
                <a:cs typeface="Times New Roman"/>
              </a:rPr>
              <a:t>estimation 	accuracy</a:t>
            </a:r>
            <a:endParaRPr sz="1400">
              <a:latin typeface="Times New Roman"/>
              <a:cs typeface="Times New Roman"/>
            </a:endParaRPr>
          </a:p>
          <a:p>
            <a:pPr marL="184150" indent="-171450">
              <a:lnSpc>
                <a:spcPct val="100000"/>
              </a:lnSpc>
              <a:buFont typeface="Arial MT"/>
              <a:buChar char="•"/>
              <a:tabLst>
                <a:tab pos="184150" algn="l"/>
              </a:tabLst>
            </a:pPr>
            <a:r>
              <a:rPr sz="1400" dirty="0">
                <a:latin typeface="Times New Roman"/>
                <a:cs typeface="Times New Roman"/>
              </a:rPr>
              <a:t>domain</a:t>
            </a:r>
            <a:r>
              <a:rPr sz="1400" spc="-40" dirty="0">
                <a:latin typeface="Times New Roman"/>
                <a:cs typeface="Times New Roman"/>
              </a:rPr>
              <a:t> </a:t>
            </a:r>
            <a:r>
              <a:rPr sz="1400" spc="-10" dirty="0">
                <a:latin typeface="Times New Roman"/>
                <a:cs typeface="Times New Roman"/>
              </a:rPr>
              <a:t>restrictions</a:t>
            </a:r>
            <a:endParaRPr sz="1400">
              <a:latin typeface="Times New Roman"/>
              <a:cs typeface="Times New Roman"/>
            </a:endParaRPr>
          </a:p>
          <a:p>
            <a:pPr marL="184150" indent="-171450">
              <a:lnSpc>
                <a:spcPct val="100000"/>
              </a:lnSpc>
              <a:buFont typeface="Arial MT"/>
              <a:buChar char="•"/>
              <a:tabLst>
                <a:tab pos="184150" algn="l"/>
              </a:tabLst>
            </a:pPr>
            <a:r>
              <a:rPr sz="1400" dirty="0">
                <a:latin typeface="Times New Roman"/>
                <a:cs typeface="Times New Roman"/>
              </a:rPr>
              <a:t>hardware</a:t>
            </a:r>
            <a:r>
              <a:rPr sz="1400" spc="-15" dirty="0">
                <a:latin typeface="Times New Roman"/>
                <a:cs typeface="Times New Roman"/>
              </a:rPr>
              <a:t> </a:t>
            </a:r>
            <a:r>
              <a:rPr sz="1400" spc="-10" dirty="0">
                <a:latin typeface="Times New Roman"/>
                <a:cs typeface="Times New Roman"/>
              </a:rPr>
              <a:t>constraints.</a:t>
            </a:r>
            <a:endParaRPr sz="1400">
              <a:latin typeface="Times New Roman"/>
              <a:cs typeface="Times New Roman"/>
            </a:endParaRPr>
          </a:p>
        </p:txBody>
      </p:sp>
      <p:sp>
        <p:nvSpPr>
          <p:cNvPr id="7" name="object 7"/>
          <p:cNvSpPr txBox="1"/>
          <p:nvPr/>
        </p:nvSpPr>
        <p:spPr>
          <a:xfrm>
            <a:off x="4118609" y="2277237"/>
            <a:ext cx="2055495" cy="879475"/>
          </a:xfrm>
          <a:prstGeom prst="rect">
            <a:avLst/>
          </a:prstGeom>
        </p:spPr>
        <p:txBody>
          <a:bodyPr vert="horz" wrap="square" lIns="0" tIns="13335" rIns="0" bIns="0" rtlCol="0">
            <a:spAutoFit/>
          </a:bodyPr>
          <a:lstStyle/>
          <a:p>
            <a:pPr marL="184150" indent="-171450">
              <a:lnSpc>
                <a:spcPct val="100000"/>
              </a:lnSpc>
              <a:spcBef>
                <a:spcPts val="105"/>
              </a:spcBef>
              <a:buFont typeface="Arial MT"/>
              <a:buChar char="•"/>
              <a:tabLst>
                <a:tab pos="184150" algn="l"/>
              </a:tabLst>
            </a:pPr>
            <a:r>
              <a:rPr sz="1400" dirty="0">
                <a:latin typeface="Times New Roman"/>
                <a:cs typeface="Times New Roman"/>
              </a:rPr>
              <a:t>feature</a:t>
            </a:r>
            <a:r>
              <a:rPr sz="1400" spc="-20" dirty="0">
                <a:latin typeface="Times New Roman"/>
                <a:cs typeface="Times New Roman"/>
              </a:rPr>
              <a:t> </a:t>
            </a:r>
            <a:r>
              <a:rPr sz="1400" spc="-10" dirty="0">
                <a:latin typeface="Times New Roman"/>
                <a:cs typeface="Times New Roman"/>
              </a:rPr>
              <a:t>interactions</a:t>
            </a:r>
            <a:endParaRPr sz="1400">
              <a:latin typeface="Times New Roman"/>
              <a:cs typeface="Times New Roman"/>
            </a:endParaRPr>
          </a:p>
          <a:p>
            <a:pPr marL="184150" indent="-171450">
              <a:lnSpc>
                <a:spcPct val="100000"/>
              </a:lnSpc>
              <a:buFont typeface="Arial MT"/>
              <a:buChar char="•"/>
              <a:tabLst>
                <a:tab pos="184150" algn="l"/>
              </a:tabLst>
            </a:pPr>
            <a:r>
              <a:rPr sz="1400" dirty="0">
                <a:latin typeface="Times New Roman"/>
                <a:cs typeface="Times New Roman"/>
              </a:rPr>
              <a:t>offers</a:t>
            </a:r>
            <a:r>
              <a:rPr sz="1400" spc="-35" dirty="0">
                <a:latin typeface="Times New Roman"/>
                <a:cs typeface="Times New Roman"/>
              </a:rPr>
              <a:t> </a:t>
            </a:r>
            <a:r>
              <a:rPr sz="1400" dirty="0">
                <a:latin typeface="Times New Roman"/>
                <a:cs typeface="Times New Roman"/>
              </a:rPr>
              <a:t>generic</a:t>
            </a:r>
            <a:r>
              <a:rPr sz="1400" spc="-40" dirty="0">
                <a:latin typeface="Times New Roman"/>
                <a:cs typeface="Times New Roman"/>
              </a:rPr>
              <a:t> </a:t>
            </a:r>
            <a:r>
              <a:rPr sz="1400" spc="-10" dirty="0">
                <a:latin typeface="Times New Roman"/>
                <a:cs typeface="Times New Roman"/>
              </a:rPr>
              <a:t>suggestions</a:t>
            </a:r>
            <a:endParaRPr sz="1400">
              <a:latin typeface="Times New Roman"/>
              <a:cs typeface="Times New Roman"/>
            </a:endParaRPr>
          </a:p>
          <a:p>
            <a:pPr marL="184150" indent="-171450">
              <a:lnSpc>
                <a:spcPct val="100000"/>
              </a:lnSpc>
              <a:buFont typeface="Arial MT"/>
              <a:buChar char="•"/>
              <a:tabLst>
                <a:tab pos="184150" algn="l"/>
              </a:tabLst>
            </a:pPr>
            <a:r>
              <a:rPr sz="1400" dirty="0">
                <a:latin typeface="Times New Roman"/>
                <a:cs typeface="Times New Roman"/>
              </a:rPr>
              <a:t>struggles</a:t>
            </a:r>
            <a:r>
              <a:rPr sz="1400" spc="-55" dirty="0">
                <a:latin typeface="Times New Roman"/>
                <a:cs typeface="Times New Roman"/>
              </a:rPr>
              <a:t> </a:t>
            </a:r>
            <a:r>
              <a:rPr sz="1400" dirty="0">
                <a:latin typeface="Times New Roman"/>
                <a:cs typeface="Times New Roman"/>
              </a:rPr>
              <a:t>with</a:t>
            </a:r>
            <a:r>
              <a:rPr sz="1400" spc="-45" dirty="0">
                <a:latin typeface="Times New Roman"/>
                <a:cs typeface="Times New Roman"/>
              </a:rPr>
              <a:t> </a:t>
            </a:r>
            <a:r>
              <a:rPr sz="1400" dirty="0">
                <a:latin typeface="Times New Roman"/>
                <a:cs typeface="Times New Roman"/>
              </a:rPr>
              <a:t>sparse</a:t>
            </a:r>
            <a:r>
              <a:rPr sz="1400" spc="-35" dirty="0">
                <a:latin typeface="Times New Roman"/>
                <a:cs typeface="Times New Roman"/>
              </a:rPr>
              <a:t> </a:t>
            </a:r>
            <a:r>
              <a:rPr sz="1400" spc="-20" dirty="0">
                <a:latin typeface="Times New Roman"/>
                <a:cs typeface="Times New Roman"/>
              </a:rPr>
              <a:t>data</a:t>
            </a:r>
            <a:endParaRPr sz="1400">
              <a:latin typeface="Times New Roman"/>
              <a:cs typeface="Times New Roman"/>
            </a:endParaRPr>
          </a:p>
          <a:p>
            <a:pPr marL="184150" indent="-171450">
              <a:lnSpc>
                <a:spcPct val="100000"/>
              </a:lnSpc>
              <a:buFont typeface="Arial MT"/>
              <a:buChar char="•"/>
              <a:tabLst>
                <a:tab pos="184150" algn="l"/>
              </a:tabLst>
            </a:pPr>
            <a:r>
              <a:rPr sz="1400" dirty="0">
                <a:latin typeface="Times New Roman"/>
                <a:cs typeface="Times New Roman"/>
              </a:rPr>
              <a:t>accuracy</a:t>
            </a:r>
            <a:r>
              <a:rPr sz="1400" spc="-35" dirty="0">
                <a:latin typeface="Times New Roman"/>
                <a:cs typeface="Times New Roman"/>
              </a:rPr>
              <a:t> </a:t>
            </a:r>
            <a:r>
              <a:rPr sz="1400" spc="-10" dirty="0">
                <a:latin typeface="Times New Roman"/>
                <a:cs typeface="Times New Roman"/>
              </a:rPr>
              <a:t>issues</a:t>
            </a:r>
            <a:endParaRPr sz="1400">
              <a:latin typeface="Times New Roman"/>
              <a:cs typeface="Times New Roman"/>
            </a:endParaRPr>
          </a:p>
        </p:txBody>
      </p:sp>
      <p:sp>
        <p:nvSpPr>
          <p:cNvPr id="8" name="object 8"/>
          <p:cNvSpPr txBox="1"/>
          <p:nvPr/>
        </p:nvSpPr>
        <p:spPr>
          <a:xfrm>
            <a:off x="7384160" y="4017340"/>
            <a:ext cx="1922780" cy="1094105"/>
          </a:xfrm>
          <a:prstGeom prst="rect">
            <a:avLst/>
          </a:prstGeom>
        </p:spPr>
        <p:txBody>
          <a:bodyPr vert="horz" wrap="square" lIns="0" tIns="13335" rIns="0" bIns="0" rtlCol="0">
            <a:spAutoFit/>
          </a:bodyPr>
          <a:lstStyle/>
          <a:p>
            <a:pPr marL="184150" indent="-171450">
              <a:lnSpc>
                <a:spcPct val="100000"/>
              </a:lnSpc>
              <a:spcBef>
                <a:spcPts val="105"/>
              </a:spcBef>
              <a:buFont typeface="Arial MT"/>
              <a:buChar char="•"/>
              <a:tabLst>
                <a:tab pos="184150" algn="l"/>
              </a:tabLst>
            </a:pPr>
            <a:r>
              <a:rPr sz="1400" dirty="0">
                <a:latin typeface="Times New Roman"/>
                <a:cs typeface="Times New Roman"/>
              </a:rPr>
              <a:t>complexity</a:t>
            </a:r>
            <a:r>
              <a:rPr sz="1400" spc="-65" dirty="0">
                <a:latin typeface="Times New Roman"/>
                <a:cs typeface="Times New Roman"/>
              </a:rPr>
              <a:t> </a:t>
            </a:r>
            <a:r>
              <a:rPr sz="1400" dirty="0">
                <a:latin typeface="Times New Roman"/>
                <a:cs typeface="Times New Roman"/>
              </a:rPr>
              <a:t>with</a:t>
            </a:r>
            <a:r>
              <a:rPr sz="1400" spc="-35" dirty="0">
                <a:latin typeface="Times New Roman"/>
                <a:cs typeface="Times New Roman"/>
              </a:rPr>
              <a:t> </a:t>
            </a:r>
            <a:r>
              <a:rPr sz="1400" spc="-20" dirty="0">
                <a:latin typeface="Times New Roman"/>
                <a:cs typeface="Times New Roman"/>
              </a:rPr>
              <a:t>data-</a:t>
            </a:r>
            <a:endParaRPr sz="1400">
              <a:latin typeface="Times New Roman"/>
              <a:cs typeface="Times New Roman"/>
            </a:endParaRPr>
          </a:p>
          <a:p>
            <a:pPr marL="184785">
              <a:lnSpc>
                <a:spcPct val="100000"/>
              </a:lnSpc>
              <a:spcBef>
                <a:spcPts val="5"/>
              </a:spcBef>
            </a:pPr>
            <a:r>
              <a:rPr sz="1400" spc="-10" dirty="0">
                <a:latin typeface="Times New Roman"/>
                <a:cs typeface="Times New Roman"/>
              </a:rPr>
              <a:t>sharing</a:t>
            </a:r>
            <a:endParaRPr sz="1400">
              <a:latin typeface="Times New Roman"/>
              <a:cs typeface="Times New Roman"/>
            </a:endParaRPr>
          </a:p>
          <a:p>
            <a:pPr marL="184150" indent="-171450">
              <a:lnSpc>
                <a:spcPct val="100000"/>
              </a:lnSpc>
              <a:buFont typeface="Arial MT"/>
              <a:buChar char="•"/>
              <a:tabLst>
                <a:tab pos="184150" algn="l"/>
              </a:tabLst>
            </a:pPr>
            <a:r>
              <a:rPr sz="1400" dirty="0">
                <a:latin typeface="Times New Roman"/>
                <a:cs typeface="Times New Roman"/>
              </a:rPr>
              <a:t>scalability</a:t>
            </a:r>
            <a:r>
              <a:rPr sz="1400" spc="-70" dirty="0">
                <a:latin typeface="Times New Roman"/>
                <a:cs typeface="Times New Roman"/>
              </a:rPr>
              <a:t> </a:t>
            </a:r>
            <a:r>
              <a:rPr sz="1400" spc="-10" dirty="0">
                <a:latin typeface="Times New Roman"/>
                <a:cs typeface="Times New Roman"/>
              </a:rPr>
              <a:t>issues</a:t>
            </a:r>
            <a:endParaRPr sz="1400">
              <a:latin typeface="Times New Roman"/>
              <a:cs typeface="Times New Roman"/>
            </a:endParaRPr>
          </a:p>
          <a:p>
            <a:pPr marL="183515" marR="5080" indent="-171450">
              <a:lnSpc>
                <a:spcPct val="100000"/>
              </a:lnSpc>
              <a:buFont typeface="Arial MT"/>
              <a:buChar char="•"/>
              <a:tabLst>
                <a:tab pos="184785" algn="l"/>
              </a:tabLst>
            </a:pPr>
            <a:r>
              <a:rPr sz="1400" dirty="0">
                <a:latin typeface="Times New Roman"/>
                <a:cs typeface="Times New Roman"/>
              </a:rPr>
              <a:t>security</a:t>
            </a:r>
            <a:r>
              <a:rPr sz="1400" spc="-55" dirty="0">
                <a:latin typeface="Times New Roman"/>
                <a:cs typeface="Times New Roman"/>
              </a:rPr>
              <a:t> </a:t>
            </a:r>
            <a:r>
              <a:rPr sz="1400" spc="-10" dirty="0">
                <a:latin typeface="Times New Roman"/>
                <a:cs typeface="Times New Roman"/>
              </a:rPr>
              <a:t>implementation 	difficulties</a:t>
            </a:r>
            <a:endParaRPr sz="1400">
              <a:latin typeface="Times New Roman"/>
              <a:cs typeface="Times New Roman"/>
            </a:endParaRPr>
          </a:p>
        </p:txBody>
      </p:sp>
      <p:grpSp>
        <p:nvGrpSpPr>
          <p:cNvPr id="9" name="object 9"/>
          <p:cNvGrpSpPr/>
          <p:nvPr/>
        </p:nvGrpSpPr>
        <p:grpSpPr>
          <a:xfrm>
            <a:off x="2290572" y="3267455"/>
            <a:ext cx="5242560" cy="2571115"/>
            <a:chOff x="2290572" y="3267455"/>
            <a:chExt cx="5242560" cy="2571115"/>
          </a:xfrm>
        </p:grpSpPr>
        <p:sp>
          <p:nvSpPr>
            <p:cNvPr id="10" name="object 10"/>
            <p:cNvSpPr/>
            <p:nvPr/>
          </p:nvSpPr>
          <p:spPr>
            <a:xfrm>
              <a:off x="5381370" y="3531996"/>
              <a:ext cx="1088390" cy="1335405"/>
            </a:xfrm>
            <a:custGeom>
              <a:avLst/>
              <a:gdLst/>
              <a:ahLst/>
              <a:cxnLst/>
              <a:rect l="l" t="t" r="r" b="b"/>
              <a:pathLst>
                <a:path w="1088389" h="1335404">
                  <a:moveTo>
                    <a:pt x="993266" y="0"/>
                  </a:moveTo>
                  <a:lnTo>
                    <a:pt x="0" y="1260855"/>
                  </a:lnTo>
                  <a:lnTo>
                    <a:pt x="94614" y="1335404"/>
                  </a:lnTo>
                  <a:lnTo>
                    <a:pt x="1087881" y="74548"/>
                  </a:lnTo>
                  <a:lnTo>
                    <a:pt x="993266" y="0"/>
                  </a:lnTo>
                  <a:close/>
                </a:path>
              </a:pathLst>
            </a:custGeom>
            <a:solidFill>
              <a:srgbClr val="FFFFFF"/>
            </a:solidFill>
          </p:spPr>
          <p:txBody>
            <a:bodyPr wrap="square" lIns="0" tIns="0" rIns="0" bIns="0" rtlCol="0"/>
            <a:lstStyle/>
            <a:p>
              <a:endParaRPr/>
            </a:p>
          </p:txBody>
        </p:sp>
        <p:sp>
          <p:nvSpPr>
            <p:cNvPr id="11" name="object 11"/>
            <p:cNvSpPr/>
            <p:nvPr/>
          </p:nvSpPr>
          <p:spPr>
            <a:xfrm>
              <a:off x="2300478" y="3277361"/>
              <a:ext cx="5222875" cy="2551430"/>
            </a:xfrm>
            <a:custGeom>
              <a:avLst/>
              <a:gdLst/>
              <a:ahLst/>
              <a:cxnLst/>
              <a:rect l="l" t="t" r="r" b="b"/>
              <a:pathLst>
                <a:path w="5222875" h="2551429">
                  <a:moveTo>
                    <a:pt x="2611374" y="0"/>
                  </a:moveTo>
                  <a:lnTo>
                    <a:pt x="2562314" y="441"/>
                  </a:lnTo>
                  <a:lnTo>
                    <a:pt x="2513474" y="1759"/>
                  </a:lnTo>
                  <a:lnTo>
                    <a:pt x="2464862" y="3947"/>
                  </a:lnTo>
                  <a:lnTo>
                    <a:pt x="2416485" y="6997"/>
                  </a:lnTo>
                  <a:lnTo>
                    <a:pt x="2368351" y="10901"/>
                  </a:lnTo>
                  <a:lnTo>
                    <a:pt x="2320468" y="15652"/>
                  </a:lnTo>
                  <a:lnTo>
                    <a:pt x="2272843" y="21241"/>
                  </a:lnTo>
                  <a:lnTo>
                    <a:pt x="2225486" y="27662"/>
                  </a:lnTo>
                  <a:lnTo>
                    <a:pt x="2178403" y="34905"/>
                  </a:lnTo>
                  <a:lnTo>
                    <a:pt x="2131603" y="42965"/>
                  </a:lnTo>
                  <a:lnTo>
                    <a:pt x="2085093" y="51832"/>
                  </a:lnTo>
                  <a:lnTo>
                    <a:pt x="2038882" y="61499"/>
                  </a:lnTo>
                  <a:lnTo>
                    <a:pt x="1992977" y="71959"/>
                  </a:lnTo>
                  <a:lnTo>
                    <a:pt x="1947386" y="83204"/>
                  </a:lnTo>
                  <a:lnTo>
                    <a:pt x="1902117" y="95226"/>
                  </a:lnTo>
                  <a:lnTo>
                    <a:pt x="1857178" y="108017"/>
                  </a:lnTo>
                  <a:lnTo>
                    <a:pt x="1812577" y="121570"/>
                  </a:lnTo>
                  <a:lnTo>
                    <a:pt x="1768321" y="135876"/>
                  </a:lnTo>
                  <a:lnTo>
                    <a:pt x="1724419" y="150929"/>
                  </a:lnTo>
                  <a:lnTo>
                    <a:pt x="1680878" y="166721"/>
                  </a:lnTo>
                  <a:lnTo>
                    <a:pt x="1637707" y="183243"/>
                  </a:lnTo>
                  <a:lnTo>
                    <a:pt x="1594913" y="200489"/>
                  </a:lnTo>
                  <a:lnTo>
                    <a:pt x="1552504" y="218450"/>
                  </a:lnTo>
                  <a:lnTo>
                    <a:pt x="1510488" y="237118"/>
                  </a:lnTo>
                  <a:lnTo>
                    <a:pt x="1468874" y="256487"/>
                  </a:lnTo>
                  <a:lnTo>
                    <a:pt x="1427667" y="276548"/>
                  </a:lnTo>
                  <a:lnTo>
                    <a:pt x="1386878" y="297293"/>
                  </a:lnTo>
                  <a:lnTo>
                    <a:pt x="1346513" y="318716"/>
                  </a:lnTo>
                  <a:lnTo>
                    <a:pt x="1306581" y="340807"/>
                  </a:lnTo>
                  <a:lnTo>
                    <a:pt x="1267089" y="363560"/>
                  </a:lnTo>
                  <a:lnTo>
                    <a:pt x="1228045" y="386967"/>
                  </a:lnTo>
                  <a:lnTo>
                    <a:pt x="1189457" y="411019"/>
                  </a:lnTo>
                  <a:lnTo>
                    <a:pt x="1151334" y="435710"/>
                  </a:lnTo>
                  <a:lnTo>
                    <a:pt x="1113682" y="461032"/>
                  </a:lnTo>
                  <a:lnTo>
                    <a:pt x="1076510" y="486976"/>
                  </a:lnTo>
                  <a:lnTo>
                    <a:pt x="1039826" y="513536"/>
                  </a:lnTo>
                  <a:lnTo>
                    <a:pt x="1003638" y="540703"/>
                  </a:lnTo>
                  <a:lnTo>
                    <a:pt x="967953" y="568470"/>
                  </a:lnTo>
                  <a:lnTo>
                    <a:pt x="932779" y="596829"/>
                  </a:lnTo>
                  <a:lnTo>
                    <a:pt x="898124" y="625773"/>
                  </a:lnTo>
                  <a:lnTo>
                    <a:pt x="863997" y="655293"/>
                  </a:lnTo>
                  <a:lnTo>
                    <a:pt x="830405" y="685382"/>
                  </a:lnTo>
                  <a:lnTo>
                    <a:pt x="797356" y="716032"/>
                  </a:lnTo>
                  <a:lnTo>
                    <a:pt x="764857" y="747236"/>
                  </a:lnTo>
                  <a:lnTo>
                    <a:pt x="732917" y="778985"/>
                  </a:lnTo>
                  <a:lnTo>
                    <a:pt x="701544" y="811273"/>
                  </a:lnTo>
                  <a:lnTo>
                    <a:pt x="670745" y="844091"/>
                  </a:lnTo>
                  <a:lnTo>
                    <a:pt x="640529" y="877432"/>
                  </a:lnTo>
                  <a:lnTo>
                    <a:pt x="610903" y="911288"/>
                  </a:lnTo>
                  <a:lnTo>
                    <a:pt x="581875" y="945651"/>
                  </a:lnTo>
                  <a:lnTo>
                    <a:pt x="553453" y="980513"/>
                  </a:lnTo>
                  <a:lnTo>
                    <a:pt x="525645" y="1015868"/>
                  </a:lnTo>
                  <a:lnTo>
                    <a:pt x="498459" y="1051706"/>
                  </a:lnTo>
                  <a:lnTo>
                    <a:pt x="471903" y="1088021"/>
                  </a:lnTo>
                  <a:lnTo>
                    <a:pt x="445984" y="1124805"/>
                  </a:lnTo>
                  <a:lnTo>
                    <a:pt x="420711" y="1162050"/>
                  </a:lnTo>
                  <a:lnTo>
                    <a:pt x="396091" y="1199748"/>
                  </a:lnTo>
                  <a:lnTo>
                    <a:pt x="372132" y="1237892"/>
                  </a:lnTo>
                  <a:lnTo>
                    <a:pt x="348843" y="1276474"/>
                  </a:lnTo>
                  <a:lnTo>
                    <a:pt x="326230" y="1315485"/>
                  </a:lnTo>
                  <a:lnTo>
                    <a:pt x="304303" y="1354920"/>
                  </a:lnTo>
                  <a:lnTo>
                    <a:pt x="283068" y="1394769"/>
                  </a:lnTo>
                  <a:lnTo>
                    <a:pt x="262534" y="1435025"/>
                  </a:lnTo>
                  <a:lnTo>
                    <a:pt x="242709" y="1475680"/>
                  </a:lnTo>
                  <a:lnTo>
                    <a:pt x="223600" y="1516727"/>
                  </a:lnTo>
                  <a:lnTo>
                    <a:pt x="205216" y="1558159"/>
                  </a:lnTo>
                  <a:lnTo>
                    <a:pt x="187564" y="1599966"/>
                  </a:lnTo>
                  <a:lnTo>
                    <a:pt x="170652" y="1642142"/>
                  </a:lnTo>
                  <a:lnTo>
                    <a:pt x="154488" y="1684678"/>
                  </a:lnTo>
                  <a:lnTo>
                    <a:pt x="139080" y="1727568"/>
                  </a:lnTo>
                  <a:lnTo>
                    <a:pt x="124436" y="1770803"/>
                  </a:lnTo>
                  <a:lnTo>
                    <a:pt x="110563" y="1814376"/>
                  </a:lnTo>
                  <a:lnTo>
                    <a:pt x="97471" y="1858279"/>
                  </a:lnTo>
                  <a:lnTo>
                    <a:pt x="85165" y="1902504"/>
                  </a:lnTo>
                  <a:lnTo>
                    <a:pt x="73656" y="1947043"/>
                  </a:lnTo>
                  <a:lnTo>
                    <a:pt x="62949" y="1991890"/>
                  </a:lnTo>
                  <a:lnTo>
                    <a:pt x="53054" y="2037035"/>
                  </a:lnTo>
                  <a:lnTo>
                    <a:pt x="43977" y="2082472"/>
                  </a:lnTo>
                  <a:lnTo>
                    <a:pt x="35728" y="2128193"/>
                  </a:lnTo>
                  <a:lnTo>
                    <a:pt x="28314" y="2174190"/>
                  </a:lnTo>
                  <a:lnTo>
                    <a:pt x="21742" y="2220455"/>
                  </a:lnTo>
                  <a:lnTo>
                    <a:pt x="16021" y="2266981"/>
                  </a:lnTo>
                  <a:lnTo>
                    <a:pt x="11158" y="2313759"/>
                  </a:lnTo>
                  <a:lnTo>
                    <a:pt x="7162" y="2360783"/>
                  </a:lnTo>
                  <a:lnTo>
                    <a:pt x="4040" y="2408044"/>
                  </a:lnTo>
                  <a:lnTo>
                    <a:pt x="1801" y="2455535"/>
                  </a:lnTo>
                  <a:lnTo>
                    <a:pt x="451" y="2503248"/>
                  </a:lnTo>
                  <a:lnTo>
                    <a:pt x="0" y="2551176"/>
                  </a:lnTo>
                  <a:lnTo>
                    <a:pt x="1275588" y="2551176"/>
                  </a:lnTo>
                  <a:lnTo>
                    <a:pt x="1276468" y="2504413"/>
                  </a:lnTo>
                  <a:lnTo>
                    <a:pt x="1279091" y="2458075"/>
                  </a:lnTo>
                  <a:lnTo>
                    <a:pt x="1283426" y="2412189"/>
                  </a:lnTo>
                  <a:lnTo>
                    <a:pt x="1289441" y="2366785"/>
                  </a:lnTo>
                  <a:lnTo>
                    <a:pt x="1297109" y="2321892"/>
                  </a:lnTo>
                  <a:lnTo>
                    <a:pt x="1306397" y="2277538"/>
                  </a:lnTo>
                  <a:lnTo>
                    <a:pt x="1317276" y="2233751"/>
                  </a:lnTo>
                  <a:lnTo>
                    <a:pt x="1329716" y="2190562"/>
                  </a:lnTo>
                  <a:lnTo>
                    <a:pt x="1343686" y="2147998"/>
                  </a:lnTo>
                  <a:lnTo>
                    <a:pt x="1359157" y="2106089"/>
                  </a:lnTo>
                  <a:lnTo>
                    <a:pt x="1376098" y="2064863"/>
                  </a:lnTo>
                  <a:lnTo>
                    <a:pt x="1394478" y="2024350"/>
                  </a:lnTo>
                  <a:lnTo>
                    <a:pt x="1414269" y="1984577"/>
                  </a:lnTo>
                  <a:lnTo>
                    <a:pt x="1435440" y="1945574"/>
                  </a:lnTo>
                  <a:lnTo>
                    <a:pt x="1457960" y="1907370"/>
                  </a:lnTo>
                  <a:lnTo>
                    <a:pt x="1481799" y="1869994"/>
                  </a:lnTo>
                  <a:lnTo>
                    <a:pt x="1506927" y="1833473"/>
                  </a:lnTo>
                  <a:lnTo>
                    <a:pt x="1533314" y="1797838"/>
                  </a:lnTo>
                  <a:lnTo>
                    <a:pt x="1560930" y="1763117"/>
                  </a:lnTo>
                  <a:lnTo>
                    <a:pt x="1589745" y="1729338"/>
                  </a:lnTo>
                  <a:lnTo>
                    <a:pt x="1619728" y="1696531"/>
                  </a:lnTo>
                  <a:lnTo>
                    <a:pt x="1650849" y="1664725"/>
                  </a:lnTo>
                  <a:lnTo>
                    <a:pt x="1683078" y="1633947"/>
                  </a:lnTo>
                  <a:lnTo>
                    <a:pt x="1716385" y="1604228"/>
                  </a:lnTo>
                  <a:lnTo>
                    <a:pt x="1750740" y="1575596"/>
                  </a:lnTo>
                  <a:lnTo>
                    <a:pt x="1786112" y="1548079"/>
                  </a:lnTo>
                  <a:lnTo>
                    <a:pt x="1822472" y="1521707"/>
                  </a:lnTo>
                  <a:lnTo>
                    <a:pt x="1859789" y="1496509"/>
                  </a:lnTo>
                  <a:lnTo>
                    <a:pt x="1898032" y="1472512"/>
                  </a:lnTo>
                  <a:lnTo>
                    <a:pt x="1937173" y="1449747"/>
                  </a:lnTo>
                  <a:lnTo>
                    <a:pt x="1977180" y="1428241"/>
                  </a:lnTo>
                  <a:lnTo>
                    <a:pt x="2018024" y="1408024"/>
                  </a:lnTo>
                  <a:lnTo>
                    <a:pt x="2059673" y="1389125"/>
                  </a:lnTo>
                  <a:lnTo>
                    <a:pt x="2102099" y="1371572"/>
                  </a:lnTo>
                  <a:lnTo>
                    <a:pt x="2145271" y="1355394"/>
                  </a:lnTo>
                  <a:lnTo>
                    <a:pt x="2189158" y="1340620"/>
                  </a:lnTo>
                  <a:lnTo>
                    <a:pt x="2233731" y="1327278"/>
                  </a:lnTo>
                  <a:lnTo>
                    <a:pt x="2278960" y="1315399"/>
                  </a:lnTo>
                  <a:lnTo>
                    <a:pt x="2324813" y="1305010"/>
                  </a:lnTo>
                  <a:lnTo>
                    <a:pt x="2371262" y="1296140"/>
                  </a:lnTo>
                  <a:lnTo>
                    <a:pt x="2418275" y="1288818"/>
                  </a:lnTo>
                  <a:lnTo>
                    <a:pt x="2465823" y="1283073"/>
                  </a:lnTo>
                  <a:lnTo>
                    <a:pt x="2513876" y="1278933"/>
                  </a:lnTo>
                  <a:lnTo>
                    <a:pt x="2562403" y="1276429"/>
                  </a:lnTo>
                  <a:lnTo>
                    <a:pt x="2611374" y="1275588"/>
                  </a:lnTo>
                  <a:lnTo>
                    <a:pt x="2660344" y="1276429"/>
                  </a:lnTo>
                  <a:lnTo>
                    <a:pt x="2708871" y="1278933"/>
                  </a:lnTo>
                  <a:lnTo>
                    <a:pt x="2756924" y="1283073"/>
                  </a:lnTo>
                  <a:lnTo>
                    <a:pt x="2804472" y="1288818"/>
                  </a:lnTo>
                  <a:lnTo>
                    <a:pt x="2851485" y="1296140"/>
                  </a:lnTo>
                  <a:lnTo>
                    <a:pt x="2897934" y="1305010"/>
                  </a:lnTo>
                  <a:lnTo>
                    <a:pt x="2943787" y="1315399"/>
                  </a:lnTo>
                  <a:lnTo>
                    <a:pt x="2989016" y="1327278"/>
                  </a:lnTo>
                  <a:lnTo>
                    <a:pt x="3033589" y="1340620"/>
                  </a:lnTo>
                  <a:lnTo>
                    <a:pt x="3077476" y="1355394"/>
                  </a:lnTo>
                  <a:lnTo>
                    <a:pt x="3120648" y="1371572"/>
                  </a:lnTo>
                  <a:lnTo>
                    <a:pt x="3163074" y="1389125"/>
                  </a:lnTo>
                  <a:lnTo>
                    <a:pt x="3204723" y="1408024"/>
                  </a:lnTo>
                  <a:lnTo>
                    <a:pt x="3245567" y="1428241"/>
                  </a:lnTo>
                  <a:lnTo>
                    <a:pt x="3285574" y="1449747"/>
                  </a:lnTo>
                  <a:lnTo>
                    <a:pt x="3324715" y="1472512"/>
                  </a:lnTo>
                  <a:lnTo>
                    <a:pt x="3362958" y="1496509"/>
                  </a:lnTo>
                  <a:lnTo>
                    <a:pt x="3400275" y="1521707"/>
                  </a:lnTo>
                  <a:lnTo>
                    <a:pt x="3436635" y="1548079"/>
                  </a:lnTo>
                  <a:lnTo>
                    <a:pt x="3472007" y="1575596"/>
                  </a:lnTo>
                  <a:lnTo>
                    <a:pt x="3506362" y="1604228"/>
                  </a:lnTo>
                  <a:lnTo>
                    <a:pt x="3539669" y="1633947"/>
                  </a:lnTo>
                  <a:lnTo>
                    <a:pt x="3571898" y="1664725"/>
                  </a:lnTo>
                  <a:lnTo>
                    <a:pt x="3603019" y="1696531"/>
                  </a:lnTo>
                  <a:lnTo>
                    <a:pt x="3633002" y="1729338"/>
                  </a:lnTo>
                  <a:lnTo>
                    <a:pt x="3661817" y="1763117"/>
                  </a:lnTo>
                  <a:lnTo>
                    <a:pt x="3689433" y="1797838"/>
                  </a:lnTo>
                  <a:lnTo>
                    <a:pt x="3715820" y="1833473"/>
                  </a:lnTo>
                  <a:lnTo>
                    <a:pt x="3740948" y="1869994"/>
                  </a:lnTo>
                  <a:lnTo>
                    <a:pt x="3764788" y="1907370"/>
                  </a:lnTo>
                  <a:lnTo>
                    <a:pt x="3787307" y="1945574"/>
                  </a:lnTo>
                  <a:lnTo>
                    <a:pt x="3808478" y="1984577"/>
                  </a:lnTo>
                  <a:lnTo>
                    <a:pt x="3828269" y="2024350"/>
                  </a:lnTo>
                  <a:lnTo>
                    <a:pt x="3846649" y="2064863"/>
                  </a:lnTo>
                  <a:lnTo>
                    <a:pt x="3863590" y="2106089"/>
                  </a:lnTo>
                  <a:lnTo>
                    <a:pt x="3879061" y="2147998"/>
                  </a:lnTo>
                  <a:lnTo>
                    <a:pt x="3893031" y="2190562"/>
                  </a:lnTo>
                  <a:lnTo>
                    <a:pt x="3905471" y="2233751"/>
                  </a:lnTo>
                  <a:lnTo>
                    <a:pt x="3916350" y="2277538"/>
                  </a:lnTo>
                  <a:lnTo>
                    <a:pt x="3925638" y="2321892"/>
                  </a:lnTo>
                  <a:lnTo>
                    <a:pt x="3933306" y="2366785"/>
                  </a:lnTo>
                  <a:lnTo>
                    <a:pt x="3939321" y="2412189"/>
                  </a:lnTo>
                  <a:lnTo>
                    <a:pt x="3943656" y="2458075"/>
                  </a:lnTo>
                  <a:lnTo>
                    <a:pt x="3946279" y="2504413"/>
                  </a:lnTo>
                  <a:lnTo>
                    <a:pt x="3947160" y="2551176"/>
                  </a:lnTo>
                  <a:lnTo>
                    <a:pt x="5222748" y="2551176"/>
                  </a:lnTo>
                  <a:lnTo>
                    <a:pt x="5222296" y="2503248"/>
                  </a:lnTo>
                  <a:lnTo>
                    <a:pt x="5220946" y="2455535"/>
                  </a:lnTo>
                  <a:lnTo>
                    <a:pt x="5218707" y="2408044"/>
                  </a:lnTo>
                  <a:lnTo>
                    <a:pt x="5215585" y="2360783"/>
                  </a:lnTo>
                  <a:lnTo>
                    <a:pt x="5211589" y="2313759"/>
                  </a:lnTo>
                  <a:lnTo>
                    <a:pt x="5206726" y="2266981"/>
                  </a:lnTo>
                  <a:lnTo>
                    <a:pt x="5201005" y="2220455"/>
                  </a:lnTo>
                  <a:lnTo>
                    <a:pt x="5194433" y="2174190"/>
                  </a:lnTo>
                  <a:lnTo>
                    <a:pt x="5187019" y="2128193"/>
                  </a:lnTo>
                  <a:lnTo>
                    <a:pt x="5178770" y="2082472"/>
                  </a:lnTo>
                  <a:lnTo>
                    <a:pt x="5169693" y="2037035"/>
                  </a:lnTo>
                  <a:lnTo>
                    <a:pt x="5159798" y="1991890"/>
                  </a:lnTo>
                  <a:lnTo>
                    <a:pt x="5149091" y="1947043"/>
                  </a:lnTo>
                  <a:lnTo>
                    <a:pt x="5137582" y="1902504"/>
                  </a:lnTo>
                  <a:lnTo>
                    <a:pt x="5125276" y="1858279"/>
                  </a:lnTo>
                  <a:lnTo>
                    <a:pt x="5112184" y="1814376"/>
                  </a:lnTo>
                  <a:lnTo>
                    <a:pt x="5098311" y="1770803"/>
                  </a:lnTo>
                  <a:lnTo>
                    <a:pt x="5083667" y="1727568"/>
                  </a:lnTo>
                  <a:lnTo>
                    <a:pt x="5068259" y="1684678"/>
                  </a:lnTo>
                  <a:lnTo>
                    <a:pt x="5052095" y="1642142"/>
                  </a:lnTo>
                  <a:lnTo>
                    <a:pt x="5035183" y="1599966"/>
                  </a:lnTo>
                  <a:lnTo>
                    <a:pt x="5017531" y="1558159"/>
                  </a:lnTo>
                  <a:lnTo>
                    <a:pt x="4999147" y="1516727"/>
                  </a:lnTo>
                  <a:lnTo>
                    <a:pt x="4980038" y="1475680"/>
                  </a:lnTo>
                  <a:lnTo>
                    <a:pt x="4960213" y="1435025"/>
                  </a:lnTo>
                  <a:lnTo>
                    <a:pt x="4939679" y="1394769"/>
                  </a:lnTo>
                  <a:lnTo>
                    <a:pt x="4918444" y="1354920"/>
                  </a:lnTo>
                  <a:lnTo>
                    <a:pt x="4896517" y="1315485"/>
                  </a:lnTo>
                  <a:lnTo>
                    <a:pt x="4873904" y="1276474"/>
                  </a:lnTo>
                  <a:lnTo>
                    <a:pt x="4850615" y="1237892"/>
                  </a:lnTo>
                  <a:lnTo>
                    <a:pt x="4826656" y="1199748"/>
                  </a:lnTo>
                  <a:lnTo>
                    <a:pt x="4802036" y="1162050"/>
                  </a:lnTo>
                  <a:lnTo>
                    <a:pt x="4776763" y="1124805"/>
                  </a:lnTo>
                  <a:lnTo>
                    <a:pt x="4750844" y="1088021"/>
                  </a:lnTo>
                  <a:lnTo>
                    <a:pt x="4724288" y="1051706"/>
                  </a:lnTo>
                  <a:lnTo>
                    <a:pt x="4697102" y="1015868"/>
                  </a:lnTo>
                  <a:lnTo>
                    <a:pt x="4669294" y="980513"/>
                  </a:lnTo>
                  <a:lnTo>
                    <a:pt x="4640872" y="945651"/>
                  </a:lnTo>
                  <a:lnTo>
                    <a:pt x="4611844" y="911288"/>
                  </a:lnTo>
                  <a:lnTo>
                    <a:pt x="4582218" y="877432"/>
                  </a:lnTo>
                  <a:lnTo>
                    <a:pt x="4552002" y="844091"/>
                  </a:lnTo>
                  <a:lnTo>
                    <a:pt x="4521203" y="811273"/>
                  </a:lnTo>
                  <a:lnTo>
                    <a:pt x="4489830" y="778985"/>
                  </a:lnTo>
                  <a:lnTo>
                    <a:pt x="4457890" y="747236"/>
                  </a:lnTo>
                  <a:lnTo>
                    <a:pt x="4425391" y="716032"/>
                  </a:lnTo>
                  <a:lnTo>
                    <a:pt x="4392342" y="685382"/>
                  </a:lnTo>
                  <a:lnTo>
                    <a:pt x="4358750" y="655293"/>
                  </a:lnTo>
                  <a:lnTo>
                    <a:pt x="4324623" y="625773"/>
                  </a:lnTo>
                  <a:lnTo>
                    <a:pt x="4289968" y="596829"/>
                  </a:lnTo>
                  <a:lnTo>
                    <a:pt x="4254794" y="568470"/>
                  </a:lnTo>
                  <a:lnTo>
                    <a:pt x="4219109" y="540703"/>
                  </a:lnTo>
                  <a:lnTo>
                    <a:pt x="4182921" y="513536"/>
                  </a:lnTo>
                  <a:lnTo>
                    <a:pt x="4146237" y="486976"/>
                  </a:lnTo>
                  <a:lnTo>
                    <a:pt x="4109065" y="461032"/>
                  </a:lnTo>
                  <a:lnTo>
                    <a:pt x="4071413" y="435710"/>
                  </a:lnTo>
                  <a:lnTo>
                    <a:pt x="4033290" y="411019"/>
                  </a:lnTo>
                  <a:lnTo>
                    <a:pt x="3994702" y="386967"/>
                  </a:lnTo>
                  <a:lnTo>
                    <a:pt x="3955658" y="363560"/>
                  </a:lnTo>
                  <a:lnTo>
                    <a:pt x="3916166" y="340807"/>
                  </a:lnTo>
                  <a:lnTo>
                    <a:pt x="3876234" y="318716"/>
                  </a:lnTo>
                  <a:lnTo>
                    <a:pt x="3835869" y="297293"/>
                  </a:lnTo>
                  <a:lnTo>
                    <a:pt x="3795080" y="276548"/>
                  </a:lnTo>
                  <a:lnTo>
                    <a:pt x="3753873" y="256487"/>
                  </a:lnTo>
                  <a:lnTo>
                    <a:pt x="3712259" y="237118"/>
                  </a:lnTo>
                  <a:lnTo>
                    <a:pt x="3670243" y="218450"/>
                  </a:lnTo>
                  <a:lnTo>
                    <a:pt x="3627834" y="200489"/>
                  </a:lnTo>
                  <a:lnTo>
                    <a:pt x="3585040" y="183243"/>
                  </a:lnTo>
                  <a:lnTo>
                    <a:pt x="3541869" y="166721"/>
                  </a:lnTo>
                  <a:lnTo>
                    <a:pt x="3498328" y="150929"/>
                  </a:lnTo>
                  <a:lnTo>
                    <a:pt x="3454426" y="135876"/>
                  </a:lnTo>
                  <a:lnTo>
                    <a:pt x="3410170" y="121570"/>
                  </a:lnTo>
                  <a:lnTo>
                    <a:pt x="3365569" y="108017"/>
                  </a:lnTo>
                  <a:lnTo>
                    <a:pt x="3320630" y="95226"/>
                  </a:lnTo>
                  <a:lnTo>
                    <a:pt x="3275361" y="83204"/>
                  </a:lnTo>
                  <a:lnTo>
                    <a:pt x="3229770" y="71959"/>
                  </a:lnTo>
                  <a:lnTo>
                    <a:pt x="3183865" y="61499"/>
                  </a:lnTo>
                  <a:lnTo>
                    <a:pt x="3137654" y="51832"/>
                  </a:lnTo>
                  <a:lnTo>
                    <a:pt x="3091144" y="42965"/>
                  </a:lnTo>
                  <a:lnTo>
                    <a:pt x="3044344" y="34905"/>
                  </a:lnTo>
                  <a:lnTo>
                    <a:pt x="2997261" y="27662"/>
                  </a:lnTo>
                  <a:lnTo>
                    <a:pt x="2949904" y="21241"/>
                  </a:lnTo>
                  <a:lnTo>
                    <a:pt x="2902279" y="15652"/>
                  </a:lnTo>
                  <a:lnTo>
                    <a:pt x="2854396" y="10901"/>
                  </a:lnTo>
                  <a:lnTo>
                    <a:pt x="2806262" y="6997"/>
                  </a:lnTo>
                  <a:lnTo>
                    <a:pt x="2757885" y="3947"/>
                  </a:lnTo>
                  <a:lnTo>
                    <a:pt x="2709273" y="1759"/>
                  </a:lnTo>
                  <a:lnTo>
                    <a:pt x="2660433" y="441"/>
                  </a:lnTo>
                  <a:lnTo>
                    <a:pt x="2611374" y="0"/>
                  </a:lnTo>
                  <a:close/>
                </a:path>
              </a:pathLst>
            </a:custGeom>
            <a:solidFill>
              <a:srgbClr val="5076ED"/>
            </a:solidFill>
          </p:spPr>
          <p:txBody>
            <a:bodyPr wrap="square" lIns="0" tIns="0" rIns="0" bIns="0" rtlCol="0"/>
            <a:lstStyle/>
            <a:p>
              <a:endParaRPr/>
            </a:p>
          </p:txBody>
        </p:sp>
        <p:sp>
          <p:nvSpPr>
            <p:cNvPr id="12" name="object 12"/>
            <p:cNvSpPr/>
            <p:nvPr/>
          </p:nvSpPr>
          <p:spPr>
            <a:xfrm>
              <a:off x="2300478" y="3277361"/>
              <a:ext cx="5222875" cy="2551430"/>
            </a:xfrm>
            <a:custGeom>
              <a:avLst/>
              <a:gdLst/>
              <a:ahLst/>
              <a:cxnLst/>
              <a:rect l="l" t="t" r="r" b="b"/>
              <a:pathLst>
                <a:path w="5222875" h="2551429">
                  <a:moveTo>
                    <a:pt x="0" y="2551176"/>
                  </a:moveTo>
                  <a:lnTo>
                    <a:pt x="451" y="2503248"/>
                  </a:lnTo>
                  <a:lnTo>
                    <a:pt x="1801" y="2455535"/>
                  </a:lnTo>
                  <a:lnTo>
                    <a:pt x="4040" y="2408044"/>
                  </a:lnTo>
                  <a:lnTo>
                    <a:pt x="7162" y="2360783"/>
                  </a:lnTo>
                  <a:lnTo>
                    <a:pt x="11158" y="2313759"/>
                  </a:lnTo>
                  <a:lnTo>
                    <a:pt x="16021" y="2266981"/>
                  </a:lnTo>
                  <a:lnTo>
                    <a:pt x="21742" y="2220455"/>
                  </a:lnTo>
                  <a:lnTo>
                    <a:pt x="28314" y="2174190"/>
                  </a:lnTo>
                  <a:lnTo>
                    <a:pt x="35728" y="2128193"/>
                  </a:lnTo>
                  <a:lnTo>
                    <a:pt x="43977" y="2082472"/>
                  </a:lnTo>
                  <a:lnTo>
                    <a:pt x="53054" y="2037035"/>
                  </a:lnTo>
                  <a:lnTo>
                    <a:pt x="62949" y="1991890"/>
                  </a:lnTo>
                  <a:lnTo>
                    <a:pt x="73656" y="1947043"/>
                  </a:lnTo>
                  <a:lnTo>
                    <a:pt x="85165" y="1902504"/>
                  </a:lnTo>
                  <a:lnTo>
                    <a:pt x="97471" y="1858279"/>
                  </a:lnTo>
                  <a:lnTo>
                    <a:pt x="110563" y="1814376"/>
                  </a:lnTo>
                  <a:lnTo>
                    <a:pt x="124436" y="1770803"/>
                  </a:lnTo>
                  <a:lnTo>
                    <a:pt x="139080" y="1727568"/>
                  </a:lnTo>
                  <a:lnTo>
                    <a:pt x="154488" y="1684678"/>
                  </a:lnTo>
                  <a:lnTo>
                    <a:pt x="170652" y="1642142"/>
                  </a:lnTo>
                  <a:lnTo>
                    <a:pt x="187564" y="1599966"/>
                  </a:lnTo>
                  <a:lnTo>
                    <a:pt x="205216" y="1558159"/>
                  </a:lnTo>
                  <a:lnTo>
                    <a:pt x="223600" y="1516727"/>
                  </a:lnTo>
                  <a:lnTo>
                    <a:pt x="242709" y="1475680"/>
                  </a:lnTo>
                  <a:lnTo>
                    <a:pt x="262534" y="1435025"/>
                  </a:lnTo>
                  <a:lnTo>
                    <a:pt x="283068" y="1394769"/>
                  </a:lnTo>
                  <a:lnTo>
                    <a:pt x="304303" y="1354920"/>
                  </a:lnTo>
                  <a:lnTo>
                    <a:pt x="326230" y="1315485"/>
                  </a:lnTo>
                  <a:lnTo>
                    <a:pt x="348843" y="1276474"/>
                  </a:lnTo>
                  <a:lnTo>
                    <a:pt x="372132" y="1237892"/>
                  </a:lnTo>
                  <a:lnTo>
                    <a:pt x="396091" y="1199748"/>
                  </a:lnTo>
                  <a:lnTo>
                    <a:pt x="420711" y="1162050"/>
                  </a:lnTo>
                  <a:lnTo>
                    <a:pt x="445984" y="1124805"/>
                  </a:lnTo>
                  <a:lnTo>
                    <a:pt x="471903" y="1088021"/>
                  </a:lnTo>
                  <a:lnTo>
                    <a:pt x="498459" y="1051706"/>
                  </a:lnTo>
                  <a:lnTo>
                    <a:pt x="525645" y="1015868"/>
                  </a:lnTo>
                  <a:lnTo>
                    <a:pt x="553453" y="980513"/>
                  </a:lnTo>
                  <a:lnTo>
                    <a:pt x="581875" y="945651"/>
                  </a:lnTo>
                  <a:lnTo>
                    <a:pt x="610903" y="911288"/>
                  </a:lnTo>
                  <a:lnTo>
                    <a:pt x="640529" y="877432"/>
                  </a:lnTo>
                  <a:lnTo>
                    <a:pt x="670745" y="844091"/>
                  </a:lnTo>
                  <a:lnTo>
                    <a:pt x="701544" y="811273"/>
                  </a:lnTo>
                  <a:lnTo>
                    <a:pt x="732917" y="778985"/>
                  </a:lnTo>
                  <a:lnTo>
                    <a:pt x="764857" y="747236"/>
                  </a:lnTo>
                  <a:lnTo>
                    <a:pt x="797356" y="716032"/>
                  </a:lnTo>
                  <a:lnTo>
                    <a:pt x="830405" y="685382"/>
                  </a:lnTo>
                  <a:lnTo>
                    <a:pt x="863997" y="655293"/>
                  </a:lnTo>
                  <a:lnTo>
                    <a:pt x="898124" y="625773"/>
                  </a:lnTo>
                  <a:lnTo>
                    <a:pt x="932779" y="596829"/>
                  </a:lnTo>
                  <a:lnTo>
                    <a:pt x="967953" y="568470"/>
                  </a:lnTo>
                  <a:lnTo>
                    <a:pt x="1003638" y="540703"/>
                  </a:lnTo>
                  <a:lnTo>
                    <a:pt x="1039826" y="513536"/>
                  </a:lnTo>
                  <a:lnTo>
                    <a:pt x="1076510" y="486976"/>
                  </a:lnTo>
                  <a:lnTo>
                    <a:pt x="1113682" y="461032"/>
                  </a:lnTo>
                  <a:lnTo>
                    <a:pt x="1151334" y="435710"/>
                  </a:lnTo>
                  <a:lnTo>
                    <a:pt x="1189457" y="411019"/>
                  </a:lnTo>
                  <a:lnTo>
                    <a:pt x="1228045" y="386967"/>
                  </a:lnTo>
                  <a:lnTo>
                    <a:pt x="1267089" y="363560"/>
                  </a:lnTo>
                  <a:lnTo>
                    <a:pt x="1306581" y="340807"/>
                  </a:lnTo>
                  <a:lnTo>
                    <a:pt x="1346513" y="318716"/>
                  </a:lnTo>
                  <a:lnTo>
                    <a:pt x="1386878" y="297293"/>
                  </a:lnTo>
                  <a:lnTo>
                    <a:pt x="1427667" y="276548"/>
                  </a:lnTo>
                  <a:lnTo>
                    <a:pt x="1468874" y="256487"/>
                  </a:lnTo>
                  <a:lnTo>
                    <a:pt x="1510488" y="237118"/>
                  </a:lnTo>
                  <a:lnTo>
                    <a:pt x="1552504" y="218450"/>
                  </a:lnTo>
                  <a:lnTo>
                    <a:pt x="1594913" y="200489"/>
                  </a:lnTo>
                  <a:lnTo>
                    <a:pt x="1637707" y="183243"/>
                  </a:lnTo>
                  <a:lnTo>
                    <a:pt x="1680878" y="166721"/>
                  </a:lnTo>
                  <a:lnTo>
                    <a:pt x="1724419" y="150929"/>
                  </a:lnTo>
                  <a:lnTo>
                    <a:pt x="1768321" y="135876"/>
                  </a:lnTo>
                  <a:lnTo>
                    <a:pt x="1812577" y="121570"/>
                  </a:lnTo>
                  <a:lnTo>
                    <a:pt x="1857178" y="108017"/>
                  </a:lnTo>
                  <a:lnTo>
                    <a:pt x="1902117" y="95226"/>
                  </a:lnTo>
                  <a:lnTo>
                    <a:pt x="1947386" y="83204"/>
                  </a:lnTo>
                  <a:lnTo>
                    <a:pt x="1992977" y="71959"/>
                  </a:lnTo>
                  <a:lnTo>
                    <a:pt x="2038882" y="61499"/>
                  </a:lnTo>
                  <a:lnTo>
                    <a:pt x="2085093" y="51832"/>
                  </a:lnTo>
                  <a:lnTo>
                    <a:pt x="2131603" y="42965"/>
                  </a:lnTo>
                  <a:lnTo>
                    <a:pt x="2178403" y="34905"/>
                  </a:lnTo>
                  <a:lnTo>
                    <a:pt x="2225486" y="27662"/>
                  </a:lnTo>
                  <a:lnTo>
                    <a:pt x="2272843" y="21241"/>
                  </a:lnTo>
                  <a:lnTo>
                    <a:pt x="2320468" y="15652"/>
                  </a:lnTo>
                  <a:lnTo>
                    <a:pt x="2368351" y="10901"/>
                  </a:lnTo>
                  <a:lnTo>
                    <a:pt x="2416485" y="6997"/>
                  </a:lnTo>
                  <a:lnTo>
                    <a:pt x="2464862" y="3947"/>
                  </a:lnTo>
                  <a:lnTo>
                    <a:pt x="2513474" y="1759"/>
                  </a:lnTo>
                  <a:lnTo>
                    <a:pt x="2562314" y="441"/>
                  </a:lnTo>
                  <a:lnTo>
                    <a:pt x="2611374" y="0"/>
                  </a:lnTo>
                  <a:lnTo>
                    <a:pt x="2660433" y="441"/>
                  </a:lnTo>
                  <a:lnTo>
                    <a:pt x="2709273" y="1759"/>
                  </a:lnTo>
                  <a:lnTo>
                    <a:pt x="2757885" y="3947"/>
                  </a:lnTo>
                  <a:lnTo>
                    <a:pt x="2806262" y="6997"/>
                  </a:lnTo>
                  <a:lnTo>
                    <a:pt x="2854396" y="10901"/>
                  </a:lnTo>
                  <a:lnTo>
                    <a:pt x="2902279" y="15652"/>
                  </a:lnTo>
                  <a:lnTo>
                    <a:pt x="2949904" y="21241"/>
                  </a:lnTo>
                  <a:lnTo>
                    <a:pt x="2997261" y="27662"/>
                  </a:lnTo>
                  <a:lnTo>
                    <a:pt x="3044344" y="34905"/>
                  </a:lnTo>
                  <a:lnTo>
                    <a:pt x="3091144" y="42965"/>
                  </a:lnTo>
                  <a:lnTo>
                    <a:pt x="3137654" y="51832"/>
                  </a:lnTo>
                  <a:lnTo>
                    <a:pt x="3183865" y="61499"/>
                  </a:lnTo>
                  <a:lnTo>
                    <a:pt x="3229770" y="71959"/>
                  </a:lnTo>
                  <a:lnTo>
                    <a:pt x="3275361" y="83204"/>
                  </a:lnTo>
                  <a:lnTo>
                    <a:pt x="3320630" y="95226"/>
                  </a:lnTo>
                  <a:lnTo>
                    <a:pt x="3365569" y="108017"/>
                  </a:lnTo>
                  <a:lnTo>
                    <a:pt x="3410170" y="121570"/>
                  </a:lnTo>
                  <a:lnTo>
                    <a:pt x="3454426" y="135876"/>
                  </a:lnTo>
                  <a:lnTo>
                    <a:pt x="3498328" y="150929"/>
                  </a:lnTo>
                  <a:lnTo>
                    <a:pt x="3541869" y="166721"/>
                  </a:lnTo>
                  <a:lnTo>
                    <a:pt x="3585040" y="183243"/>
                  </a:lnTo>
                  <a:lnTo>
                    <a:pt x="3627834" y="200489"/>
                  </a:lnTo>
                  <a:lnTo>
                    <a:pt x="3670243" y="218450"/>
                  </a:lnTo>
                  <a:lnTo>
                    <a:pt x="3712259" y="237118"/>
                  </a:lnTo>
                  <a:lnTo>
                    <a:pt x="3753873" y="256487"/>
                  </a:lnTo>
                  <a:lnTo>
                    <a:pt x="3795080" y="276548"/>
                  </a:lnTo>
                  <a:lnTo>
                    <a:pt x="3835869" y="297293"/>
                  </a:lnTo>
                  <a:lnTo>
                    <a:pt x="3876234" y="318716"/>
                  </a:lnTo>
                  <a:lnTo>
                    <a:pt x="3916166" y="340807"/>
                  </a:lnTo>
                  <a:lnTo>
                    <a:pt x="3955658" y="363560"/>
                  </a:lnTo>
                  <a:lnTo>
                    <a:pt x="3994702" y="386967"/>
                  </a:lnTo>
                  <a:lnTo>
                    <a:pt x="4033290" y="411019"/>
                  </a:lnTo>
                  <a:lnTo>
                    <a:pt x="4071413" y="435710"/>
                  </a:lnTo>
                  <a:lnTo>
                    <a:pt x="4109065" y="461032"/>
                  </a:lnTo>
                  <a:lnTo>
                    <a:pt x="4146237" y="486976"/>
                  </a:lnTo>
                  <a:lnTo>
                    <a:pt x="4182921" y="513536"/>
                  </a:lnTo>
                  <a:lnTo>
                    <a:pt x="4219109" y="540703"/>
                  </a:lnTo>
                  <a:lnTo>
                    <a:pt x="4254794" y="568470"/>
                  </a:lnTo>
                  <a:lnTo>
                    <a:pt x="4289968" y="596829"/>
                  </a:lnTo>
                  <a:lnTo>
                    <a:pt x="4324623" y="625773"/>
                  </a:lnTo>
                  <a:lnTo>
                    <a:pt x="4358750" y="655293"/>
                  </a:lnTo>
                  <a:lnTo>
                    <a:pt x="4392342" y="685382"/>
                  </a:lnTo>
                  <a:lnTo>
                    <a:pt x="4425391" y="716032"/>
                  </a:lnTo>
                  <a:lnTo>
                    <a:pt x="4457890" y="747236"/>
                  </a:lnTo>
                  <a:lnTo>
                    <a:pt x="4489830" y="778985"/>
                  </a:lnTo>
                  <a:lnTo>
                    <a:pt x="4521203" y="811273"/>
                  </a:lnTo>
                  <a:lnTo>
                    <a:pt x="4552002" y="844091"/>
                  </a:lnTo>
                  <a:lnTo>
                    <a:pt x="4582218" y="877432"/>
                  </a:lnTo>
                  <a:lnTo>
                    <a:pt x="4611844" y="911288"/>
                  </a:lnTo>
                  <a:lnTo>
                    <a:pt x="4640872" y="945651"/>
                  </a:lnTo>
                  <a:lnTo>
                    <a:pt x="4669294" y="980513"/>
                  </a:lnTo>
                  <a:lnTo>
                    <a:pt x="4697102" y="1015868"/>
                  </a:lnTo>
                  <a:lnTo>
                    <a:pt x="4724288" y="1051706"/>
                  </a:lnTo>
                  <a:lnTo>
                    <a:pt x="4750844" y="1088021"/>
                  </a:lnTo>
                  <a:lnTo>
                    <a:pt x="4776763" y="1124805"/>
                  </a:lnTo>
                  <a:lnTo>
                    <a:pt x="4802036" y="1162050"/>
                  </a:lnTo>
                  <a:lnTo>
                    <a:pt x="4826656" y="1199748"/>
                  </a:lnTo>
                  <a:lnTo>
                    <a:pt x="4850615" y="1237892"/>
                  </a:lnTo>
                  <a:lnTo>
                    <a:pt x="4873904" y="1276474"/>
                  </a:lnTo>
                  <a:lnTo>
                    <a:pt x="4896517" y="1315485"/>
                  </a:lnTo>
                  <a:lnTo>
                    <a:pt x="4918444" y="1354920"/>
                  </a:lnTo>
                  <a:lnTo>
                    <a:pt x="4939679" y="1394769"/>
                  </a:lnTo>
                  <a:lnTo>
                    <a:pt x="4960213" y="1435025"/>
                  </a:lnTo>
                  <a:lnTo>
                    <a:pt x="4980038" y="1475680"/>
                  </a:lnTo>
                  <a:lnTo>
                    <a:pt x="4999147" y="1516727"/>
                  </a:lnTo>
                  <a:lnTo>
                    <a:pt x="5017531" y="1558159"/>
                  </a:lnTo>
                  <a:lnTo>
                    <a:pt x="5035183" y="1599966"/>
                  </a:lnTo>
                  <a:lnTo>
                    <a:pt x="5052095" y="1642142"/>
                  </a:lnTo>
                  <a:lnTo>
                    <a:pt x="5068259" y="1684678"/>
                  </a:lnTo>
                  <a:lnTo>
                    <a:pt x="5083667" y="1727568"/>
                  </a:lnTo>
                  <a:lnTo>
                    <a:pt x="5098311" y="1770803"/>
                  </a:lnTo>
                  <a:lnTo>
                    <a:pt x="5112184" y="1814376"/>
                  </a:lnTo>
                  <a:lnTo>
                    <a:pt x="5125276" y="1858279"/>
                  </a:lnTo>
                  <a:lnTo>
                    <a:pt x="5137582" y="1902504"/>
                  </a:lnTo>
                  <a:lnTo>
                    <a:pt x="5149091" y="1947043"/>
                  </a:lnTo>
                  <a:lnTo>
                    <a:pt x="5159798" y="1991890"/>
                  </a:lnTo>
                  <a:lnTo>
                    <a:pt x="5169693" y="2037035"/>
                  </a:lnTo>
                  <a:lnTo>
                    <a:pt x="5178770" y="2082472"/>
                  </a:lnTo>
                  <a:lnTo>
                    <a:pt x="5187019" y="2128193"/>
                  </a:lnTo>
                  <a:lnTo>
                    <a:pt x="5194433" y="2174190"/>
                  </a:lnTo>
                  <a:lnTo>
                    <a:pt x="5201005" y="2220455"/>
                  </a:lnTo>
                  <a:lnTo>
                    <a:pt x="5206726" y="2266981"/>
                  </a:lnTo>
                  <a:lnTo>
                    <a:pt x="5211589" y="2313759"/>
                  </a:lnTo>
                  <a:lnTo>
                    <a:pt x="5215585" y="2360783"/>
                  </a:lnTo>
                  <a:lnTo>
                    <a:pt x="5218707" y="2408044"/>
                  </a:lnTo>
                  <a:lnTo>
                    <a:pt x="5220946" y="2455535"/>
                  </a:lnTo>
                  <a:lnTo>
                    <a:pt x="5222296" y="2503248"/>
                  </a:lnTo>
                  <a:lnTo>
                    <a:pt x="5222748" y="2551176"/>
                  </a:lnTo>
                  <a:lnTo>
                    <a:pt x="3947160" y="2551176"/>
                  </a:lnTo>
                  <a:lnTo>
                    <a:pt x="3946279" y="2504413"/>
                  </a:lnTo>
                  <a:lnTo>
                    <a:pt x="3943656" y="2458075"/>
                  </a:lnTo>
                  <a:lnTo>
                    <a:pt x="3939321" y="2412189"/>
                  </a:lnTo>
                  <a:lnTo>
                    <a:pt x="3933306" y="2366785"/>
                  </a:lnTo>
                  <a:lnTo>
                    <a:pt x="3925638" y="2321892"/>
                  </a:lnTo>
                  <a:lnTo>
                    <a:pt x="3916350" y="2277538"/>
                  </a:lnTo>
                  <a:lnTo>
                    <a:pt x="3905471" y="2233751"/>
                  </a:lnTo>
                  <a:lnTo>
                    <a:pt x="3893031" y="2190562"/>
                  </a:lnTo>
                  <a:lnTo>
                    <a:pt x="3879061" y="2147998"/>
                  </a:lnTo>
                  <a:lnTo>
                    <a:pt x="3863590" y="2106089"/>
                  </a:lnTo>
                  <a:lnTo>
                    <a:pt x="3846649" y="2064863"/>
                  </a:lnTo>
                  <a:lnTo>
                    <a:pt x="3828269" y="2024350"/>
                  </a:lnTo>
                  <a:lnTo>
                    <a:pt x="3808478" y="1984577"/>
                  </a:lnTo>
                  <a:lnTo>
                    <a:pt x="3787307" y="1945574"/>
                  </a:lnTo>
                  <a:lnTo>
                    <a:pt x="3764788" y="1907370"/>
                  </a:lnTo>
                  <a:lnTo>
                    <a:pt x="3740948" y="1869994"/>
                  </a:lnTo>
                  <a:lnTo>
                    <a:pt x="3715820" y="1833473"/>
                  </a:lnTo>
                  <a:lnTo>
                    <a:pt x="3689433" y="1797838"/>
                  </a:lnTo>
                  <a:lnTo>
                    <a:pt x="3661817" y="1763117"/>
                  </a:lnTo>
                  <a:lnTo>
                    <a:pt x="3633002" y="1729338"/>
                  </a:lnTo>
                  <a:lnTo>
                    <a:pt x="3603019" y="1696531"/>
                  </a:lnTo>
                  <a:lnTo>
                    <a:pt x="3571898" y="1664725"/>
                  </a:lnTo>
                  <a:lnTo>
                    <a:pt x="3539669" y="1633947"/>
                  </a:lnTo>
                  <a:lnTo>
                    <a:pt x="3506362" y="1604228"/>
                  </a:lnTo>
                  <a:lnTo>
                    <a:pt x="3472007" y="1575596"/>
                  </a:lnTo>
                  <a:lnTo>
                    <a:pt x="3436635" y="1548079"/>
                  </a:lnTo>
                  <a:lnTo>
                    <a:pt x="3400275" y="1521707"/>
                  </a:lnTo>
                  <a:lnTo>
                    <a:pt x="3362958" y="1496509"/>
                  </a:lnTo>
                  <a:lnTo>
                    <a:pt x="3324715" y="1472512"/>
                  </a:lnTo>
                  <a:lnTo>
                    <a:pt x="3285574" y="1449747"/>
                  </a:lnTo>
                  <a:lnTo>
                    <a:pt x="3245567" y="1428241"/>
                  </a:lnTo>
                  <a:lnTo>
                    <a:pt x="3204723" y="1408024"/>
                  </a:lnTo>
                  <a:lnTo>
                    <a:pt x="3163074" y="1389125"/>
                  </a:lnTo>
                  <a:lnTo>
                    <a:pt x="3120648" y="1371572"/>
                  </a:lnTo>
                  <a:lnTo>
                    <a:pt x="3077476" y="1355394"/>
                  </a:lnTo>
                  <a:lnTo>
                    <a:pt x="3033589" y="1340620"/>
                  </a:lnTo>
                  <a:lnTo>
                    <a:pt x="2989016" y="1327278"/>
                  </a:lnTo>
                  <a:lnTo>
                    <a:pt x="2943787" y="1315399"/>
                  </a:lnTo>
                  <a:lnTo>
                    <a:pt x="2897934" y="1305010"/>
                  </a:lnTo>
                  <a:lnTo>
                    <a:pt x="2851485" y="1296140"/>
                  </a:lnTo>
                  <a:lnTo>
                    <a:pt x="2804472" y="1288818"/>
                  </a:lnTo>
                  <a:lnTo>
                    <a:pt x="2756924" y="1283073"/>
                  </a:lnTo>
                  <a:lnTo>
                    <a:pt x="2708871" y="1278933"/>
                  </a:lnTo>
                  <a:lnTo>
                    <a:pt x="2660344" y="1276429"/>
                  </a:lnTo>
                  <a:lnTo>
                    <a:pt x="2611374" y="1275588"/>
                  </a:lnTo>
                  <a:lnTo>
                    <a:pt x="2562403" y="1276429"/>
                  </a:lnTo>
                  <a:lnTo>
                    <a:pt x="2513876" y="1278933"/>
                  </a:lnTo>
                  <a:lnTo>
                    <a:pt x="2465823" y="1283073"/>
                  </a:lnTo>
                  <a:lnTo>
                    <a:pt x="2418275" y="1288818"/>
                  </a:lnTo>
                  <a:lnTo>
                    <a:pt x="2371262" y="1296140"/>
                  </a:lnTo>
                  <a:lnTo>
                    <a:pt x="2324813" y="1305010"/>
                  </a:lnTo>
                  <a:lnTo>
                    <a:pt x="2278960" y="1315399"/>
                  </a:lnTo>
                  <a:lnTo>
                    <a:pt x="2233731" y="1327278"/>
                  </a:lnTo>
                  <a:lnTo>
                    <a:pt x="2189158" y="1340620"/>
                  </a:lnTo>
                  <a:lnTo>
                    <a:pt x="2145271" y="1355394"/>
                  </a:lnTo>
                  <a:lnTo>
                    <a:pt x="2102099" y="1371572"/>
                  </a:lnTo>
                  <a:lnTo>
                    <a:pt x="2059673" y="1389125"/>
                  </a:lnTo>
                  <a:lnTo>
                    <a:pt x="2018024" y="1408024"/>
                  </a:lnTo>
                  <a:lnTo>
                    <a:pt x="1977180" y="1428241"/>
                  </a:lnTo>
                  <a:lnTo>
                    <a:pt x="1937173" y="1449747"/>
                  </a:lnTo>
                  <a:lnTo>
                    <a:pt x="1898032" y="1472512"/>
                  </a:lnTo>
                  <a:lnTo>
                    <a:pt x="1859789" y="1496509"/>
                  </a:lnTo>
                  <a:lnTo>
                    <a:pt x="1822472" y="1521707"/>
                  </a:lnTo>
                  <a:lnTo>
                    <a:pt x="1786112" y="1548079"/>
                  </a:lnTo>
                  <a:lnTo>
                    <a:pt x="1750740" y="1575596"/>
                  </a:lnTo>
                  <a:lnTo>
                    <a:pt x="1716385" y="1604228"/>
                  </a:lnTo>
                  <a:lnTo>
                    <a:pt x="1683078" y="1633947"/>
                  </a:lnTo>
                  <a:lnTo>
                    <a:pt x="1650849" y="1664725"/>
                  </a:lnTo>
                  <a:lnTo>
                    <a:pt x="1619728" y="1696531"/>
                  </a:lnTo>
                  <a:lnTo>
                    <a:pt x="1589745" y="1729338"/>
                  </a:lnTo>
                  <a:lnTo>
                    <a:pt x="1560930" y="1763117"/>
                  </a:lnTo>
                  <a:lnTo>
                    <a:pt x="1533314" y="1797838"/>
                  </a:lnTo>
                  <a:lnTo>
                    <a:pt x="1506927" y="1833473"/>
                  </a:lnTo>
                  <a:lnTo>
                    <a:pt x="1481799" y="1869994"/>
                  </a:lnTo>
                  <a:lnTo>
                    <a:pt x="1457960" y="1907370"/>
                  </a:lnTo>
                  <a:lnTo>
                    <a:pt x="1435440" y="1945574"/>
                  </a:lnTo>
                  <a:lnTo>
                    <a:pt x="1414269" y="1984577"/>
                  </a:lnTo>
                  <a:lnTo>
                    <a:pt x="1394478" y="2024350"/>
                  </a:lnTo>
                  <a:lnTo>
                    <a:pt x="1376098" y="2064863"/>
                  </a:lnTo>
                  <a:lnTo>
                    <a:pt x="1359157" y="2106089"/>
                  </a:lnTo>
                  <a:lnTo>
                    <a:pt x="1343686" y="2147998"/>
                  </a:lnTo>
                  <a:lnTo>
                    <a:pt x="1329716" y="2190562"/>
                  </a:lnTo>
                  <a:lnTo>
                    <a:pt x="1317276" y="2233751"/>
                  </a:lnTo>
                  <a:lnTo>
                    <a:pt x="1306397" y="2277538"/>
                  </a:lnTo>
                  <a:lnTo>
                    <a:pt x="1297109" y="2321892"/>
                  </a:lnTo>
                  <a:lnTo>
                    <a:pt x="1289441" y="2366785"/>
                  </a:lnTo>
                  <a:lnTo>
                    <a:pt x="1283426" y="2412189"/>
                  </a:lnTo>
                  <a:lnTo>
                    <a:pt x="1279091" y="2458075"/>
                  </a:lnTo>
                  <a:lnTo>
                    <a:pt x="1276468" y="2504413"/>
                  </a:lnTo>
                  <a:lnTo>
                    <a:pt x="1275588" y="2551176"/>
                  </a:lnTo>
                  <a:lnTo>
                    <a:pt x="0" y="2551176"/>
                  </a:lnTo>
                  <a:close/>
                </a:path>
              </a:pathLst>
            </a:custGeom>
            <a:ln w="19812">
              <a:solidFill>
                <a:srgbClr val="225364"/>
              </a:solidFill>
            </a:ln>
          </p:spPr>
          <p:txBody>
            <a:bodyPr wrap="square" lIns="0" tIns="0" rIns="0" bIns="0" rtlCol="0"/>
            <a:lstStyle/>
            <a:p>
              <a:endParaRPr/>
            </a:p>
          </p:txBody>
        </p:sp>
        <p:sp>
          <p:nvSpPr>
            <p:cNvPr id="13" name="object 13"/>
            <p:cNvSpPr/>
            <p:nvPr/>
          </p:nvSpPr>
          <p:spPr>
            <a:xfrm>
              <a:off x="3232277" y="3523233"/>
              <a:ext cx="3417570" cy="1380490"/>
            </a:xfrm>
            <a:custGeom>
              <a:avLst/>
              <a:gdLst/>
              <a:ahLst/>
              <a:cxnLst/>
              <a:rect l="l" t="t" r="r" b="b"/>
              <a:pathLst>
                <a:path w="3417570" h="1380489">
                  <a:moveTo>
                    <a:pt x="1090041" y="1305814"/>
                  </a:moveTo>
                  <a:lnTo>
                    <a:pt x="94488" y="46736"/>
                  </a:lnTo>
                  <a:lnTo>
                    <a:pt x="0" y="121412"/>
                  </a:lnTo>
                  <a:lnTo>
                    <a:pt x="995553" y="1380490"/>
                  </a:lnTo>
                  <a:lnTo>
                    <a:pt x="1090041" y="1305814"/>
                  </a:lnTo>
                  <a:close/>
                </a:path>
                <a:path w="3417570" h="1380489">
                  <a:moveTo>
                    <a:pt x="3417316" y="74549"/>
                  </a:moveTo>
                  <a:lnTo>
                    <a:pt x="3322701" y="0"/>
                  </a:lnTo>
                  <a:lnTo>
                    <a:pt x="2329561" y="1260983"/>
                  </a:lnTo>
                  <a:lnTo>
                    <a:pt x="2424176" y="1335532"/>
                  </a:lnTo>
                  <a:lnTo>
                    <a:pt x="3417316" y="74549"/>
                  </a:lnTo>
                  <a:close/>
                </a:path>
              </a:pathLst>
            </a:custGeom>
            <a:solidFill>
              <a:srgbClr val="FFFFFF"/>
            </a:solidFill>
          </p:spPr>
          <p:txBody>
            <a:bodyPr wrap="square" lIns="0" tIns="0" rIns="0" bIns="0" rtlCol="0"/>
            <a:lstStyle/>
            <a:p>
              <a:endParaRPr/>
            </a:p>
          </p:txBody>
        </p:sp>
      </p:grpSp>
      <p:sp>
        <p:nvSpPr>
          <p:cNvPr id="14" name="object 14"/>
          <p:cNvSpPr txBox="1"/>
          <p:nvPr/>
        </p:nvSpPr>
        <p:spPr>
          <a:xfrm>
            <a:off x="4226433" y="3732403"/>
            <a:ext cx="1453515" cy="513080"/>
          </a:xfrm>
          <a:prstGeom prst="rect">
            <a:avLst/>
          </a:prstGeom>
        </p:spPr>
        <p:txBody>
          <a:bodyPr vert="horz" wrap="square" lIns="0" tIns="12065" rIns="0" bIns="0" rtlCol="0">
            <a:spAutoFit/>
          </a:bodyPr>
          <a:lstStyle/>
          <a:p>
            <a:pPr algn="ctr">
              <a:lnSpc>
                <a:spcPct val="100000"/>
              </a:lnSpc>
              <a:spcBef>
                <a:spcPts val="95"/>
              </a:spcBef>
            </a:pPr>
            <a:r>
              <a:rPr sz="1600" spc="-10" dirty="0">
                <a:solidFill>
                  <a:srgbClr val="FFFFFF"/>
                </a:solidFill>
                <a:latin typeface="Times New Roman"/>
                <a:cs typeface="Times New Roman"/>
              </a:rPr>
              <a:t>Recommendation</a:t>
            </a:r>
            <a:endParaRPr sz="1600">
              <a:latin typeface="Times New Roman"/>
              <a:cs typeface="Times New Roman"/>
            </a:endParaRPr>
          </a:p>
          <a:p>
            <a:pPr marL="2540" algn="ctr">
              <a:lnSpc>
                <a:spcPct val="100000"/>
              </a:lnSpc>
            </a:pPr>
            <a:r>
              <a:rPr sz="1600" spc="-10" dirty="0">
                <a:solidFill>
                  <a:srgbClr val="FFFFFF"/>
                </a:solidFill>
                <a:latin typeface="Times New Roman"/>
                <a:cs typeface="Times New Roman"/>
              </a:rPr>
              <a:t>Systems</a:t>
            </a:r>
            <a:endParaRPr sz="1600">
              <a:latin typeface="Times New Roman"/>
              <a:cs typeface="Times New Roman"/>
            </a:endParaRPr>
          </a:p>
        </p:txBody>
      </p:sp>
      <p:sp>
        <p:nvSpPr>
          <p:cNvPr id="15" name="object 15"/>
          <p:cNvSpPr txBox="1"/>
          <p:nvPr/>
        </p:nvSpPr>
        <p:spPr>
          <a:xfrm>
            <a:off x="6118097" y="4738878"/>
            <a:ext cx="1052830" cy="513080"/>
          </a:xfrm>
          <a:prstGeom prst="rect">
            <a:avLst/>
          </a:prstGeom>
        </p:spPr>
        <p:txBody>
          <a:bodyPr vert="horz" wrap="square" lIns="0" tIns="12065" rIns="0" bIns="0" rtlCol="0">
            <a:spAutoFit/>
          </a:bodyPr>
          <a:lstStyle/>
          <a:p>
            <a:pPr marL="80645" marR="5080" indent="-68580">
              <a:lnSpc>
                <a:spcPct val="100000"/>
              </a:lnSpc>
              <a:spcBef>
                <a:spcPts val="95"/>
              </a:spcBef>
            </a:pPr>
            <a:r>
              <a:rPr sz="1600" spc="-10" dirty="0">
                <a:solidFill>
                  <a:srgbClr val="FFFFFF"/>
                </a:solidFill>
                <a:latin typeface="Times New Roman"/>
                <a:cs typeface="Times New Roman"/>
              </a:rPr>
              <a:t>Subscription Integration</a:t>
            </a:r>
            <a:endParaRPr sz="1600">
              <a:latin typeface="Times New Roman"/>
              <a:cs typeface="Times New Roman"/>
            </a:endParaRPr>
          </a:p>
        </p:txBody>
      </p:sp>
      <p:sp>
        <p:nvSpPr>
          <p:cNvPr id="16" name="object 16"/>
          <p:cNvSpPr txBox="1"/>
          <p:nvPr/>
        </p:nvSpPr>
        <p:spPr>
          <a:xfrm>
            <a:off x="2740532" y="4730648"/>
            <a:ext cx="849630" cy="561975"/>
          </a:xfrm>
          <a:prstGeom prst="rect">
            <a:avLst/>
          </a:prstGeom>
        </p:spPr>
        <p:txBody>
          <a:bodyPr vert="horz" wrap="square" lIns="0" tIns="12700" rIns="0" bIns="0" rtlCol="0">
            <a:spAutoFit/>
          </a:bodyPr>
          <a:lstStyle/>
          <a:p>
            <a:pPr marL="59690" marR="5080" indent="-47625">
              <a:lnSpc>
                <a:spcPct val="110000"/>
              </a:lnSpc>
              <a:spcBef>
                <a:spcPts val="100"/>
              </a:spcBef>
            </a:pPr>
            <a:r>
              <a:rPr sz="1600" dirty="0">
                <a:solidFill>
                  <a:srgbClr val="FFFFFF"/>
                </a:solidFill>
                <a:latin typeface="Times New Roman"/>
                <a:cs typeface="Times New Roman"/>
              </a:rPr>
              <a:t>AI</a:t>
            </a:r>
            <a:r>
              <a:rPr sz="1600" spc="-45" dirty="0">
                <a:solidFill>
                  <a:srgbClr val="FFFFFF"/>
                </a:solidFill>
                <a:latin typeface="Times New Roman"/>
                <a:cs typeface="Times New Roman"/>
              </a:rPr>
              <a:t> </a:t>
            </a:r>
            <a:r>
              <a:rPr sz="1600" spc="-30" dirty="0">
                <a:solidFill>
                  <a:srgbClr val="FFFFFF"/>
                </a:solidFill>
                <a:latin typeface="Times New Roman"/>
                <a:cs typeface="Times New Roman"/>
              </a:rPr>
              <a:t>Virtual </a:t>
            </a:r>
            <a:r>
              <a:rPr sz="1600" spc="-10" dirty="0">
                <a:solidFill>
                  <a:srgbClr val="FFFFFF"/>
                </a:solidFill>
                <a:latin typeface="Times New Roman"/>
                <a:cs typeface="Times New Roman"/>
              </a:rPr>
              <a:t>Trainer</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9757" y="784653"/>
            <a:ext cx="1142500" cy="447718"/>
          </a:xfrm>
          <a:prstGeom prst="rect">
            <a:avLst/>
          </a:prstGeom>
        </p:spPr>
      </p:pic>
      <p:sp>
        <p:nvSpPr>
          <p:cNvPr id="3" name="object 3"/>
          <p:cNvSpPr txBox="1">
            <a:spLocks noGrp="1"/>
          </p:cNvSpPr>
          <p:nvPr>
            <p:ph type="title"/>
          </p:nvPr>
        </p:nvSpPr>
        <p:spPr>
          <a:prstGeom prst="rect">
            <a:avLst/>
          </a:prstGeom>
        </p:spPr>
        <p:txBody>
          <a:bodyPr vert="horz" wrap="square" lIns="0" tIns="317169" rIns="0" bIns="0" rtlCol="0">
            <a:spAutoFit/>
          </a:bodyPr>
          <a:lstStyle/>
          <a:p>
            <a:pPr marL="175895">
              <a:lnSpc>
                <a:spcPct val="100000"/>
              </a:lnSpc>
              <a:spcBef>
                <a:spcPts val="100"/>
              </a:spcBef>
            </a:pPr>
            <a:r>
              <a:rPr spc="-10" dirty="0"/>
              <a:t>Scope</a:t>
            </a:r>
          </a:p>
        </p:txBody>
      </p:sp>
      <p:sp>
        <p:nvSpPr>
          <p:cNvPr id="4" name="object 4"/>
          <p:cNvSpPr txBox="1"/>
          <p:nvPr/>
        </p:nvSpPr>
        <p:spPr>
          <a:xfrm>
            <a:off x="403047" y="1769745"/>
            <a:ext cx="8376284" cy="3895725"/>
          </a:xfrm>
          <a:prstGeom prst="rect">
            <a:avLst/>
          </a:prstGeom>
        </p:spPr>
        <p:txBody>
          <a:bodyPr vert="horz" wrap="square" lIns="0" tIns="31750" rIns="0" bIns="0" rtlCol="0">
            <a:spAutoFit/>
          </a:bodyPr>
          <a:lstStyle/>
          <a:p>
            <a:pPr marL="469900" marR="5080" indent="-457200" algn="just">
              <a:lnSpc>
                <a:spcPct val="93100"/>
              </a:lnSpc>
              <a:spcBef>
                <a:spcPts val="250"/>
              </a:spcBef>
              <a:buSzPct val="80555"/>
              <a:buAutoNum type="arabicPeriod"/>
              <a:tabLst>
                <a:tab pos="469900" algn="l"/>
              </a:tabLst>
            </a:pPr>
            <a:r>
              <a:rPr sz="1800" dirty="0">
                <a:latin typeface="Times New Roman"/>
                <a:cs typeface="Times New Roman"/>
              </a:rPr>
              <a:t>The</a:t>
            </a:r>
            <a:r>
              <a:rPr sz="1800" spc="155" dirty="0">
                <a:latin typeface="Times New Roman"/>
                <a:cs typeface="Times New Roman"/>
              </a:rPr>
              <a:t> </a:t>
            </a:r>
            <a:r>
              <a:rPr sz="1800" spc="-10" dirty="0">
                <a:latin typeface="Times New Roman"/>
                <a:cs typeface="Times New Roman"/>
              </a:rPr>
              <a:t>Data-</a:t>
            </a:r>
            <a:r>
              <a:rPr sz="1800" dirty="0">
                <a:latin typeface="Times New Roman"/>
                <a:cs typeface="Times New Roman"/>
              </a:rPr>
              <a:t>Driven</a:t>
            </a:r>
            <a:r>
              <a:rPr sz="1800" spc="150" dirty="0">
                <a:latin typeface="Times New Roman"/>
                <a:cs typeface="Times New Roman"/>
              </a:rPr>
              <a:t> </a:t>
            </a:r>
            <a:r>
              <a:rPr sz="1800" dirty="0">
                <a:latin typeface="Times New Roman"/>
                <a:cs typeface="Times New Roman"/>
              </a:rPr>
              <a:t>AI</a:t>
            </a:r>
            <a:r>
              <a:rPr sz="1800" spc="150" dirty="0">
                <a:latin typeface="Times New Roman"/>
                <a:cs typeface="Times New Roman"/>
              </a:rPr>
              <a:t> </a:t>
            </a:r>
            <a:r>
              <a:rPr sz="1800" dirty="0">
                <a:latin typeface="Times New Roman"/>
                <a:cs typeface="Times New Roman"/>
              </a:rPr>
              <a:t>Fitness</a:t>
            </a:r>
            <a:r>
              <a:rPr sz="1800" spc="130" dirty="0">
                <a:latin typeface="Times New Roman"/>
                <a:cs typeface="Times New Roman"/>
              </a:rPr>
              <a:t> </a:t>
            </a:r>
            <a:r>
              <a:rPr sz="1800" dirty="0">
                <a:latin typeface="Times New Roman"/>
                <a:cs typeface="Times New Roman"/>
              </a:rPr>
              <a:t>Trainer</a:t>
            </a:r>
            <a:r>
              <a:rPr sz="1800" spc="150" dirty="0">
                <a:latin typeface="Times New Roman"/>
                <a:cs typeface="Times New Roman"/>
              </a:rPr>
              <a:t> </a:t>
            </a:r>
            <a:r>
              <a:rPr sz="1800" dirty="0">
                <a:latin typeface="Times New Roman"/>
                <a:cs typeface="Times New Roman"/>
              </a:rPr>
              <a:t>(AIFT)</a:t>
            </a:r>
            <a:r>
              <a:rPr sz="1800" spc="130" dirty="0">
                <a:latin typeface="Times New Roman"/>
                <a:cs typeface="Times New Roman"/>
              </a:rPr>
              <a:t> </a:t>
            </a:r>
            <a:r>
              <a:rPr sz="1800" dirty="0">
                <a:latin typeface="Times New Roman"/>
                <a:cs typeface="Times New Roman"/>
              </a:rPr>
              <a:t>can</a:t>
            </a:r>
            <a:r>
              <a:rPr sz="1800" spc="135" dirty="0">
                <a:latin typeface="Times New Roman"/>
                <a:cs typeface="Times New Roman"/>
              </a:rPr>
              <a:t> </a:t>
            </a:r>
            <a:r>
              <a:rPr sz="1800" dirty="0">
                <a:latin typeface="Times New Roman"/>
                <a:cs typeface="Times New Roman"/>
              </a:rPr>
              <a:t>be</a:t>
            </a:r>
            <a:r>
              <a:rPr sz="1800" spc="140" dirty="0">
                <a:latin typeface="Times New Roman"/>
                <a:cs typeface="Times New Roman"/>
              </a:rPr>
              <a:t> </a:t>
            </a:r>
            <a:r>
              <a:rPr sz="1800" dirty="0">
                <a:latin typeface="Times New Roman"/>
                <a:cs typeface="Times New Roman"/>
              </a:rPr>
              <a:t>applied</a:t>
            </a:r>
            <a:r>
              <a:rPr sz="1800" spc="160" dirty="0">
                <a:latin typeface="Times New Roman"/>
                <a:cs typeface="Times New Roman"/>
              </a:rPr>
              <a:t> </a:t>
            </a:r>
            <a:r>
              <a:rPr sz="1800" dirty="0">
                <a:latin typeface="Times New Roman"/>
                <a:cs typeface="Times New Roman"/>
              </a:rPr>
              <a:t>in</a:t>
            </a:r>
            <a:r>
              <a:rPr sz="1800" spc="135" dirty="0">
                <a:latin typeface="Times New Roman"/>
                <a:cs typeface="Times New Roman"/>
              </a:rPr>
              <a:t> </a:t>
            </a:r>
            <a:r>
              <a:rPr sz="1800" dirty="0">
                <a:latin typeface="Times New Roman"/>
                <a:cs typeface="Times New Roman"/>
              </a:rPr>
              <a:t>various</a:t>
            </a:r>
            <a:r>
              <a:rPr sz="1800" spc="145" dirty="0">
                <a:latin typeface="Times New Roman"/>
                <a:cs typeface="Times New Roman"/>
              </a:rPr>
              <a:t> </a:t>
            </a:r>
            <a:r>
              <a:rPr sz="1800" dirty="0">
                <a:latin typeface="Times New Roman"/>
                <a:cs typeface="Times New Roman"/>
              </a:rPr>
              <a:t>areas</a:t>
            </a:r>
            <a:r>
              <a:rPr sz="1800" spc="150" dirty="0">
                <a:latin typeface="Times New Roman"/>
                <a:cs typeface="Times New Roman"/>
              </a:rPr>
              <a:t> </a:t>
            </a:r>
            <a:r>
              <a:rPr sz="1800" dirty="0">
                <a:latin typeface="Times New Roman"/>
                <a:cs typeface="Times New Roman"/>
              </a:rPr>
              <a:t>such</a:t>
            </a:r>
            <a:r>
              <a:rPr sz="1800" spc="150" dirty="0">
                <a:latin typeface="Times New Roman"/>
                <a:cs typeface="Times New Roman"/>
              </a:rPr>
              <a:t> </a:t>
            </a:r>
            <a:r>
              <a:rPr sz="1800" spc="-25" dirty="0">
                <a:latin typeface="Times New Roman"/>
                <a:cs typeface="Times New Roman"/>
              </a:rPr>
              <a:t>as </a:t>
            </a:r>
            <a:r>
              <a:rPr sz="1800" dirty="0">
                <a:latin typeface="Times New Roman"/>
                <a:cs typeface="Times New Roman"/>
              </a:rPr>
              <a:t>fitness</a:t>
            </a:r>
            <a:r>
              <a:rPr sz="1800" spc="85" dirty="0">
                <a:latin typeface="Times New Roman"/>
                <a:cs typeface="Times New Roman"/>
              </a:rPr>
              <a:t> </a:t>
            </a:r>
            <a:r>
              <a:rPr sz="1800" dirty="0">
                <a:latin typeface="Times New Roman"/>
                <a:cs typeface="Times New Roman"/>
              </a:rPr>
              <a:t>centers,</a:t>
            </a:r>
            <a:r>
              <a:rPr sz="1800" spc="95" dirty="0">
                <a:latin typeface="Times New Roman"/>
                <a:cs typeface="Times New Roman"/>
              </a:rPr>
              <a:t> </a:t>
            </a:r>
            <a:r>
              <a:rPr sz="1800" dirty="0">
                <a:latin typeface="Times New Roman"/>
                <a:cs typeface="Times New Roman"/>
              </a:rPr>
              <a:t>home</a:t>
            </a:r>
            <a:r>
              <a:rPr sz="1800" spc="114" dirty="0">
                <a:latin typeface="Times New Roman"/>
                <a:cs typeface="Times New Roman"/>
              </a:rPr>
              <a:t> </a:t>
            </a:r>
            <a:r>
              <a:rPr sz="1800" dirty="0">
                <a:latin typeface="Times New Roman"/>
                <a:cs typeface="Times New Roman"/>
              </a:rPr>
              <a:t>workouts,</a:t>
            </a:r>
            <a:r>
              <a:rPr sz="1800" spc="110" dirty="0">
                <a:latin typeface="Times New Roman"/>
                <a:cs typeface="Times New Roman"/>
              </a:rPr>
              <a:t> </a:t>
            </a:r>
            <a:r>
              <a:rPr sz="1800" dirty="0">
                <a:latin typeface="Times New Roman"/>
                <a:cs typeface="Times New Roman"/>
              </a:rPr>
              <a:t>corporate</a:t>
            </a:r>
            <a:r>
              <a:rPr sz="1800" spc="120" dirty="0">
                <a:latin typeface="Times New Roman"/>
                <a:cs typeface="Times New Roman"/>
              </a:rPr>
              <a:t> </a:t>
            </a:r>
            <a:r>
              <a:rPr sz="1800" dirty="0">
                <a:latin typeface="Times New Roman"/>
                <a:cs typeface="Times New Roman"/>
              </a:rPr>
              <a:t>wellness</a:t>
            </a:r>
            <a:r>
              <a:rPr sz="1800" spc="105" dirty="0">
                <a:latin typeface="Times New Roman"/>
                <a:cs typeface="Times New Roman"/>
              </a:rPr>
              <a:t> </a:t>
            </a:r>
            <a:r>
              <a:rPr sz="1800" dirty="0">
                <a:latin typeface="Times New Roman"/>
                <a:cs typeface="Times New Roman"/>
              </a:rPr>
              <a:t>programs,</a:t>
            </a:r>
            <a:r>
              <a:rPr sz="1800" spc="110" dirty="0">
                <a:latin typeface="Times New Roman"/>
                <a:cs typeface="Times New Roman"/>
              </a:rPr>
              <a:t> </a:t>
            </a:r>
            <a:r>
              <a:rPr sz="1800" dirty="0">
                <a:latin typeface="Times New Roman"/>
                <a:cs typeface="Times New Roman"/>
              </a:rPr>
              <a:t>and</a:t>
            </a:r>
            <a:r>
              <a:rPr sz="1800" spc="110" dirty="0">
                <a:latin typeface="Times New Roman"/>
                <a:cs typeface="Times New Roman"/>
              </a:rPr>
              <a:t> </a:t>
            </a:r>
            <a:r>
              <a:rPr sz="1800" dirty="0">
                <a:latin typeface="Times New Roman"/>
                <a:cs typeface="Times New Roman"/>
              </a:rPr>
              <a:t>more,</a:t>
            </a:r>
            <a:r>
              <a:rPr sz="1800" spc="114" dirty="0">
                <a:latin typeface="Times New Roman"/>
                <a:cs typeface="Times New Roman"/>
              </a:rPr>
              <a:t> </a:t>
            </a:r>
            <a:r>
              <a:rPr sz="1800" dirty="0">
                <a:latin typeface="Times New Roman"/>
                <a:cs typeface="Times New Roman"/>
              </a:rPr>
              <a:t>providing</a:t>
            </a:r>
            <a:r>
              <a:rPr sz="1800" spc="114" dirty="0">
                <a:latin typeface="Times New Roman"/>
                <a:cs typeface="Times New Roman"/>
              </a:rPr>
              <a:t> </a:t>
            </a:r>
            <a:r>
              <a:rPr sz="1800" spc="-50" dirty="0">
                <a:latin typeface="Times New Roman"/>
                <a:cs typeface="Times New Roman"/>
              </a:rPr>
              <a:t>a </a:t>
            </a:r>
            <a:r>
              <a:rPr sz="1800" dirty="0">
                <a:latin typeface="Times New Roman"/>
                <a:cs typeface="Times New Roman"/>
              </a:rPr>
              <a:t>comprehensive</a:t>
            </a:r>
            <a:r>
              <a:rPr sz="1800" spc="5" dirty="0">
                <a:latin typeface="Times New Roman"/>
                <a:cs typeface="Times New Roman"/>
              </a:rPr>
              <a:t> </a:t>
            </a:r>
            <a:r>
              <a:rPr sz="1800" dirty="0">
                <a:latin typeface="Times New Roman"/>
                <a:cs typeface="Times New Roman"/>
              </a:rPr>
              <a:t>solution for</a:t>
            </a:r>
            <a:r>
              <a:rPr sz="1800" spc="-5" dirty="0">
                <a:latin typeface="Times New Roman"/>
                <a:cs typeface="Times New Roman"/>
              </a:rPr>
              <a:t> </a:t>
            </a:r>
            <a:r>
              <a:rPr sz="1800" dirty="0">
                <a:latin typeface="Times New Roman"/>
                <a:cs typeface="Times New Roman"/>
              </a:rPr>
              <a:t>personalized</a:t>
            </a:r>
            <a:r>
              <a:rPr sz="1800" spc="5" dirty="0">
                <a:latin typeface="Times New Roman"/>
                <a:cs typeface="Times New Roman"/>
              </a:rPr>
              <a:t> </a:t>
            </a:r>
            <a:r>
              <a:rPr sz="1800" dirty="0">
                <a:latin typeface="Times New Roman"/>
                <a:cs typeface="Times New Roman"/>
              </a:rPr>
              <a:t>fitness</a:t>
            </a:r>
            <a:r>
              <a:rPr sz="1800" spc="10" dirty="0">
                <a:latin typeface="Times New Roman"/>
                <a:cs typeface="Times New Roman"/>
              </a:rPr>
              <a:t> </a:t>
            </a:r>
            <a:r>
              <a:rPr sz="1800" dirty="0">
                <a:latin typeface="Times New Roman"/>
                <a:cs typeface="Times New Roman"/>
              </a:rPr>
              <a:t>training,</a:t>
            </a:r>
            <a:r>
              <a:rPr sz="1800" spc="15" dirty="0">
                <a:latin typeface="Times New Roman"/>
                <a:cs typeface="Times New Roman"/>
              </a:rPr>
              <a:t> </a:t>
            </a:r>
            <a:r>
              <a:rPr sz="1800" dirty="0">
                <a:latin typeface="Times New Roman"/>
                <a:cs typeface="Times New Roman"/>
              </a:rPr>
              <a:t>workout</a:t>
            </a:r>
            <a:r>
              <a:rPr sz="1800" spc="-10" dirty="0">
                <a:latin typeface="Times New Roman"/>
                <a:cs typeface="Times New Roman"/>
              </a:rPr>
              <a:t> </a:t>
            </a:r>
            <a:r>
              <a:rPr sz="1800" dirty="0">
                <a:latin typeface="Times New Roman"/>
                <a:cs typeface="Times New Roman"/>
              </a:rPr>
              <a:t>plans, and</a:t>
            </a:r>
            <a:r>
              <a:rPr sz="1800" spc="5" dirty="0">
                <a:latin typeface="Times New Roman"/>
                <a:cs typeface="Times New Roman"/>
              </a:rPr>
              <a:t> </a:t>
            </a:r>
            <a:r>
              <a:rPr sz="1800" spc="-10" dirty="0">
                <a:latin typeface="Times New Roman"/>
                <a:cs typeface="Times New Roman"/>
              </a:rPr>
              <a:t>nutrition guidance.</a:t>
            </a:r>
            <a:endParaRPr sz="1800" dirty="0">
              <a:latin typeface="Times New Roman"/>
              <a:cs typeface="Times New Roman"/>
            </a:endParaRPr>
          </a:p>
          <a:p>
            <a:pPr marL="469900" marR="5715" indent="-457200" algn="just">
              <a:lnSpc>
                <a:spcPts val="2000"/>
              </a:lnSpc>
              <a:spcBef>
                <a:spcPts val="1450"/>
              </a:spcBef>
              <a:buSzPct val="80555"/>
              <a:buAutoNum type="arabicPeriod"/>
              <a:tabLst>
                <a:tab pos="469900" algn="l"/>
              </a:tabLst>
            </a:pPr>
            <a:r>
              <a:rPr sz="1800" dirty="0">
                <a:latin typeface="Times New Roman"/>
                <a:cs typeface="Times New Roman"/>
              </a:rPr>
              <a:t>AIFT</a:t>
            </a:r>
            <a:r>
              <a:rPr sz="1800" spc="30" dirty="0">
                <a:latin typeface="Times New Roman"/>
                <a:cs typeface="Times New Roman"/>
              </a:rPr>
              <a:t>  </a:t>
            </a:r>
            <a:r>
              <a:rPr sz="1800" dirty="0">
                <a:latin typeface="Times New Roman"/>
                <a:cs typeface="Times New Roman"/>
              </a:rPr>
              <a:t>caters</a:t>
            </a:r>
            <a:r>
              <a:rPr sz="1800" spc="45" dirty="0">
                <a:latin typeface="Times New Roman"/>
                <a:cs typeface="Times New Roman"/>
              </a:rPr>
              <a:t>  </a:t>
            </a:r>
            <a:r>
              <a:rPr sz="1800" dirty="0">
                <a:latin typeface="Times New Roman"/>
                <a:cs typeface="Times New Roman"/>
              </a:rPr>
              <a:t>to</a:t>
            </a:r>
            <a:r>
              <a:rPr sz="1800" spc="40" dirty="0">
                <a:latin typeface="Times New Roman"/>
                <a:cs typeface="Times New Roman"/>
              </a:rPr>
              <a:t>  </a:t>
            </a:r>
            <a:r>
              <a:rPr sz="1800" dirty="0">
                <a:latin typeface="Times New Roman"/>
                <a:cs typeface="Times New Roman"/>
              </a:rPr>
              <a:t>a</a:t>
            </a:r>
            <a:r>
              <a:rPr sz="1800" spc="55" dirty="0">
                <a:latin typeface="Times New Roman"/>
                <a:cs typeface="Times New Roman"/>
              </a:rPr>
              <a:t>  </a:t>
            </a:r>
            <a:r>
              <a:rPr sz="1800" dirty="0">
                <a:latin typeface="Times New Roman"/>
                <a:cs typeface="Times New Roman"/>
              </a:rPr>
              <a:t>wide</a:t>
            </a:r>
            <a:r>
              <a:rPr sz="1800" spc="50" dirty="0">
                <a:latin typeface="Times New Roman"/>
                <a:cs typeface="Times New Roman"/>
              </a:rPr>
              <a:t>  </a:t>
            </a:r>
            <a:r>
              <a:rPr sz="1800" dirty="0">
                <a:latin typeface="Times New Roman"/>
                <a:cs typeface="Times New Roman"/>
              </a:rPr>
              <a:t>range</a:t>
            </a:r>
            <a:r>
              <a:rPr sz="1800" spc="45" dirty="0">
                <a:latin typeface="Times New Roman"/>
                <a:cs typeface="Times New Roman"/>
              </a:rPr>
              <a:t>  </a:t>
            </a:r>
            <a:r>
              <a:rPr sz="1800" dirty="0">
                <a:latin typeface="Times New Roman"/>
                <a:cs typeface="Times New Roman"/>
              </a:rPr>
              <a:t>of</a:t>
            </a:r>
            <a:r>
              <a:rPr sz="1800" spc="50" dirty="0">
                <a:latin typeface="Times New Roman"/>
                <a:cs typeface="Times New Roman"/>
              </a:rPr>
              <a:t>  </a:t>
            </a:r>
            <a:r>
              <a:rPr sz="1800" dirty="0">
                <a:latin typeface="Times New Roman"/>
                <a:cs typeface="Times New Roman"/>
              </a:rPr>
              <a:t>users,</a:t>
            </a:r>
            <a:r>
              <a:rPr sz="1800" spc="45" dirty="0">
                <a:latin typeface="Times New Roman"/>
                <a:cs typeface="Times New Roman"/>
              </a:rPr>
              <a:t>  </a:t>
            </a:r>
            <a:r>
              <a:rPr sz="1800" dirty="0">
                <a:latin typeface="Times New Roman"/>
                <a:cs typeface="Times New Roman"/>
              </a:rPr>
              <a:t>including</a:t>
            </a:r>
            <a:r>
              <a:rPr sz="1800" spc="45" dirty="0">
                <a:latin typeface="Times New Roman"/>
                <a:cs typeface="Times New Roman"/>
              </a:rPr>
              <a:t>  </a:t>
            </a:r>
            <a:r>
              <a:rPr sz="1800" dirty="0">
                <a:latin typeface="Times New Roman"/>
                <a:cs typeface="Times New Roman"/>
              </a:rPr>
              <a:t>fitness</a:t>
            </a:r>
            <a:r>
              <a:rPr sz="1800" spc="50" dirty="0">
                <a:latin typeface="Times New Roman"/>
                <a:cs typeface="Times New Roman"/>
              </a:rPr>
              <a:t>  </a:t>
            </a:r>
            <a:r>
              <a:rPr sz="1800" dirty="0">
                <a:latin typeface="Times New Roman"/>
                <a:cs typeface="Times New Roman"/>
              </a:rPr>
              <a:t>enthusiasts,</a:t>
            </a:r>
            <a:r>
              <a:rPr sz="1800" spc="50" dirty="0">
                <a:latin typeface="Times New Roman"/>
                <a:cs typeface="Times New Roman"/>
              </a:rPr>
              <a:t>  </a:t>
            </a:r>
            <a:r>
              <a:rPr sz="1800" spc="-10" dirty="0">
                <a:latin typeface="Times New Roman"/>
                <a:cs typeface="Times New Roman"/>
              </a:rPr>
              <a:t>beginners, </a:t>
            </a:r>
            <a:r>
              <a:rPr sz="1800" dirty="0">
                <a:latin typeface="Times New Roman"/>
                <a:cs typeface="Times New Roman"/>
              </a:rPr>
              <a:t>professional</a:t>
            </a:r>
            <a:r>
              <a:rPr sz="1800" spc="375" dirty="0">
                <a:latin typeface="Times New Roman"/>
                <a:cs typeface="Times New Roman"/>
              </a:rPr>
              <a:t> </a:t>
            </a:r>
            <a:r>
              <a:rPr sz="1800" dirty="0">
                <a:latin typeface="Times New Roman"/>
                <a:cs typeface="Times New Roman"/>
              </a:rPr>
              <a:t>athletes,</a:t>
            </a:r>
            <a:r>
              <a:rPr sz="1800" spc="380" dirty="0">
                <a:latin typeface="Times New Roman"/>
                <a:cs typeface="Times New Roman"/>
              </a:rPr>
              <a:t> </a:t>
            </a:r>
            <a:r>
              <a:rPr sz="1800" dirty="0">
                <a:latin typeface="Times New Roman"/>
                <a:cs typeface="Times New Roman"/>
              </a:rPr>
              <a:t>and</a:t>
            </a:r>
            <a:r>
              <a:rPr sz="1800" spc="375" dirty="0">
                <a:latin typeface="Times New Roman"/>
                <a:cs typeface="Times New Roman"/>
              </a:rPr>
              <a:t> </a:t>
            </a:r>
            <a:r>
              <a:rPr sz="1800" dirty="0">
                <a:latin typeface="Times New Roman"/>
                <a:cs typeface="Times New Roman"/>
              </a:rPr>
              <a:t>individuals</a:t>
            </a:r>
            <a:r>
              <a:rPr sz="1800" spc="375" dirty="0">
                <a:latin typeface="Times New Roman"/>
                <a:cs typeface="Times New Roman"/>
              </a:rPr>
              <a:t> </a:t>
            </a:r>
            <a:r>
              <a:rPr sz="1800" dirty="0">
                <a:latin typeface="Times New Roman"/>
                <a:cs typeface="Times New Roman"/>
              </a:rPr>
              <a:t>with</a:t>
            </a:r>
            <a:r>
              <a:rPr sz="1800" spc="370" dirty="0">
                <a:latin typeface="Times New Roman"/>
                <a:cs typeface="Times New Roman"/>
              </a:rPr>
              <a:t> </a:t>
            </a:r>
            <a:r>
              <a:rPr sz="1800" dirty="0">
                <a:latin typeface="Times New Roman"/>
                <a:cs typeface="Times New Roman"/>
              </a:rPr>
              <a:t>specific</a:t>
            </a:r>
            <a:r>
              <a:rPr sz="1800" spc="380" dirty="0">
                <a:latin typeface="Times New Roman"/>
                <a:cs typeface="Times New Roman"/>
              </a:rPr>
              <a:t> </a:t>
            </a:r>
            <a:r>
              <a:rPr sz="1800" dirty="0">
                <a:latin typeface="Times New Roman"/>
                <a:cs typeface="Times New Roman"/>
              </a:rPr>
              <a:t>health</a:t>
            </a:r>
            <a:r>
              <a:rPr sz="1800" spc="375" dirty="0">
                <a:latin typeface="Times New Roman"/>
                <a:cs typeface="Times New Roman"/>
              </a:rPr>
              <a:t> </a:t>
            </a:r>
            <a:r>
              <a:rPr sz="1800" dirty="0">
                <a:latin typeface="Times New Roman"/>
                <a:cs typeface="Times New Roman"/>
              </a:rPr>
              <a:t>needs,</a:t>
            </a:r>
            <a:r>
              <a:rPr sz="1800" spc="375" dirty="0">
                <a:latin typeface="Times New Roman"/>
                <a:cs typeface="Times New Roman"/>
              </a:rPr>
              <a:t> </a:t>
            </a:r>
            <a:r>
              <a:rPr sz="1800" dirty="0">
                <a:latin typeface="Times New Roman"/>
                <a:cs typeface="Times New Roman"/>
              </a:rPr>
              <a:t>offering</a:t>
            </a:r>
            <a:r>
              <a:rPr sz="1800" spc="375" dirty="0">
                <a:latin typeface="Times New Roman"/>
                <a:cs typeface="Times New Roman"/>
              </a:rPr>
              <a:t> </a:t>
            </a:r>
            <a:r>
              <a:rPr sz="1800" spc="-10" dirty="0">
                <a:latin typeface="Times New Roman"/>
                <a:cs typeface="Times New Roman"/>
              </a:rPr>
              <a:t>tailored </a:t>
            </a:r>
            <a:r>
              <a:rPr sz="1800" dirty="0">
                <a:latin typeface="Times New Roman"/>
                <a:cs typeface="Times New Roman"/>
              </a:rPr>
              <a:t>workout</a:t>
            </a:r>
            <a:r>
              <a:rPr sz="1800" spc="-35" dirty="0">
                <a:latin typeface="Times New Roman"/>
                <a:cs typeface="Times New Roman"/>
              </a:rPr>
              <a:t> </a:t>
            </a:r>
            <a:r>
              <a:rPr sz="1800" dirty="0">
                <a:latin typeface="Times New Roman"/>
                <a:cs typeface="Times New Roman"/>
              </a:rPr>
              <a:t>and</a:t>
            </a:r>
            <a:r>
              <a:rPr sz="1800" spc="-20" dirty="0">
                <a:latin typeface="Times New Roman"/>
                <a:cs typeface="Times New Roman"/>
              </a:rPr>
              <a:t> </a:t>
            </a:r>
            <a:r>
              <a:rPr sz="1800" dirty="0">
                <a:latin typeface="Times New Roman"/>
                <a:cs typeface="Times New Roman"/>
              </a:rPr>
              <a:t>diet</a:t>
            </a:r>
            <a:r>
              <a:rPr sz="1800" spc="-40" dirty="0">
                <a:latin typeface="Times New Roman"/>
                <a:cs typeface="Times New Roman"/>
              </a:rPr>
              <a:t> </a:t>
            </a:r>
            <a:r>
              <a:rPr sz="1800" dirty="0">
                <a:latin typeface="Times New Roman"/>
                <a:cs typeface="Times New Roman"/>
              </a:rPr>
              <a:t>plans</a:t>
            </a:r>
            <a:r>
              <a:rPr sz="1800" spc="-40" dirty="0">
                <a:latin typeface="Times New Roman"/>
                <a:cs typeface="Times New Roman"/>
              </a:rPr>
              <a:t> </a:t>
            </a:r>
            <a:r>
              <a:rPr sz="1800" dirty="0">
                <a:latin typeface="Times New Roman"/>
                <a:cs typeface="Times New Roman"/>
              </a:rPr>
              <a:t>for</a:t>
            </a:r>
            <a:r>
              <a:rPr sz="1800" spc="-25" dirty="0">
                <a:latin typeface="Times New Roman"/>
                <a:cs typeface="Times New Roman"/>
              </a:rPr>
              <a:t> </a:t>
            </a:r>
            <a:r>
              <a:rPr sz="1800" spc="-10" dirty="0">
                <a:latin typeface="Times New Roman"/>
                <a:cs typeface="Times New Roman"/>
              </a:rPr>
              <a:t>each.</a:t>
            </a:r>
            <a:endParaRPr sz="1800" dirty="0">
              <a:latin typeface="Times New Roman"/>
              <a:cs typeface="Times New Roman"/>
            </a:endParaRPr>
          </a:p>
          <a:p>
            <a:pPr marL="469900" marR="5080" indent="-457200" algn="just">
              <a:lnSpc>
                <a:spcPts val="2000"/>
              </a:lnSpc>
              <a:spcBef>
                <a:spcPts val="1425"/>
              </a:spcBef>
              <a:buSzPct val="80555"/>
              <a:buAutoNum type="arabicPeriod"/>
              <a:tabLst>
                <a:tab pos="469900" algn="l"/>
              </a:tabLst>
            </a:pPr>
            <a:r>
              <a:rPr sz="1800" dirty="0">
                <a:latin typeface="Times New Roman"/>
                <a:cs typeface="Times New Roman"/>
              </a:rPr>
              <a:t>The</a:t>
            </a:r>
            <a:r>
              <a:rPr sz="1800" spc="170" dirty="0">
                <a:latin typeface="Times New Roman"/>
                <a:cs typeface="Times New Roman"/>
              </a:rPr>
              <a:t>  </a:t>
            </a:r>
            <a:r>
              <a:rPr sz="1800" dirty="0">
                <a:latin typeface="Times New Roman"/>
                <a:cs typeface="Times New Roman"/>
              </a:rPr>
              <a:t>recommendation</a:t>
            </a:r>
            <a:r>
              <a:rPr sz="1800" spc="165" dirty="0">
                <a:latin typeface="Times New Roman"/>
                <a:cs typeface="Times New Roman"/>
              </a:rPr>
              <a:t>  </a:t>
            </a:r>
            <a:r>
              <a:rPr sz="1800" dirty="0">
                <a:latin typeface="Times New Roman"/>
                <a:cs typeface="Times New Roman"/>
              </a:rPr>
              <a:t>engines</a:t>
            </a:r>
            <a:r>
              <a:rPr sz="1800" spc="170" dirty="0">
                <a:latin typeface="Times New Roman"/>
                <a:cs typeface="Times New Roman"/>
              </a:rPr>
              <a:t>  </a:t>
            </a:r>
            <a:r>
              <a:rPr sz="1800" dirty="0">
                <a:latin typeface="Times New Roman"/>
                <a:cs typeface="Times New Roman"/>
              </a:rPr>
              <a:t>within</a:t>
            </a:r>
            <a:r>
              <a:rPr sz="1800" spc="165" dirty="0">
                <a:latin typeface="Times New Roman"/>
                <a:cs typeface="Times New Roman"/>
              </a:rPr>
              <a:t>  </a:t>
            </a:r>
            <a:r>
              <a:rPr sz="1800" dirty="0">
                <a:latin typeface="Times New Roman"/>
                <a:cs typeface="Times New Roman"/>
              </a:rPr>
              <a:t>AIFT</a:t>
            </a:r>
            <a:r>
              <a:rPr sz="1800" spc="150" dirty="0">
                <a:latin typeface="Times New Roman"/>
                <a:cs typeface="Times New Roman"/>
              </a:rPr>
              <a:t>  </a:t>
            </a:r>
            <a:r>
              <a:rPr sz="1800" dirty="0">
                <a:latin typeface="Times New Roman"/>
                <a:cs typeface="Times New Roman"/>
              </a:rPr>
              <a:t>are</a:t>
            </a:r>
            <a:r>
              <a:rPr sz="1800" spc="165" dirty="0">
                <a:latin typeface="Times New Roman"/>
                <a:cs typeface="Times New Roman"/>
              </a:rPr>
              <a:t>  </a:t>
            </a:r>
            <a:r>
              <a:rPr sz="1800" dirty="0">
                <a:latin typeface="Times New Roman"/>
                <a:cs typeface="Times New Roman"/>
              </a:rPr>
              <a:t>highly</a:t>
            </a:r>
            <a:r>
              <a:rPr sz="1800" spc="175" dirty="0">
                <a:latin typeface="Times New Roman"/>
                <a:cs typeface="Times New Roman"/>
              </a:rPr>
              <a:t>  </a:t>
            </a:r>
            <a:r>
              <a:rPr sz="1800" dirty="0">
                <a:latin typeface="Times New Roman"/>
                <a:cs typeface="Times New Roman"/>
              </a:rPr>
              <a:t>customizable,</a:t>
            </a:r>
            <a:r>
              <a:rPr sz="1800" spc="170" dirty="0">
                <a:latin typeface="Times New Roman"/>
                <a:cs typeface="Times New Roman"/>
              </a:rPr>
              <a:t>  </a:t>
            </a:r>
            <a:r>
              <a:rPr sz="1800" spc="-10" dirty="0">
                <a:latin typeface="Times New Roman"/>
                <a:cs typeface="Times New Roman"/>
              </a:rPr>
              <a:t>allowing </a:t>
            </a:r>
            <a:r>
              <a:rPr sz="1800" dirty="0">
                <a:latin typeface="Times New Roman"/>
                <a:cs typeface="Times New Roman"/>
              </a:rPr>
              <a:t>seamless</a:t>
            </a:r>
            <a:r>
              <a:rPr sz="1800" spc="15" dirty="0">
                <a:latin typeface="Times New Roman"/>
                <a:cs typeface="Times New Roman"/>
              </a:rPr>
              <a:t> </a:t>
            </a:r>
            <a:r>
              <a:rPr sz="1800" dirty="0">
                <a:latin typeface="Times New Roman"/>
                <a:cs typeface="Times New Roman"/>
              </a:rPr>
              <a:t>integration</a:t>
            </a:r>
            <a:r>
              <a:rPr sz="1800" spc="40" dirty="0">
                <a:latin typeface="Times New Roman"/>
                <a:cs typeface="Times New Roman"/>
              </a:rPr>
              <a:t> </a:t>
            </a:r>
            <a:r>
              <a:rPr sz="1800" dirty="0">
                <a:latin typeface="Times New Roman"/>
                <a:cs typeface="Times New Roman"/>
              </a:rPr>
              <a:t>with</a:t>
            </a:r>
            <a:r>
              <a:rPr sz="1800" spc="35" dirty="0">
                <a:latin typeface="Times New Roman"/>
                <a:cs typeface="Times New Roman"/>
              </a:rPr>
              <a:t> </a:t>
            </a:r>
            <a:r>
              <a:rPr sz="1800" dirty="0">
                <a:latin typeface="Times New Roman"/>
                <a:cs typeface="Times New Roman"/>
              </a:rPr>
              <a:t>other</a:t>
            </a:r>
            <a:r>
              <a:rPr sz="1800" spc="35" dirty="0">
                <a:latin typeface="Times New Roman"/>
                <a:cs typeface="Times New Roman"/>
              </a:rPr>
              <a:t> </a:t>
            </a:r>
            <a:r>
              <a:rPr sz="1800" dirty="0">
                <a:latin typeface="Times New Roman"/>
                <a:cs typeface="Times New Roman"/>
              </a:rPr>
              <a:t>platforms</a:t>
            </a:r>
            <a:r>
              <a:rPr sz="1800" spc="30" dirty="0">
                <a:latin typeface="Times New Roman"/>
                <a:cs typeface="Times New Roman"/>
              </a:rPr>
              <a:t> </a:t>
            </a:r>
            <a:r>
              <a:rPr sz="1800" dirty="0">
                <a:latin typeface="Times New Roman"/>
                <a:cs typeface="Times New Roman"/>
              </a:rPr>
              <a:t>and</a:t>
            </a:r>
            <a:r>
              <a:rPr sz="1800" spc="35" dirty="0">
                <a:latin typeface="Times New Roman"/>
                <a:cs typeface="Times New Roman"/>
              </a:rPr>
              <a:t> </a:t>
            </a:r>
            <a:r>
              <a:rPr sz="1800" dirty="0">
                <a:latin typeface="Times New Roman"/>
                <a:cs typeface="Times New Roman"/>
              </a:rPr>
              <a:t>ensuring</a:t>
            </a:r>
            <a:r>
              <a:rPr sz="1800" spc="35" dirty="0">
                <a:latin typeface="Times New Roman"/>
                <a:cs typeface="Times New Roman"/>
              </a:rPr>
              <a:t> </a:t>
            </a:r>
            <a:r>
              <a:rPr sz="1800" dirty="0">
                <a:latin typeface="Times New Roman"/>
                <a:cs typeface="Times New Roman"/>
              </a:rPr>
              <a:t>flexibility</a:t>
            </a:r>
            <a:r>
              <a:rPr sz="1800" spc="40" dirty="0">
                <a:latin typeface="Times New Roman"/>
                <a:cs typeface="Times New Roman"/>
              </a:rPr>
              <a:t> </a:t>
            </a:r>
            <a:r>
              <a:rPr sz="1800" dirty="0">
                <a:latin typeface="Times New Roman"/>
                <a:cs typeface="Times New Roman"/>
              </a:rPr>
              <a:t>for</a:t>
            </a:r>
            <a:r>
              <a:rPr sz="1800" spc="30" dirty="0">
                <a:latin typeface="Times New Roman"/>
                <a:cs typeface="Times New Roman"/>
              </a:rPr>
              <a:t> </a:t>
            </a:r>
            <a:r>
              <a:rPr sz="1800" dirty="0">
                <a:latin typeface="Times New Roman"/>
                <a:cs typeface="Times New Roman"/>
              </a:rPr>
              <a:t>different</a:t>
            </a:r>
            <a:r>
              <a:rPr sz="1800" spc="50" dirty="0">
                <a:latin typeface="Times New Roman"/>
                <a:cs typeface="Times New Roman"/>
              </a:rPr>
              <a:t> </a:t>
            </a:r>
            <a:r>
              <a:rPr sz="1800" spc="-10" dirty="0">
                <a:latin typeface="Times New Roman"/>
                <a:cs typeface="Times New Roman"/>
              </a:rPr>
              <a:t>fitness </a:t>
            </a:r>
            <a:r>
              <a:rPr sz="1800" dirty="0">
                <a:latin typeface="Times New Roman"/>
                <a:cs typeface="Times New Roman"/>
              </a:rPr>
              <a:t>applications</a:t>
            </a:r>
            <a:r>
              <a:rPr sz="1800" spc="-4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use</a:t>
            </a:r>
            <a:r>
              <a:rPr sz="1800" spc="-15" dirty="0">
                <a:latin typeface="Times New Roman"/>
                <a:cs typeface="Times New Roman"/>
              </a:rPr>
              <a:t> </a:t>
            </a:r>
            <a:r>
              <a:rPr sz="1800" spc="-10" dirty="0">
                <a:latin typeface="Times New Roman"/>
                <a:cs typeface="Times New Roman"/>
              </a:rPr>
              <a:t>cases.</a:t>
            </a:r>
            <a:endParaRPr sz="1800" dirty="0">
              <a:latin typeface="Times New Roman"/>
              <a:cs typeface="Times New Roman"/>
            </a:endParaRPr>
          </a:p>
          <a:p>
            <a:pPr marL="469900" marR="5080" indent="-457200" algn="just">
              <a:lnSpc>
                <a:spcPct val="93100"/>
              </a:lnSpc>
              <a:spcBef>
                <a:spcPts val="1370"/>
              </a:spcBef>
              <a:buSzPct val="80555"/>
              <a:buAutoNum type="arabicPeriod"/>
              <a:tabLst>
                <a:tab pos="469900" algn="l"/>
              </a:tabLst>
            </a:pPr>
            <a:r>
              <a:rPr sz="1800" dirty="0">
                <a:latin typeface="Times New Roman"/>
                <a:cs typeface="Times New Roman"/>
              </a:rPr>
              <a:t>With</a:t>
            </a:r>
            <a:r>
              <a:rPr sz="1800" spc="180" dirty="0">
                <a:latin typeface="Times New Roman"/>
                <a:cs typeface="Times New Roman"/>
              </a:rPr>
              <a:t>   </a:t>
            </a:r>
            <a:r>
              <a:rPr sz="1800" dirty="0">
                <a:latin typeface="Times New Roman"/>
                <a:cs typeface="Times New Roman"/>
              </a:rPr>
              <a:t>its</a:t>
            </a:r>
            <a:r>
              <a:rPr sz="1800" spc="495" dirty="0">
                <a:latin typeface="Times New Roman"/>
                <a:cs typeface="Times New Roman"/>
              </a:rPr>
              <a:t>  </a:t>
            </a:r>
            <a:r>
              <a:rPr sz="1800" dirty="0">
                <a:latin typeface="Times New Roman"/>
                <a:cs typeface="Times New Roman"/>
              </a:rPr>
              <a:t>adaptive</a:t>
            </a:r>
            <a:r>
              <a:rPr sz="1800" spc="185" dirty="0">
                <a:latin typeface="Times New Roman"/>
                <a:cs typeface="Times New Roman"/>
              </a:rPr>
              <a:t>   </a:t>
            </a:r>
            <a:r>
              <a:rPr sz="1800" dirty="0">
                <a:latin typeface="Times New Roman"/>
                <a:cs typeface="Times New Roman"/>
              </a:rPr>
              <a:t>workout</a:t>
            </a:r>
            <a:r>
              <a:rPr sz="1800" spc="495" dirty="0">
                <a:latin typeface="Times New Roman"/>
                <a:cs typeface="Times New Roman"/>
              </a:rPr>
              <a:t>  </a:t>
            </a:r>
            <a:r>
              <a:rPr sz="1800" dirty="0">
                <a:latin typeface="Times New Roman"/>
                <a:cs typeface="Times New Roman"/>
              </a:rPr>
              <a:t>plans,</a:t>
            </a:r>
            <a:r>
              <a:rPr sz="1800" spc="18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185" dirty="0">
                <a:latin typeface="Times New Roman"/>
                <a:cs typeface="Times New Roman"/>
              </a:rPr>
              <a:t>   </a:t>
            </a:r>
            <a:r>
              <a:rPr sz="1800" dirty="0">
                <a:latin typeface="Times New Roman"/>
                <a:cs typeface="Times New Roman"/>
              </a:rPr>
              <a:t>feedback,</a:t>
            </a:r>
            <a:r>
              <a:rPr sz="1800" spc="495" dirty="0">
                <a:latin typeface="Times New Roman"/>
                <a:cs typeface="Times New Roman"/>
              </a:rPr>
              <a:t>  </a:t>
            </a:r>
            <a:r>
              <a:rPr sz="1800" dirty="0">
                <a:latin typeface="Times New Roman"/>
                <a:cs typeface="Times New Roman"/>
              </a:rPr>
              <a:t>and</a:t>
            </a:r>
            <a:r>
              <a:rPr sz="1800" spc="185" dirty="0">
                <a:latin typeface="Times New Roman"/>
                <a:cs typeface="Times New Roman"/>
              </a:rPr>
              <a:t>   </a:t>
            </a:r>
            <a:r>
              <a:rPr sz="1800" spc="-10" dirty="0">
                <a:latin typeface="Times New Roman"/>
                <a:cs typeface="Times New Roman"/>
              </a:rPr>
              <a:t>personalized </a:t>
            </a:r>
            <a:r>
              <a:rPr sz="1800" dirty="0">
                <a:latin typeface="Times New Roman"/>
                <a:cs typeface="Times New Roman"/>
              </a:rPr>
              <a:t>recommendations,</a:t>
            </a:r>
            <a:r>
              <a:rPr sz="1800" spc="-25" dirty="0">
                <a:latin typeface="Times New Roman"/>
                <a:cs typeface="Times New Roman"/>
              </a:rPr>
              <a:t> </a:t>
            </a:r>
            <a:r>
              <a:rPr sz="1800" dirty="0">
                <a:latin typeface="Times New Roman"/>
                <a:cs typeface="Times New Roman"/>
              </a:rPr>
              <a:t>AIFT</a:t>
            </a:r>
            <a:r>
              <a:rPr sz="1800" spc="-65" dirty="0">
                <a:latin typeface="Times New Roman"/>
                <a:cs typeface="Times New Roman"/>
              </a:rPr>
              <a:t> </a:t>
            </a:r>
            <a:r>
              <a:rPr sz="1800" dirty="0">
                <a:latin typeface="Times New Roman"/>
                <a:cs typeface="Times New Roman"/>
              </a:rPr>
              <a:t>enhances</a:t>
            </a:r>
            <a:r>
              <a:rPr sz="1800" spc="-3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fitness</a:t>
            </a:r>
            <a:r>
              <a:rPr sz="1800" spc="-45" dirty="0">
                <a:latin typeface="Times New Roman"/>
                <a:cs typeface="Times New Roman"/>
              </a:rPr>
              <a:t> </a:t>
            </a:r>
            <a:r>
              <a:rPr sz="1800" dirty="0">
                <a:latin typeface="Times New Roman"/>
                <a:cs typeface="Times New Roman"/>
              </a:rPr>
              <a:t>experience,</a:t>
            </a:r>
            <a:r>
              <a:rPr sz="1800" spc="-30" dirty="0">
                <a:latin typeface="Times New Roman"/>
                <a:cs typeface="Times New Roman"/>
              </a:rPr>
              <a:t> </a:t>
            </a:r>
            <a:r>
              <a:rPr sz="1800" dirty="0">
                <a:latin typeface="Times New Roman"/>
                <a:cs typeface="Times New Roman"/>
              </a:rPr>
              <a:t>making</a:t>
            </a:r>
            <a:r>
              <a:rPr sz="1800" spc="-45" dirty="0">
                <a:latin typeface="Times New Roman"/>
                <a:cs typeface="Times New Roman"/>
              </a:rPr>
              <a:t> </a:t>
            </a:r>
            <a:r>
              <a:rPr sz="1800" dirty="0">
                <a:latin typeface="Times New Roman"/>
                <a:cs typeface="Times New Roman"/>
              </a:rPr>
              <a:t>it</a:t>
            </a:r>
            <a:r>
              <a:rPr sz="1800" spc="-25" dirty="0">
                <a:latin typeface="Times New Roman"/>
                <a:cs typeface="Times New Roman"/>
              </a:rPr>
              <a:t> </a:t>
            </a:r>
            <a:r>
              <a:rPr sz="1800" dirty="0">
                <a:latin typeface="Times New Roman"/>
                <a:cs typeface="Times New Roman"/>
              </a:rPr>
              <a:t>a</a:t>
            </a:r>
            <a:r>
              <a:rPr sz="1800" spc="-45" dirty="0">
                <a:latin typeface="Times New Roman"/>
                <a:cs typeface="Times New Roman"/>
              </a:rPr>
              <a:t> </a:t>
            </a:r>
            <a:r>
              <a:rPr sz="1800" dirty="0">
                <a:latin typeface="Times New Roman"/>
                <a:cs typeface="Times New Roman"/>
              </a:rPr>
              <a:t>valuable</a:t>
            </a:r>
            <a:r>
              <a:rPr sz="1800" spc="-35" dirty="0">
                <a:latin typeface="Times New Roman"/>
                <a:cs typeface="Times New Roman"/>
              </a:rPr>
              <a:t> </a:t>
            </a:r>
            <a:r>
              <a:rPr sz="1800" dirty="0">
                <a:latin typeface="Times New Roman"/>
                <a:cs typeface="Times New Roman"/>
              </a:rPr>
              <a:t>tool</a:t>
            </a:r>
            <a:r>
              <a:rPr sz="1800" spc="-40" dirty="0">
                <a:latin typeface="Times New Roman"/>
                <a:cs typeface="Times New Roman"/>
              </a:rPr>
              <a:t> </a:t>
            </a:r>
            <a:r>
              <a:rPr sz="1800" spc="-25" dirty="0">
                <a:latin typeface="Times New Roman"/>
                <a:cs typeface="Times New Roman"/>
              </a:rPr>
              <a:t>for </a:t>
            </a:r>
            <a:r>
              <a:rPr sz="1800" dirty="0">
                <a:latin typeface="Times New Roman"/>
                <a:cs typeface="Times New Roman"/>
              </a:rPr>
              <a:t>users</a:t>
            </a:r>
            <a:r>
              <a:rPr sz="1800" spc="-30" dirty="0">
                <a:latin typeface="Times New Roman"/>
                <a:cs typeface="Times New Roman"/>
              </a:rPr>
              <a:t> </a:t>
            </a:r>
            <a:r>
              <a:rPr sz="1800" dirty="0">
                <a:latin typeface="Times New Roman"/>
                <a:cs typeface="Times New Roman"/>
              </a:rPr>
              <a:t>looking</a:t>
            </a:r>
            <a:r>
              <a:rPr sz="1800" spc="-35" dirty="0">
                <a:latin typeface="Times New Roman"/>
                <a:cs typeface="Times New Roman"/>
              </a:rPr>
              <a:t> </a:t>
            </a:r>
            <a:r>
              <a:rPr sz="1800" dirty="0">
                <a:latin typeface="Times New Roman"/>
                <a:cs typeface="Times New Roman"/>
              </a:rPr>
              <a:t>to</a:t>
            </a:r>
            <a:r>
              <a:rPr sz="1800" spc="-35" dirty="0">
                <a:latin typeface="Times New Roman"/>
                <a:cs typeface="Times New Roman"/>
              </a:rPr>
              <a:t> </a:t>
            </a:r>
            <a:r>
              <a:rPr sz="1800" dirty="0">
                <a:latin typeface="Times New Roman"/>
                <a:cs typeface="Times New Roman"/>
              </a:rPr>
              <a:t>achieve</a:t>
            </a:r>
            <a:r>
              <a:rPr sz="1800" spc="-40" dirty="0">
                <a:latin typeface="Times New Roman"/>
                <a:cs typeface="Times New Roman"/>
              </a:rPr>
              <a:t> </a:t>
            </a:r>
            <a:r>
              <a:rPr sz="1800" dirty="0">
                <a:latin typeface="Times New Roman"/>
                <a:cs typeface="Times New Roman"/>
              </a:rPr>
              <a:t>their</a:t>
            </a:r>
            <a:r>
              <a:rPr sz="1800" spc="-40" dirty="0">
                <a:latin typeface="Times New Roman"/>
                <a:cs typeface="Times New Roman"/>
              </a:rPr>
              <a:t> </a:t>
            </a:r>
            <a:r>
              <a:rPr sz="1800" dirty="0">
                <a:latin typeface="Times New Roman"/>
                <a:cs typeface="Times New Roman"/>
              </a:rPr>
              <a:t>fitness</a:t>
            </a:r>
            <a:r>
              <a:rPr sz="1800" spc="-45" dirty="0">
                <a:latin typeface="Times New Roman"/>
                <a:cs typeface="Times New Roman"/>
              </a:rPr>
              <a:t> </a:t>
            </a:r>
            <a:r>
              <a:rPr sz="1800" dirty="0">
                <a:latin typeface="Times New Roman"/>
                <a:cs typeface="Times New Roman"/>
              </a:rPr>
              <a:t>goals</a:t>
            </a:r>
            <a:r>
              <a:rPr sz="1800" spc="-35" dirty="0">
                <a:latin typeface="Times New Roman"/>
                <a:cs typeface="Times New Roman"/>
              </a:rPr>
              <a:t> </a:t>
            </a:r>
            <a:r>
              <a:rPr sz="1800" dirty="0">
                <a:latin typeface="Times New Roman"/>
                <a:cs typeface="Times New Roman"/>
              </a:rPr>
              <a:t>efficiently</a:t>
            </a:r>
            <a:r>
              <a:rPr sz="1800" spc="-50" dirty="0">
                <a:latin typeface="Times New Roman"/>
                <a:cs typeface="Times New Roman"/>
              </a:rPr>
              <a:t> </a:t>
            </a:r>
            <a:r>
              <a:rPr sz="1800" dirty="0">
                <a:latin typeface="Times New Roman"/>
                <a:cs typeface="Times New Roman"/>
              </a:rPr>
              <a:t>and</a:t>
            </a:r>
            <a:r>
              <a:rPr sz="1800" spc="-30" dirty="0">
                <a:latin typeface="Times New Roman"/>
                <a:cs typeface="Times New Roman"/>
              </a:rPr>
              <a:t> </a:t>
            </a:r>
            <a:r>
              <a:rPr sz="1800" spc="-10" dirty="0">
                <a:latin typeface="Times New Roman"/>
                <a:cs typeface="Times New Roman"/>
              </a:rPr>
              <a:t>effectively.</a:t>
            </a:r>
            <a:endParaRPr sz="1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6383" y="783129"/>
            <a:ext cx="3905739" cy="447718"/>
          </a:xfrm>
          <a:prstGeom prst="rect">
            <a:avLst/>
          </a:prstGeom>
        </p:spPr>
      </p:pic>
      <p:sp>
        <p:nvSpPr>
          <p:cNvPr id="3" name="object 3"/>
          <p:cNvSpPr txBox="1">
            <a:spLocks noGrp="1"/>
          </p:cNvSpPr>
          <p:nvPr>
            <p:ph type="title"/>
          </p:nvPr>
        </p:nvSpPr>
        <p:spPr>
          <a:prstGeom prst="rect">
            <a:avLst/>
          </a:prstGeom>
        </p:spPr>
        <p:txBody>
          <a:bodyPr vert="horz" wrap="square" lIns="0" tIns="315645" rIns="0" bIns="0" rtlCol="0">
            <a:spAutoFit/>
          </a:bodyPr>
          <a:lstStyle/>
          <a:p>
            <a:pPr marL="41275">
              <a:lnSpc>
                <a:spcPct val="100000"/>
              </a:lnSpc>
              <a:spcBef>
                <a:spcPts val="100"/>
              </a:spcBef>
            </a:pPr>
            <a:r>
              <a:rPr spc="-30" dirty="0"/>
              <a:t>Technological</a:t>
            </a:r>
            <a:r>
              <a:rPr spc="-120" dirty="0"/>
              <a:t> </a:t>
            </a:r>
            <a:r>
              <a:rPr spc="-10" dirty="0"/>
              <a:t>Stack</a:t>
            </a:r>
          </a:p>
        </p:txBody>
      </p:sp>
      <p:sp>
        <p:nvSpPr>
          <p:cNvPr id="4" name="object 4"/>
          <p:cNvSpPr txBox="1"/>
          <p:nvPr/>
        </p:nvSpPr>
        <p:spPr>
          <a:xfrm>
            <a:off x="439318" y="1533715"/>
            <a:ext cx="8556625" cy="5349240"/>
          </a:xfrm>
          <a:prstGeom prst="rect">
            <a:avLst/>
          </a:prstGeom>
        </p:spPr>
        <p:txBody>
          <a:bodyPr vert="horz" wrap="square" lIns="0" tIns="67945" rIns="0" bIns="0" rtlCol="0">
            <a:spAutoFit/>
          </a:bodyPr>
          <a:lstStyle/>
          <a:p>
            <a:pPr marL="12700">
              <a:lnSpc>
                <a:spcPct val="100000"/>
              </a:lnSpc>
              <a:spcBef>
                <a:spcPts val="535"/>
              </a:spcBef>
            </a:pPr>
            <a:r>
              <a:rPr sz="1800" b="1" spc="-10" dirty="0">
                <a:latin typeface="Times New Roman"/>
                <a:cs typeface="Times New Roman"/>
              </a:rPr>
              <a:t>Front-</a:t>
            </a:r>
            <a:r>
              <a:rPr sz="1800" b="1" spc="-20" dirty="0">
                <a:latin typeface="Times New Roman"/>
                <a:cs typeface="Times New Roman"/>
              </a:rPr>
              <a:t>end:</a:t>
            </a:r>
            <a:endParaRPr sz="1800" dirty="0">
              <a:latin typeface="Times New Roman"/>
              <a:cs typeface="Times New Roman"/>
            </a:endParaRPr>
          </a:p>
          <a:p>
            <a:pPr marL="298450" marR="6350" indent="-285750">
              <a:lnSpc>
                <a:spcPct val="100000"/>
              </a:lnSpc>
              <a:spcBef>
                <a:spcPts val="434"/>
              </a:spcBef>
              <a:buFont typeface="Arial" panose="020B0604020202020204" pitchFamily="34" charset="0"/>
              <a:buChar char="•"/>
              <a:tabLst>
                <a:tab pos="355600" algn="l"/>
              </a:tabLst>
            </a:pPr>
            <a:r>
              <a:rPr sz="1800" dirty="0">
                <a:latin typeface="Times New Roman"/>
                <a:cs typeface="Times New Roman"/>
              </a:rPr>
              <a:t>HTML5,</a:t>
            </a:r>
            <a:r>
              <a:rPr sz="1800" spc="434" dirty="0">
                <a:latin typeface="Times New Roman"/>
                <a:cs typeface="Times New Roman"/>
              </a:rPr>
              <a:t> </a:t>
            </a:r>
            <a:r>
              <a:rPr sz="1800" dirty="0">
                <a:latin typeface="Times New Roman"/>
                <a:cs typeface="Times New Roman"/>
              </a:rPr>
              <a:t>CSS3,</a:t>
            </a:r>
            <a:r>
              <a:rPr sz="1800" spc="434" dirty="0">
                <a:latin typeface="Times New Roman"/>
                <a:cs typeface="Times New Roman"/>
              </a:rPr>
              <a:t> </a:t>
            </a:r>
            <a:r>
              <a:rPr sz="1800" dirty="0">
                <a:latin typeface="Times New Roman"/>
                <a:cs typeface="Times New Roman"/>
              </a:rPr>
              <a:t>JavaScript:</a:t>
            </a:r>
            <a:r>
              <a:rPr sz="1800" spc="425" dirty="0">
                <a:latin typeface="Times New Roman"/>
                <a:cs typeface="Times New Roman"/>
              </a:rPr>
              <a:t> </a:t>
            </a:r>
            <a:r>
              <a:rPr sz="1800" dirty="0">
                <a:latin typeface="Times New Roman"/>
                <a:cs typeface="Times New Roman"/>
              </a:rPr>
              <a:t>For</a:t>
            </a:r>
            <a:r>
              <a:rPr sz="1800" spc="420" dirty="0">
                <a:latin typeface="Times New Roman"/>
                <a:cs typeface="Times New Roman"/>
              </a:rPr>
              <a:t> </a:t>
            </a:r>
            <a:r>
              <a:rPr sz="1800" dirty="0">
                <a:latin typeface="Times New Roman"/>
                <a:cs typeface="Times New Roman"/>
              </a:rPr>
              <a:t>building</a:t>
            </a:r>
            <a:r>
              <a:rPr sz="1800" spc="434" dirty="0">
                <a:latin typeface="Times New Roman"/>
                <a:cs typeface="Times New Roman"/>
              </a:rPr>
              <a:t> </a:t>
            </a:r>
            <a:r>
              <a:rPr sz="1800" dirty="0">
                <a:latin typeface="Times New Roman"/>
                <a:cs typeface="Times New Roman"/>
              </a:rPr>
              <a:t>responsive</a:t>
            </a:r>
            <a:r>
              <a:rPr sz="1800" spc="434" dirty="0">
                <a:latin typeface="Times New Roman"/>
                <a:cs typeface="Times New Roman"/>
              </a:rPr>
              <a:t> </a:t>
            </a:r>
            <a:r>
              <a:rPr sz="1800" dirty="0">
                <a:latin typeface="Times New Roman"/>
                <a:cs typeface="Times New Roman"/>
              </a:rPr>
              <a:t>web</a:t>
            </a:r>
            <a:r>
              <a:rPr sz="1800" spc="430" dirty="0">
                <a:latin typeface="Times New Roman"/>
                <a:cs typeface="Times New Roman"/>
              </a:rPr>
              <a:t> </a:t>
            </a:r>
            <a:r>
              <a:rPr sz="1800" dirty="0">
                <a:latin typeface="Times New Roman"/>
                <a:cs typeface="Times New Roman"/>
              </a:rPr>
              <a:t>interfaces,</a:t>
            </a:r>
            <a:r>
              <a:rPr sz="1800" spc="425" dirty="0">
                <a:latin typeface="Times New Roman"/>
                <a:cs typeface="Times New Roman"/>
              </a:rPr>
              <a:t> </a:t>
            </a:r>
            <a:r>
              <a:rPr sz="1800" dirty="0">
                <a:latin typeface="Times New Roman"/>
                <a:cs typeface="Times New Roman"/>
              </a:rPr>
              <a:t>ensuring</a:t>
            </a:r>
            <a:r>
              <a:rPr sz="1800" spc="425" dirty="0">
                <a:latin typeface="Times New Roman"/>
                <a:cs typeface="Times New Roman"/>
              </a:rPr>
              <a:t> </a:t>
            </a:r>
            <a:r>
              <a:rPr sz="1800" spc="-10" dirty="0">
                <a:latin typeface="Times New Roman"/>
                <a:cs typeface="Times New Roman"/>
              </a:rPr>
              <a:t>cross- </a:t>
            </a:r>
            <a:r>
              <a:rPr sz="1800" dirty="0">
                <a:latin typeface="Times New Roman"/>
                <a:cs typeface="Times New Roman"/>
              </a:rPr>
              <a:t>device</a:t>
            </a:r>
            <a:r>
              <a:rPr sz="1800" spc="-55" dirty="0">
                <a:latin typeface="Times New Roman"/>
                <a:cs typeface="Times New Roman"/>
              </a:rPr>
              <a:t> </a:t>
            </a:r>
            <a:r>
              <a:rPr sz="1800" spc="-10" dirty="0">
                <a:latin typeface="Times New Roman"/>
                <a:cs typeface="Times New Roman"/>
              </a:rPr>
              <a:t>compatibility.</a:t>
            </a:r>
            <a:endParaRPr sz="1800" dirty="0">
              <a:latin typeface="Times New Roman"/>
              <a:cs typeface="Times New Roman"/>
            </a:endParaRPr>
          </a:p>
          <a:p>
            <a:pPr marL="298450" marR="7620" indent="-285750">
              <a:lnSpc>
                <a:spcPct val="100000"/>
              </a:lnSpc>
              <a:spcBef>
                <a:spcPts val="434"/>
              </a:spcBef>
              <a:buFont typeface="Arial" panose="020B0604020202020204" pitchFamily="34" charset="0"/>
              <a:buChar char="•"/>
              <a:tabLst>
                <a:tab pos="355600" algn="l"/>
                <a:tab pos="1104900" algn="l"/>
                <a:tab pos="1763395" algn="l"/>
                <a:tab pos="2373630" algn="l"/>
                <a:tab pos="2778760" algn="l"/>
                <a:tab pos="3655060" algn="l"/>
                <a:tab pos="5125720" algn="l"/>
                <a:tab pos="5900420" algn="l"/>
                <a:tab pos="6516370" algn="l"/>
                <a:tab pos="7386320" algn="l"/>
                <a:tab pos="7626984" algn="l"/>
              </a:tabLst>
            </a:pPr>
            <a:r>
              <a:rPr sz="1800" spc="-10" dirty="0">
                <a:latin typeface="Times New Roman"/>
                <a:cs typeface="Times New Roman"/>
              </a:rPr>
              <a:t>Flutter</a:t>
            </a:r>
            <a:r>
              <a:rPr sz="1800" dirty="0">
                <a:latin typeface="Times New Roman"/>
                <a:cs typeface="Times New Roman"/>
              </a:rPr>
              <a:t>	</a:t>
            </a:r>
            <a:r>
              <a:rPr sz="1800" spc="-10" dirty="0">
                <a:latin typeface="Times New Roman"/>
                <a:cs typeface="Times New Roman"/>
              </a:rPr>
              <a:t>3.7.1:</a:t>
            </a:r>
            <a:r>
              <a:rPr sz="1800" dirty="0">
                <a:latin typeface="Times New Roman"/>
                <a:cs typeface="Times New Roman"/>
              </a:rPr>
              <a:t>	</a:t>
            </a:r>
            <a:r>
              <a:rPr sz="1800" spc="-20" dirty="0">
                <a:latin typeface="Times New Roman"/>
                <a:cs typeface="Times New Roman"/>
              </a:rPr>
              <a:t>Used</a:t>
            </a:r>
            <a:r>
              <a:rPr sz="1800" dirty="0">
                <a:latin typeface="Times New Roman"/>
                <a:cs typeface="Times New Roman"/>
              </a:rPr>
              <a:t>	</a:t>
            </a:r>
            <a:r>
              <a:rPr sz="1800" spc="-25" dirty="0">
                <a:latin typeface="Times New Roman"/>
                <a:cs typeface="Times New Roman"/>
              </a:rPr>
              <a:t>for</a:t>
            </a:r>
            <a:r>
              <a:rPr sz="1800" dirty="0">
                <a:latin typeface="Times New Roman"/>
                <a:cs typeface="Times New Roman"/>
              </a:rPr>
              <a:t>	</a:t>
            </a:r>
            <a:r>
              <a:rPr sz="1800" spc="-10" dirty="0">
                <a:latin typeface="Times New Roman"/>
                <a:cs typeface="Times New Roman"/>
              </a:rPr>
              <a:t>creating</a:t>
            </a:r>
            <a:r>
              <a:rPr sz="1800" dirty="0">
                <a:latin typeface="Times New Roman"/>
                <a:cs typeface="Times New Roman"/>
              </a:rPr>
              <a:t>	</a:t>
            </a:r>
            <a:r>
              <a:rPr sz="1800" spc="-10" dirty="0">
                <a:latin typeface="Times New Roman"/>
                <a:cs typeface="Times New Roman"/>
              </a:rPr>
              <a:t>cross-platform</a:t>
            </a:r>
            <a:r>
              <a:rPr sz="1800" dirty="0">
                <a:latin typeface="Times New Roman"/>
                <a:cs typeface="Times New Roman"/>
              </a:rPr>
              <a:t>	</a:t>
            </a:r>
            <a:r>
              <a:rPr sz="1800" spc="-10" dirty="0">
                <a:latin typeface="Times New Roman"/>
                <a:cs typeface="Times New Roman"/>
              </a:rPr>
              <a:t>mobile</a:t>
            </a:r>
            <a:r>
              <a:rPr sz="1800" dirty="0">
                <a:latin typeface="Times New Roman"/>
                <a:cs typeface="Times New Roman"/>
              </a:rPr>
              <a:t>	</a:t>
            </a:r>
            <a:r>
              <a:rPr sz="1800" spc="-10" dirty="0">
                <a:latin typeface="Times New Roman"/>
                <a:cs typeface="Times New Roman"/>
              </a:rPr>
              <a:t>apps,</a:t>
            </a:r>
            <a:r>
              <a:rPr sz="1800" dirty="0">
                <a:latin typeface="Times New Roman"/>
                <a:cs typeface="Times New Roman"/>
              </a:rPr>
              <a:t>	</a:t>
            </a:r>
            <a:r>
              <a:rPr sz="1800" spc="-10" dirty="0">
                <a:latin typeface="Times New Roman"/>
                <a:cs typeface="Times New Roman"/>
              </a:rPr>
              <a:t>offering</a:t>
            </a:r>
            <a:r>
              <a:rPr sz="1800" dirty="0">
                <a:latin typeface="Times New Roman"/>
                <a:cs typeface="Times New Roman"/>
              </a:rPr>
              <a:t>	</a:t>
            </a:r>
            <a:r>
              <a:rPr sz="1800" spc="-50" dirty="0">
                <a:latin typeface="Times New Roman"/>
                <a:cs typeface="Times New Roman"/>
              </a:rPr>
              <a:t>a</a:t>
            </a:r>
            <a:r>
              <a:rPr sz="1800" dirty="0">
                <a:latin typeface="Times New Roman"/>
                <a:cs typeface="Times New Roman"/>
              </a:rPr>
              <a:t>	</a:t>
            </a:r>
            <a:r>
              <a:rPr sz="1800" spc="-10" dirty="0">
                <a:latin typeface="Times New Roman"/>
                <a:cs typeface="Times New Roman"/>
              </a:rPr>
              <a:t>consistent </a:t>
            </a:r>
            <a:r>
              <a:rPr sz="1800" dirty="0">
                <a:latin typeface="Times New Roman"/>
                <a:cs typeface="Times New Roman"/>
              </a:rPr>
              <a:t>experience</a:t>
            </a:r>
            <a:r>
              <a:rPr sz="1800" spc="-40" dirty="0">
                <a:latin typeface="Times New Roman"/>
                <a:cs typeface="Times New Roman"/>
              </a:rPr>
              <a:t> </a:t>
            </a:r>
            <a:r>
              <a:rPr sz="1800" dirty="0">
                <a:latin typeface="Times New Roman"/>
                <a:cs typeface="Times New Roman"/>
              </a:rPr>
              <a:t>on</a:t>
            </a:r>
            <a:r>
              <a:rPr sz="1800" spc="-110" dirty="0">
                <a:latin typeface="Times New Roman"/>
                <a:cs typeface="Times New Roman"/>
              </a:rPr>
              <a:t> </a:t>
            </a:r>
            <a:r>
              <a:rPr sz="1800" dirty="0">
                <a:latin typeface="Times New Roman"/>
                <a:cs typeface="Times New Roman"/>
              </a:rPr>
              <a:t>Android</a:t>
            </a:r>
            <a:r>
              <a:rPr sz="1800" spc="-30" dirty="0">
                <a:latin typeface="Times New Roman"/>
                <a:cs typeface="Times New Roman"/>
              </a:rPr>
              <a:t> </a:t>
            </a:r>
            <a:r>
              <a:rPr sz="1800" dirty="0">
                <a:latin typeface="Times New Roman"/>
                <a:cs typeface="Times New Roman"/>
              </a:rPr>
              <a:t>and</a:t>
            </a:r>
            <a:r>
              <a:rPr sz="1800" spc="-30" dirty="0">
                <a:latin typeface="Times New Roman"/>
                <a:cs typeface="Times New Roman"/>
              </a:rPr>
              <a:t> </a:t>
            </a:r>
            <a:r>
              <a:rPr sz="1800" spc="-20" dirty="0">
                <a:latin typeface="Times New Roman"/>
                <a:cs typeface="Times New Roman"/>
              </a:rPr>
              <a:t>iOS.</a:t>
            </a:r>
            <a:endParaRPr sz="1800" dirty="0">
              <a:latin typeface="Times New Roman"/>
              <a:cs typeface="Times New Roman"/>
            </a:endParaRPr>
          </a:p>
          <a:p>
            <a:pPr>
              <a:lnSpc>
                <a:spcPct val="100000"/>
              </a:lnSpc>
              <a:spcBef>
                <a:spcPts val="955"/>
              </a:spcBef>
              <a:buFont typeface="Wingdings"/>
              <a:buChar char=""/>
            </a:pPr>
            <a:endParaRPr sz="1800" dirty="0">
              <a:latin typeface="Times New Roman"/>
              <a:cs typeface="Times New Roman"/>
            </a:endParaRPr>
          </a:p>
          <a:p>
            <a:pPr marL="12700">
              <a:lnSpc>
                <a:spcPct val="100000"/>
              </a:lnSpc>
            </a:pPr>
            <a:r>
              <a:rPr sz="1800" b="1" spc="-10" dirty="0">
                <a:latin typeface="Times New Roman"/>
                <a:cs typeface="Times New Roman"/>
              </a:rPr>
              <a:t>Back-</a:t>
            </a:r>
            <a:r>
              <a:rPr sz="1800" b="1" spc="-20" dirty="0">
                <a:latin typeface="Times New Roman"/>
                <a:cs typeface="Times New Roman"/>
              </a:rPr>
              <a:t>end:</a:t>
            </a:r>
            <a:endParaRPr sz="1800" dirty="0">
              <a:latin typeface="Times New Roman"/>
              <a:cs typeface="Times New Roman"/>
            </a:endParaRPr>
          </a:p>
          <a:p>
            <a:pPr marL="298450" indent="-285750">
              <a:lnSpc>
                <a:spcPct val="100000"/>
              </a:lnSpc>
              <a:spcBef>
                <a:spcPts val="430"/>
              </a:spcBef>
              <a:buFont typeface="Arial" panose="020B0604020202020204" pitchFamily="34" charset="0"/>
              <a:buChar char="•"/>
              <a:tabLst>
                <a:tab pos="354965" algn="l"/>
              </a:tabLst>
            </a:pPr>
            <a:r>
              <a:rPr lang="en-IN" sz="1800" dirty="0">
                <a:latin typeface="Times New Roman"/>
                <a:cs typeface="Times New Roman"/>
              </a:rPr>
              <a:t>Firebase</a:t>
            </a:r>
            <a:r>
              <a:rPr sz="1800" spc="-20" dirty="0">
                <a:latin typeface="Times New Roman"/>
                <a:cs typeface="Times New Roman"/>
              </a:rPr>
              <a:t> </a:t>
            </a:r>
            <a:r>
              <a:rPr lang="en-IN" sz="1800" dirty="0">
                <a:latin typeface="Times New Roman"/>
                <a:cs typeface="Times New Roman"/>
              </a:rPr>
              <a:t>13.21</a:t>
            </a:r>
            <a:r>
              <a:rPr sz="1800" dirty="0">
                <a:latin typeface="Times New Roman"/>
                <a:cs typeface="Times New Roman"/>
              </a:rPr>
              <a:t>.0:</a:t>
            </a:r>
            <a:r>
              <a:rPr sz="1800" spc="-35" dirty="0">
                <a:latin typeface="Times New Roman"/>
                <a:cs typeface="Times New Roman"/>
              </a:rPr>
              <a:t> </a:t>
            </a:r>
            <a:r>
              <a:rPr sz="1800" dirty="0">
                <a:latin typeface="Times New Roman"/>
                <a:cs typeface="Times New Roman"/>
              </a:rPr>
              <a:t>Local</a:t>
            </a:r>
            <a:r>
              <a:rPr sz="1800" spc="-25" dirty="0">
                <a:latin typeface="Times New Roman"/>
                <a:cs typeface="Times New Roman"/>
              </a:rPr>
              <a:t> </a:t>
            </a:r>
            <a:r>
              <a:rPr sz="1800" dirty="0">
                <a:latin typeface="Times New Roman"/>
                <a:cs typeface="Times New Roman"/>
              </a:rPr>
              <a:t>data</a:t>
            </a:r>
            <a:r>
              <a:rPr sz="1800" spc="-20" dirty="0">
                <a:latin typeface="Times New Roman"/>
                <a:cs typeface="Times New Roman"/>
              </a:rPr>
              <a:t> </a:t>
            </a:r>
            <a:r>
              <a:rPr sz="1800" dirty="0">
                <a:latin typeface="Times New Roman"/>
                <a:cs typeface="Times New Roman"/>
              </a:rPr>
              <a:t>storage</a:t>
            </a:r>
            <a:r>
              <a:rPr sz="1800" spc="-25" dirty="0">
                <a:latin typeface="Times New Roman"/>
                <a:cs typeface="Times New Roman"/>
              </a:rPr>
              <a:t> </a:t>
            </a:r>
            <a:r>
              <a:rPr sz="1800" dirty="0">
                <a:latin typeface="Times New Roman"/>
                <a:cs typeface="Times New Roman"/>
              </a:rPr>
              <a:t>for</a:t>
            </a:r>
            <a:r>
              <a:rPr sz="1800" spc="-30" dirty="0">
                <a:latin typeface="Times New Roman"/>
                <a:cs typeface="Times New Roman"/>
              </a:rPr>
              <a:t> </a:t>
            </a:r>
            <a:r>
              <a:rPr sz="1800" dirty="0">
                <a:latin typeface="Times New Roman"/>
                <a:cs typeface="Times New Roman"/>
              </a:rPr>
              <a:t>caching</a:t>
            </a:r>
            <a:r>
              <a:rPr sz="1800" spc="-35"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30" dirty="0">
                <a:latin typeface="Times New Roman"/>
                <a:cs typeface="Times New Roman"/>
              </a:rPr>
              <a:t> </a:t>
            </a:r>
            <a:r>
              <a:rPr sz="1800" spc="-10" dirty="0">
                <a:latin typeface="Times New Roman"/>
                <a:cs typeface="Times New Roman"/>
              </a:rPr>
              <a:t>interactions.</a:t>
            </a:r>
            <a:endParaRPr sz="1800" dirty="0">
              <a:latin typeface="Times New Roman"/>
              <a:cs typeface="Times New Roman"/>
            </a:endParaRPr>
          </a:p>
          <a:p>
            <a:pPr marL="298450" marR="5080" indent="-285750">
              <a:lnSpc>
                <a:spcPct val="100000"/>
              </a:lnSpc>
              <a:spcBef>
                <a:spcPts val="434"/>
              </a:spcBef>
              <a:buFont typeface="Arial" panose="020B0604020202020204" pitchFamily="34" charset="0"/>
              <a:buChar char="•"/>
              <a:tabLst>
                <a:tab pos="355600" algn="l"/>
              </a:tabLst>
            </a:pPr>
            <a:r>
              <a:rPr sz="1800" dirty="0">
                <a:latin typeface="Times New Roman"/>
                <a:cs typeface="Times New Roman"/>
              </a:rPr>
              <a:t>AWS</a:t>
            </a:r>
            <a:r>
              <a:rPr sz="1800" spc="114" dirty="0">
                <a:latin typeface="Times New Roman"/>
                <a:cs typeface="Times New Roman"/>
              </a:rPr>
              <a:t> </a:t>
            </a:r>
            <a:r>
              <a:rPr sz="1800" dirty="0">
                <a:latin typeface="Times New Roman"/>
                <a:cs typeface="Times New Roman"/>
              </a:rPr>
              <a:t>DynamoDB:</a:t>
            </a:r>
            <a:r>
              <a:rPr sz="1800" spc="125" dirty="0">
                <a:latin typeface="Times New Roman"/>
                <a:cs typeface="Times New Roman"/>
              </a:rPr>
              <a:t> </a:t>
            </a:r>
            <a:r>
              <a:rPr sz="1800" dirty="0">
                <a:latin typeface="Times New Roman"/>
                <a:cs typeface="Times New Roman"/>
              </a:rPr>
              <a:t>A</a:t>
            </a:r>
            <a:r>
              <a:rPr sz="1800" spc="20" dirty="0">
                <a:latin typeface="Times New Roman"/>
                <a:cs typeface="Times New Roman"/>
              </a:rPr>
              <a:t> </a:t>
            </a:r>
            <a:r>
              <a:rPr sz="1800" dirty="0">
                <a:latin typeface="Times New Roman"/>
                <a:cs typeface="Times New Roman"/>
              </a:rPr>
              <a:t>scalable</a:t>
            </a:r>
            <a:r>
              <a:rPr sz="1800" spc="130" dirty="0">
                <a:latin typeface="Times New Roman"/>
                <a:cs typeface="Times New Roman"/>
              </a:rPr>
              <a:t> </a:t>
            </a:r>
            <a:r>
              <a:rPr sz="1800" dirty="0">
                <a:latin typeface="Times New Roman"/>
                <a:cs typeface="Times New Roman"/>
              </a:rPr>
              <a:t>NoSQL</a:t>
            </a:r>
            <a:r>
              <a:rPr sz="1800" spc="60" dirty="0">
                <a:latin typeface="Times New Roman"/>
                <a:cs typeface="Times New Roman"/>
              </a:rPr>
              <a:t> </a:t>
            </a:r>
            <a:r>
              <a:rPr sz="1800" dirty="0">
                <a:latin typeface="Times New Roman"/>
                <a:cs typeface="Times New Roman"/>
              </a:rPr>
              <a:t>database</a:t>
            </a:r>
            <a:r>
              <a:rPr sz="1800" spc="120" dirty="0">
                <a:latin typeface="Times New Roman"/>
                <a:cs typeface="Times New Roman"/>
              </a:rPr>
              <a:t> </a:t>
            </a:r>
            <a:r>
              <a:rPr sz="1800" dirty="0">
                <a:latin typeface="Times New Roman"/>
                <a:cs typeface="Times New Roman"/>
              </a:rPr>
              <a:t>for</a:t>
            </a:r>
            <a:r>
              <a:rPr sz="1800" spc="120" dirty="0">
                <a:latin typeface="Times New Roman"/>
                <a:cs typeface="Times New Roman"/>
              </a:rPr>
              <a:t> </a:t>
            </a:r>
            <a:r>
              <a:rPr sz="1800" dirty="0">
                <a:latin typeface="Times New Roman"/>
                <a:cs typeface="Times New Roman"/>
              </a:rPr>
              <a:t>managing</a:t>
            </a:r>
            <a:r>
              <a:rPr sz="1800" spc="120" dirty="0">
                <a:latin typeface="Times New Roman"/>
                <a:cs typeface="Times New Roman"/>
              </a:rPr>
              <a:t> </a:t>
            </a:r>
            <a:r>
              <a:rPr sz="1800" dirty="0">
                <a:latin typeface="Times New Roman"/>
                <a:cs typeface="Times New Roman"/>
              </a:rPr>
              <a:t>user</a:t>
            </a:r>
            <a:r>
              <a:rPr sz="1800" spc="120" dirty="0">
                <a:latin typeface="Times New Roman"/>
                <a:cs typeface="Times New Roman"/>
              </a:rPr>
              <a:t> </a:t>
            </a:r>
            <a:r>
              <a:rPr sz="1800" dirty="0">
                <a:latin typeface="Times New Roman"/>
                <a:cs typeface="Times New Roman"/>
              </a:rPr>
              <a:t>data,</a:t>
            </a:r>
            <a:r>
              <a:rPr sz="1800" spc="120" dirty="0">
                <a:latin typeface="Times New Roman"/>
                <a:cs typeface="Times New Roman"/>
              </a:rPr>
              <a:t> </a:t>
            </a:r>
            <a:r>
              <a:rPr sz="1800" dirty="0">
                <a:latin typeface="Times New Roman"/>
                <a:cs typeface="Times New Roman"/>
              </a:rPr>
              <a:t>workout</a:t>
            </a:r>
            <a:r>
              <a:rPr sz="1800" spc="105" dirty="0">
                <a:latin typeface="Times New Roman"/>
                <a:cs typeface="Times New Roman"/>
              </a:rPr>
              <a:t> </a:t>
            </a:r>
            <a:r>
              <a:rPr sz="1800" spc="-10" dirty="0">
                <a:latin typeface="Times New Roman"/>
                <a:cs typeface="Times New Roman"/>
              </a:rPr>
              <a:t>plans, </a:t>
            </a:r>
            <a:r>
              <a:rPr sz="1800" dirty="0">
                <a:latin typeface="Times New Roman"/>
                <a:cs typeface="Times New Roman"/>
              </a:rPr>
              <a:t>and</a:t>
            </a:r>
            <a:r>
              <a:rPr sz="1800" spc="-30" dirty="0">
                <a:latin typeface="Times New Roman"/>
                <a:cs typeface="Times New Roman"/>
              </a:rPr>
              <a:t> </a:t>
            </a:r>
            <a:r>
              <a:rPr sz="1800" dirty="0">
                <a:latin typeface="Times New Roman"/>
                <a:cs typeface="Times New Roman"/>
              </a:rPr>
              <a:t>subscription</a:t>
            </a:r>
            <a:r>
              <a:rPr sz="1800" spc="-25" dirty="0">
                <a:latin typeface="Times New Roman"/>
                <a:cs typeface="Times New Roman"/>
              </a:rPr>
              <a:t> </a:t>
            </a:r>
            <a:r>
              <a:rPr sz="1800" spc="-10" dirty="0">
                <a:latin typeface="Times New Roman"/>
                <a:cs typeface="Times New Roman"/>
              </a:rPr>
              <a:t>information.</a:t>
            </a:r>
            <a:endParaRPr sz="1800" dirty="0">
              <a:latin typeface="Times New Roman"/>
              <a:cs typeface="Times New Roman"/>
            </a:endParaRPr>
          </a:p>
          <a:p>
            <a:pPr>
              <a:lnSpc>
                <a:spcPct val="100000"/>
              </a:lnSpc>
              <a:spcBef>
                <a:spcPts val="955"/>
              </a:spcBef>
              <a:buFont typeface="Wingdings"/>
              <a:buChar char=""/>
            </a:pPr>
            <a:endParaRPr sz="1800" dirty="0">
              <a:latin typeface="Times New Roman"/>
              <a:cs typeface="Times New Roman"/>
            </a:endParaRPr>
          </a:p>
          <a:p>
            <a:pPr marL="12700">
              <a:lnSpc>
                <a:spcPct val="100000"/>
              </a:lnSpc>
            </a:pPr>
            <a:r>
              <a:rPr sz="1800" b="1" dirty="0">
                <a:latin typeface="Times New Roman"/>
                <a:cs typeface="Times New Roman"/>
              </a:rPr>
              <a:t>AI</a:t>
            </a:r>
            <a:r>
              <a:rPr sz="1800" b="1" spc="-10" dirty="0">
                <a:latin typeface="Times New Roman"/>
                <a:cs typeface="Times New Roman"/>
              </a:rPr>
              <a:t> </a:t>
            </a:r>
            <a:r>
              <a:rPr sz="1800" b="1" dirty="0">
                <a:latin typeface="Times New Roman"/>
                <a:cs typeface="Times New Roman"/>
              </a:rPr>
              <a:t>Fitness</a:t>
            </a:r>
            <a:r>
              <a:rPr sz="1800" b="1" spc="-50" dirty="0">
                <a:latin typeface="Times New Roman"/>
                <a:cs typeface="Times New Roman"/>
              </a:rPr>
              <a:t> </a:t>
            </a:r>
            <a:r>
              <a:rPr sz="1800" b="1" spc="-10" dirty="0">
                <a:latin typeface="Times New Roman"/>
                <a:cs typeface="Times New Roman"/>
              </a:rPr>
              <a:t>Trainer:</a:t>
            </a:r>
            <a:endParaRPr sz="1800" dirty="0">
              <a:latin typeface="Times New Roman"/>
              <a:cs typeface="Times New Roman"/>
            </a:endParaRPr>
          </a:p>
          <a:p>
            <a:pPr marL="298450" indent="-285750">
              <a:lnSpc>
                <a:spcPct val="100000"/>
              </a:lnSpc>
              <a:spcBef>
                <a:spcPts val="430"/>
              </a:spcBef>
              <a:buFont typeface="Arial" panose="020B0604020202020204" pitchFamily="34" charset="0"/>
              <a:buChar char="•"/>
              <a:tabLst>
                <a:tab pos="354965" algn="l"/>
              </a:tabLst>
            </a:pPr>
            <a:r>
              <a:rPr sz="1800" dirty="0">
                <a:latin typeface="Times New Roman"/>
                <a:cs typeface="Times New Roman"/>
              </a:rPr>
              <a:t>MTCNN</a:t>
            </a:r>
            <a:r>
              <a:rPr sz="1800" spc="-25" dirty="0">
                <a:latin typeface="Times New Roman"/>
                <a:cs typeface="Times New Roman"/>
              </a:rPr>
              <a:t> </a:t>
            </a:r>
            <a:r>
              <a:rPr sz="1800" dirty="0">
                <a:latin typeface="Times New Roman"/>
                <a:cs typeface="Times New Roman"/>
              </a:rPr>
              <a:t>&amp;</a:t>
            </a:r>
            <a:r>
              <a:rPr sz="1800" spc="-25" dirty="0">
                <a:latin typeface="Times New Roman"/>
                <a:cs typeface="Times New Roman"/>
              </a:rPr>
              <a:t> </a:t>
            </a:r>
            <a:r>
              <a:rPr sz="1800" dirty="0">
                <a:latin typeface="Times New Roman"/>
                <a:cs typeface="Times New Roman"/>
              </a:rPr>
              <a:t>FaceNet:</a:t>
            </a:r>
            <a:r>
              <a:rPr sz="1800" spc="-25"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dirty="0">
                <a:latin typeface="Times New Roman"/>
                <a:cs typeface="Times New Roman"/>
              </a:rPr>
              <a:t>secure</a:t>
            </a:r>
            <a:r>
              <a:rPr sz="1800" spc="-20" dirty="0">
                <a:latin typeface="Times New Roman"/>
                <a:cs typeface="Times New Roman"/>
              </a:rPr>
              <a:t> </a:t>
            </a:r>
            <a:r>
              <a:rPr sz="1800" dirty="0">
                <a:latin typeface="Times New Roman"/>
                <a:cs typeface="Times New Roman"/>
              </a:rPr>
              <a:t>face</a:t>
            </a:r>
            <a:r>
              <a:rPr sz="1800" spc="-20" dirty="0">
                <a:latin typeface="Times New Roman"/>
                <a:cs typeface="Times New Roman"/>
              </a:rPr>
              <a:t> </a:t>
            </a:r>
            <a:r>
              <a:rPr sz="1800" dirty="0">
                <a:latin typeface="Times New Roman"/>
                <a:cs typeface="Times New Roman"/>
              </a:rPr>
              <a:t>recognition</a:t>
            </a:r>
            <a:r>
              <a:rPr sz="1800" spc="-25"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spc="-10" dirty="0">
                <a:latin typeface="Times New Roman"/>
                <a:cs typeface="Times New Roman"/>
              </a:rPr>
              <a:t>verification.</a:t>
            </a:r>
            <a:endParaRPr sz="1800" dirty="0">
              <a:latin typeface="Times New Roman"/>
              <a:cs typeface="Times New Roman"/>
            </a:endParaRPr>
          </a:p>
          <a:p>
            <a:pPr marL="298450" marR="8890" indent="-285750">
              <a:lnSpc>
                <a:spcPct val="100000"/>
              </a:lnSpc>
              <a:spcBef>
                <a:spcPts val="434"/>
              </a:spcBef>
              <a:buFont typeface="Arial" panose="020B0604020202020204" pitchFamily="34" charset="0"/>
              <a:buChar char="•"/>
              <a:tabLst>
                <a:tab pos="355600" algn="l"/>
              </a:tabLst>
            </a:pPr>
            <a:r>
              <a:rPr sz="1800" dirty="0">
                <a:latin typeface="Times New Roman"/>
                <a:cs typeface="Times New Roman"/>
              </a:rPr>
              <a:t>CVZone</a:t>
            </a:r>
            <a:r>
              <a:rPr sz="1800" spc="15" dirty="0">
                <a:latin typeface="Times New Roman"/>
                <a:cs typeface="Times New Roman"/>
              </a:rPr>
              <a:t> </a:t>
            </a:r>
            <a:r>
              <a:rPr sz="1800" dirty="0">
                <a:latin typeface="Times New Roman"/>
                <a:cs typeface="Times New Roman"/>
              </a:rPr>
              <a:t>&amp;</a:t>
            </a:r>
            <a:r>
              <a:rPr sz="1800" spc="15" dirty="0">
                <a:latin typeface="Times New Roman"/>
                <a:cs typeface="Times New Roman"/>
              </a:rPr>
              <a:t> </a:t>
            </a:r>
            <a:r>
              <a:rPr sz="1800" dirty="0">
                <a:latin typeface="Times New Roman"/>
                <a:cs typeface="Times New Roman"/>
              </a:rPr>
              <a:t>MediaPipe:</a:t>
            </a:r>
            <a:r>
              <a:rPr sz="1800" spc="2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30" dirty="0">
                <a:latin typeface="Times New Roman"/>
                <a:cs typeface="Times New Roman"/>
              </a:rPr>
              <a:t> </a:t>
            </a:r>
            <a:r>
              <a:rPr sz="1800" dirty="0">
                <a:latin typeface="Times New Roman"/>
                <a:cs typeface="Times New Roman"/>
              </a:rPr>
              <a:t>pose</a:t>
            </a:r>
            <a:r>
              <a:rPr sz="1800" spc="5" dirty="0">
                <a:latin typeface="Times New Roman"/>
                <a:cs typeface="Times New Roman"/>
              </a:rPr>
              <a:t> </a:t>
            </a:r>
            <a:r>
              <a:rPr sz="1800" dirty="0">
                <a:latin typeface="Times New Roman"/>
                <a:cs typeface="Times New Roman"/>
              </a:rPr>
              <a:t>estimation</a:t>
            </a:r>
            <a:r>
              <a:rPr sz="1800" spc="30"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feedback</a:t>
            </a:r>
            <a:r>
              <a:rPr sz="1800" spc="25" dirty="0">
                <a:latin typeface="Times New Roman"/>
                <a:cs typeface="Times New Roman"/>
              </a:rPr>
              <a:t> </a:t>
            </a:r>
            <a:r>
              <a:rPr sz="1800" dirty="0">
                <a:latin typeface="Times New Roman"/>
                <a:cs typeface="Times New Roman"/>
              </a:rPr>
              <a:t>with</a:t>
            </a:r>
            <a:r>
              <a:rPr sz="1800" spc="15" dirty="0">
                <a:latin typeface="Times New Roman"/>
                <a:cs typeface="Times New Roman"/>
              </a:rPr>
              <a:t> </a:t>
            </a:r>
            <a:r>
              <a:rPr sz="1800" dirty="0">
                <a:latin typeface="Times New Roman"/>
                <a:cs typeface="Times New Roman"/>
              </a:rPr>
              <a:t>improved</a:t>
            </a:r>
            <a:r>
              <a:rPr sz="1800" spc="20" dirty="0">
                <a:latin typeface="Times New Roman"/>
                <a:cs typeface="Times New Roman"/>
              </a:rPr>
              <a:t> </a:t>
            </a:r>
            <a:r>
              <a:rPr sz="1800" spc="-10" dirty="0">
                <a:latin typeface="Times New Roman"/>
                <a:cs typeface="Times New Roman"/>
              </a:rPr>
              <a:t>accuracy </a:t>
            </a:r>
            <a:r>
              <a:rPr sz="1800" dirty="0">
                <a:latin typeface="Times New Roman"/>
                <a:cs typeface="Times New Roman"/>
              </a:rPr>
              <a:t>for</a:t>
            </a:r>
            <a:r>
              <a:rPr sz="1800" spc="-45" dirty="0">
                <a:latin typeface="Times New Roman"/>
                <a:cs typeface="Times New Roman"/>
              </a:rPr>
              <a:t> </a:t>
            </a:r>
            <a:r>
              <a:rPr sz="1800" dirty="0">
                <a:latin typeface="Times New Roman"/>
                <a:cs typeface="Times New Roman"/>
              </a:rPr>
              <a:t>exercise</a:t>
            </a:r>
            <a:r>
              <a:rPr sz="1800" spc="-40" dirty="0">
                <a:latin typeface="Times New Roman"/>
                <a:cs typeface="Times New Roman"/>
              </a:rPr>
              <a:t> </a:t>
            </a:r>
            <a:r>
              <a:rPr sz="1800" spc="-20" dirty="0">
                <a:latin typeface="Times New Roman"/>
                <a:cs typeface="Times New Roman"/>
              </a:rPr>
              <a:t>form.</a:t>
            </a:r>
            <a:endParaRPr sz="1800" dirty="0">
              <a:latin typeface="Times New Roman"/>
              <a:cs typeface="Times New Roman"/>
            </a:endParaRPr>
          </a:p>
          <a:p>
            <a:pPr marL="298450" marR="6350" indent="-285750">
              <a:lnSpc>
                <a:spcPct val="100000"/>
              </a:lnSpc>
              <a:spcBef>
                <a:spcPts val="430"/>
              </a:spcBef>
              <a:buFont typeface="Arial" panose="020B0604020202020204" pitchFamily="34" charset="0"/>
              <a:buChar char="•"/>
              <a:tabLst>
                <a:tab pos="355600" algn="l"/>
                <a:tab pos="966469" algn="l"/>
                <a:tab pos="2569845" algn="l"/>
                <a:tab pos="3446145" algn="l"/>
                <a:tab pos="4057650" algn="l"/>
                <a:tab pos="4363720" algn="l"/>
                <a:tab pos="5374640" algn="l"/>
                <a:tab pos="6137910" algn="l"/>
                <a:tab pos="6493510" algn="l"/>
                <a:tab pos="6723380" algn="l"/>
                <a:tab pos="7511415" algn="l"/>
                <a:tab pos="8275320" algn="l"/>
              </a:tabLst>
            </a:pPr>
            <a:r>
              <a:rPr sz="1800" spc="-25" dirty="0">
                <a:latin typeface="Times New Roman"/>
                <a:cs typeface="Times New Roman"/>
              </a:rPr>
              <a:t>CNN</a:t>
            </a:r>
            <a:r>
              <a:rPr sz="1800" dirty="0">
                <a:latin typeface="Times New Roman"/>
                <a:cs typeface="Times New Roman"/>
              </a:rPr>
              <a:t>	Model:</a:t>
            </a:r>
            <a:r>
              <a:rPr sz="1800" spc="495" dirty="0">
                <a:latin typeface="Times New Roman"/>
                <a:cs typeface="Times New Roman"/>
              </a:rPr>
              <a:t> </a:t>
            </a:r>
            <a:r>
              <a:rPr sz="1800" spc="-10" dirty="0">
                <a:latin typeface="Times New Roman"/>
                <a:cs typeface="Times New Roman"/>
              </a:rPr>
              <a:t>Detects</a:t>
            </a:r>
            <a:r>
              <a:rPr sz="1800" dirty="0">
                <a:latin typeface="Times New Roman"/>
                <a:cs typeface="Times New Roman"/>
              </a:rPr>
              <a:t>	</a:t>
            </a:r>
            <a:r>
              <a:rPr sz="1800" spc="-10" dirty="0">
                <a:latin typeface="Times New Roman"/>
                <a:cs typeface="Times New Roman"/>
              </a:rPr>
              <a:t>exercise</a:t>
            </a:r>
            <a:r>
              <a:rPr sz="1800" dirty="0">
                <a:latin typeface="Times New Roman"/>
                <a:cs typeface="Times New Roman"/>
              </a:rPr>
              <a:t>	</a:t>
            </a:r>
            <a:r>
              <a:rPr sz="1800" spc="-10" dirty="0">
                <a:latin typeface="Times New Roman"/>
                <a:cs typeface="Times New Roman"/>
              </a:rPr>
              <a:t>types</a:t>
            </a:r>
            <a:r>
              <a:rPr sz="1800" dirty="0">
                <a:latin typeface="Times New Roman"/>
                <a:cs typeface="Times New Roman"/>
              </a:rPr>
              <a:t>	</a:t>
            </a:r>
            <a:r>
              <a:rPr sz="1800" spc="-25" dirty="0">
                <a:latin typeface="Times New Roman"/>
                <a:cs typeface="Times New Roman"/>
              </a:rPr>
              <a:t>in</a:t>
            </a:r>
            <a:r>
              <a:rPr sz="1800" dirty="0">
                <a:latin typeface="Times New Roman"/>
                <a:cs typeface="Times New Roman"/>
              </a:rPr>
              <a:t>	</a:t>
            </a:r>
            <a:r>
              <a:rPr sz="1800" spc="-10" dirty="0">
                <a:latin typeface="Times New Roman"/>
                <a:cs typeface="Times New Roman"/>
              </a:rPr>
              <a:t>real-time,</a:t>
            </a:r>
            <a:r>
              <a:rPr sz="1800" dirty="0">
                <a:latin typeface="Times New Roman"/>
                <a:cs typeface="Times New Roman"/>
              </a:rPr>
              <a:t>	</a:t>
            </a:r>
            <a:r>
              <a:rPr sz="1800" spc="-10" dirty="0">
                <a:latin typeface="Times New Roman"/>
                <a:cs typeface="Times New Roman"/>
              </a:rPr>
              <a:t>trained</a:t>
            </a:r>
            <a:r>
              <a:rPr sz="1800" dirty="0">
                <a:latin typeface="Times New Roman"/>
                <a:cs typeface="Times New Roman"/>
              </a:rPr>
              <a:t>	</a:t>
            </a:r>
            <a:r>
              <a:rPr sz="1800" spc="-25" dirty="0">
                <a:latin typeface="Times New Roman"/>
                <a:cs typeface="Times New Roman"/>
              </a:rPr>
              <a:t>on</a:t>
            </a:r>
            <a:r>
              <a:rPr sz="1800" dirty="0">
                <a:latin typeface="Times New Roman"/>
                <a:cs typeface="Times New Roman"/>
              </a:rPr>
              <a:t>	</a:t>
            </a:r>
            <a:r>
              <a:rPr sz="1800" spc="-50" dirty="0">
                <a:latin typeface="Times New Roman"/>
                <a:cs typeface="Times New Roman"/>
              </a:rPr>
              <a:t>a</a:t>
            </a:r>
            <a:r>
              <a:rPr sz="1800" dirty="0">
                <a:latin typeface="Times New Roman"/>
                <a:cs typeface="Times New Roman"/>
              </a:rPr>
              <a:t>	</a:t>
            </a:r>
            <a:r>
              <a:rPr sz="1800" spc="-10" dirty="0">
                <a:latin typeface="Times New Roman"/>
                <a:cs typeface="Times New Roman"/>
              </a:rPr>
              <a:t>custom</a:t>
            </a:r>
            <a:r>
              <a:rPr sz="1800" dirty="0">
                <a:latin typeface="Times New Roman"/>
                <a:cs typeface="Times New Roman"/>
              </a:rPr>
              <a:t>	</a:t>
            </a:r>
            <a:r>
              <a:rPr sz="1800" spc="-10" dirty="0">
                <a:latin typeface="Times New Roman"/>
                <a:cs typeface="Times New Roman"/>
              </a:rPr>
              <a:t>dataset</a:t>
            </a:r>
            <a:r>
              <a:rPr sz="1800" dirty="0">
                <a:latin typeface="Times New Roman"/>
                <a:cs typeface="Times New Roman"/>
              </a:rPr>
              <a:t>	</a:t>
            </a:r>
            <a:r>
              <a:rPr sz="1800" spc="-25" dirty="0">
                <a:latin typeface="Times New Roman"/>
                <a:cs typeface="Times New Roman"/>
              </a:rPr>
              <a:t>for </a:t>
            </a:r>
            <a:r>
              <a:rPr sz="1800" spc="-10" dirty="0">
                <a:latin typeface="Times New Roman"/>
                <a:cs typeface="Times New Roman"/>
              </a:rPr>
              <a:t>robustness.</a:t>
            </a:r>
            <a:endParaRPr sz="18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6383" y="783129"/>
            <a:ext cx="3905739" cy="447718"/>
          </a:xfrm>
          <a:prstGeom prst="rect">
            <a:avLst/>
          </a:prstGeom>
        </p:spPr>
      </p:pic>
      <p:sp>
        <p:nvSpPr>
          <p:cNvPr id="3" name="object 3"/>
          <p:cNvSpPr txBox="1">
            <a:spLocks noGrp="1"/>
          </p:cNvSpPr>
          <p:nvPr>
            <p:ph type="title"/>
          </p:nvPr>
        </p:nvSpPr>
        <p:spPr>
          <a:prstGeom prst="rect">
            <a:avLst/>
          </a:prstGeom>
        </p:spPr>
        <p:txBody>
          <a:bodyPr vert="horz" wrap="square" lIns="0" tIns="315645" rIns="0" bIns="0" rtlCol="0">
            <a:spAutoFit/>
          </a:bodyPr>
          <a:lstStyle/>
          <a:p>
            <a:pPr marL="41275">
              <a:lnSpc>
                <a:spcPct val="100000"/>
              </a:lnSpc>
              <a:spcBef>
                <a:spcPts val="100"/>
              </a:spcBef>
            </a:pPr>
            <a:r>
              <a:rPr spc="-30" dirty="0"/>
              <a:t>Technological</a:t>
            </a:r>
            <a:r>
              <a:rPr spc="-120" dirty="0"/>
              <a:t> </a:t>
            </a:r>
            <a:r>
              <a:rPr spc="-10" dirty="0"/>
              <a:t>Stack</a:t>
            </a:r>
          </a:p>
        </p:txBody>
      </p:sp>
      <p:sp>
        <p:nvSpPr>
          <p:cNvPr id="4" name="object 4"/>
          <p:cNvSpPr txBox="1"/>
          <p:nvPr/>
        </p:nvSpPr>
        <p:spPr>
          <a:xfrm>
            <a:off x="294843" y="1734692"/>
            <a:ext cx="8917305" cy="4964430"/>
          </a:xfrm>
          <a:prstGeom prst="rect">
            <a:avLst/>
          </a:prstGeom>
        </p:spPr>
        <p:txBody>
          <a:bodyPr vert="horz" wrap="square" lIns="0" tIns="67310" rIns="0" bIns="0" rtlCol="0">
            <a:spAutoFit/>
          </a:bodyPr>
          <a:lstStyle/>
          <a:p>
            <a:pPr marL="12700">
              <a:lnSpc>
                <a:spcPct val="100000"/>
              </a:lnSpc>
              <a:spcBef>
                <a:spcPts val="530"/>
              </a:spcBef>
            </a:pPr>
            <a:r>
              <a:rPr sz="1800" b="1" dirty="0">
                <a:latin typeface="Times New Roman"/>
                <a:cs typeface="Times New Roman"/>
              </a:rPr>
              <a:t>Recommendation</a:t>
            </a:r>
            <a:r>
              <a:rPr sz="1800" b="1" spc="-80" dirty="0">
                <a:latin typeface="Times New Roman"/>
                <a:cs typeface="Times New Roman"/>
              </a:rPr>
              <a:t> </a:t>
            </a:r>
            <a:r>
              <a:rPr sz="1800" b="1" spc="-10" dirty="0">
                <a:latin typeface="Times New Roman"/>
                <a:cs typeface="Times New Roman"/>
              </a:rPr>
              <a:t>Engine:</a:t>
            </a:r>
            <a:endParaRPr sz="1800" dirty="0">
              <a:latin typeface="Times New Roman"/>
              <a:cs typeface="Times New Roman"/>
            </a:endParaRPr>
          </a:p>
          <a:p>
            <a:pPr marL="298450" marR="5715" indent="-285750">
              <a:lnSpc>
                <a:spcPct val="100000"/>
              </a:lnSpc>
              <a:spcBef>
                <a:spcPts val="434"/>
              </a:spcBef>
              <a:buFont typeface="Arial" panose="020B0604020202020204" pitchFamily="34" charset="0"/>
              <a:buChar char="•"/>
              <a:tabLst>
                <a:tab pos="355600" algn="l"/>
              </a:tabLst>
            </a:pPr>
            <a:r>
              <a:rPr sz="1800" dirty="0">
                <a:latin typeface="Times New Roman"/>
                <a:cs typeface="Times New Roman"/>
              </a:rPr>
              <a:t>Deep</a:t>
            </a:r>
            <a:r>
              <a:rPr sz="1800" spc="80" dirty="0">
                <a:latin typeface="Times New Roman"/>
                <a:cs typeface="Times New Roman"/>
              </a:rPr>
              <a:t> </a:t>
            </a:r>
            <a:r>
              <a:rPr sz="1800" dirty="0">
                <a:latin typeface="Times New Roman"/>
                <a:cs typeface="Times New Roman"/>
              </a:rPr>
              <a:t>Learning</a:t>
            </a:r>
            <a:r>
              <a:rPr sz="1800" spc="85" dirty="0">
                <a:latin typeface="Times New Roman"/>
                <a:cs typeface="Times New Roman"/>
              </a:rPr>
              <a:t> </a:t>
            </a:r>
            <a:r>
              <a:rPr sz="1800" dirty="0">
                <a:latin typeface="Times New Roman"/>
                <a:cs typeface="Times New Roman"/>
              </a:rPr>
              <a:t>(MLP):</a:t>
            </a:r>
            <a:r>
              <a:rPr sz="1800" spc="80" dirty="0">
                <a:latin typeface="Times New Roman"/>
                <a:cs typeface="Times New Roman"/>
              </a:rPr>
              <a:t> </a:t>
            </a:r>
            <a:r>
              <a:rPr sz="1800" dirty="0">
                <a:latin typeface="Times New Roman"/>
                <a:cs typeface="Times New Roman"/>
              </a:rPr>
              <a:t>Generates</a:t>
            </a:r>
            <a:r>
              <a:rPr sz="1800" spc="80" dirty="0">
                <a:latin typeface="Times New Roman"/>
                <a:cs typeface="Times New Roman"/>
              </a:rPr>
              <a:t> </a:t>
            </a:r>
            <a:r>
              <a:rPr sz="1800" dirty="0">
                <a:latin typeface="Times New Roman"/>
                <a:cs typeface="Times New Roman"/>
              </a:rPr>
              <a:t>personalized</a:t>
            </a:r>
            <a:r>
              <a:rPr sz="1800" spc="90" dirty="0">
                <a:latin typeface="Times New Roman"/>
                <a:cs typeface="Times New Roman"/>
              </a:rPr>
              <a:t> </a:t>
            </a:r>
            <a:r>
              <a:rPr sz="1800" dirty="0">
                <a:latin typeface="Times New Roman"/>
                <a:cs typeface="Times New Roman"/>
              </a:rPr>
              <a:t>workout</a:t>
            </a:r>
            <a:r>
              <a:rPr sz="1800" spc="80" dirty="0">
                <a:latin typeface="Times New Roman"/>
                <a:cs typeface="Times New Roman"/>
              </a:rPr>
              <a:t> </a:t>
            </a:r>
            <a:r>
              <a:rPr sz="1800" dirty="0">
                <a:latin typeface="Times New Roman"/>
                <a:cs typeface="Times New Roman"/>
              </a:rPr>
              <a:t>and</a:t>
            </a:r>
            <a:r>
              <a:rPr sz="1800" spc="80" dirty="0">
                <a:latin typeface="Times New Roman"/>
                <a:cs typeface="Times New Roman"/>
              </a:rPr>
              <a:t> </a:t>
            </a:r>
            <a:r>
              <a:rPr sz="1800" dirty="0">
                <a:latin typeface="Times New Roman"/>
                <a:cs typeface="Times New Roman"/>
              </a:rPr>
              <a:t>diet</a:t>
            </a:r>
            <a:r>
              <a:rPr sz="1800" spc="75" dirty="0">
                <a:latin typeface="Times New Roman"/>
                <a:cs typeface="Times New Roman"/>
              </a:rPr>
              <a:t> </a:t>
            </a:r>
            <a:r>
              <a:rPr sz="1800" dirty="0">
                <a:latin typeface="Times New Roman"/>
                <a:cs typeface="Times New Roman"/>
              </a:rPr>
              <a:t>plans</a:t>
            </a:r>
            <a:r>
              <a:rPr sz="1800" spc="80" dirty="0">
                <a:latin typeface="Times New Roman"/>
                <a:cs typeface="Times New Roman"/>
              </a:rPr>
              <a:t> </a:t>
            </a:r>
            <a:r>
              <a:rPr sz="1800" dirty="0">
                <a:latin typeface="Times New Roman"/>
                <a:cs typeface="Times New Roman"/>
              </a:rPr>
              <a:t>using</a:t>
            </a:r>
            <a:r>
              <a:rPr sz="1800" spc="75" dirty="0">
                <a:latin typeface="Times New Roman"/>
                <a:cs typeface="Times New Roman"/>
              </a:rPr>
              <a:t> </a:t>
            </a:r>
            <a:r>
              <a:rPr sz="1800" dirty="0">
                <a:latin typeface="Times New Roman"/>
                <a:cs typeface="Times New Roman"/>
              </a:rPr>
              <a:t>user</a:t>
            </a:r>
            <a:r>
              <a:rPr sz="1800" spc="70" dirty="0">
                <a:latin typeface="Times New Roman"/>
                <a:cs typeface="Times New Roman"/>
              </a:rPr>
              <a:t> </a:t>
            </a:r>
            <a:r>
              <a:rPr sz="1800" dirty="0">
                <a:latin typeface="Times New Roman"/>
                <a:cs typeface="Times New Roman"/>
              </a:rPr>
              <a:t>data</a:t>
            </a:r>
            <a:r>
              <a:rPr sz="1800" spc="85" dirty="0">
                <a:latin typeface="Times New Roman"/>
                <a:cs typeface="Times New Roman"/>
              </a:rPr>
              <a:t> </a:t>
            </a:r>
            <a:r>
              <a:rPr sz="1800" spc="-10" dirty="0">
                <a:latin typeface="Times New Roman"/>
                <a:cs typeface="Times New Roman"/>
              </a:rPr>
              <a:t>(age, </a:t>
            </a:r>
            <a:r>
              <a:rPr sz="1800" dirty="0">
                <a:latin typeface="Times New Roman"/>
                <a:cs typeface="Times New Roman"/>
              </a:rPr>
              <a:t>weight,</a:t>
            </a:r>
            <a:r>
              <a:rPr sz="1800" spc="-45" dirty="0">
                <a:latin typeface="Times New Roman"/>
                <a:cs typeface="Times New Roman"/>
              </a:rPr>
              <a:t> </a:t>
            </a:r>
            <a:r>
              <a:rPr sz="1800" dirty="0">
                <a:latin typeface="Times New Roman"/>
                <a:cs typeface="Times New Roman"/>
              </a:rPr>
              <a:t>fitness</a:t>
            </a:r>
            <a:r>
              <a:rPr sz="1800" spc="-50" dirty="0">
                <a:latin typeface="Times New Roman"/>
                <a:cs typeface="Times New Roman"/>
              </a:rPr>
              <a:t> </a:t>
            </a:r>
            <a:r>
              <a:rPr sz="1800" dirty="0">
                <a:latin typeface="Times New Roman"/>
                <a:cs typeface="Times New Roman"/>
              </a:rPr>
              <a:t>goals).</a:t>
            </a:r>
            <a:r>
              <a:rPr sz="1800" spc="-35" dirty="0">
                <a:latin typeface="Times New Roman"/>
                <a:cs typeface="Times New Roman"/>
              </a:rPr>
              <a:t> </a:t>
            </a:r>
            <a:r>
              <a:rPr sz="1800" dirty="0">
                <a:latin typeface="Times New Roman"/>
                <a:cs typeface="Times New Roman"/>
              </a:rPr>
              <a:t>Combines</a:t>
            </a:r>
            <a:r>
              <a:rPr sz="1800" spc="-35" dirty="0">
                <a:latin typeface="Times New Roman"/>
                <a:cs typeface="Times New Roman"/>
              </a:rPr>
              <a:t> </a:t>
            </a:r>
            <a:r>
              <a:rPr sz="1800" spc="-10" dirty="0">
                <a:latin typeface="Times New Roman"/>
                <a:cs typeface="Times New Roman"/>
              </a:rPr>
              <a:t>content-</a:t>
            </a:r>
            <a:r>
              <a:rPr sz="1800" dirty="0">
                <a:latin typeface="Times New Roman"/>
                <a:cs typeface="Times New Roman"/>
              </a:rPr>
              <a:t>based</a:t>
            </a:r>
            <a:r>
              <a:rPr sz="1800" spc="-50" dirty="0">
                <a:latin typeface="Times New Roman"/>
                <a:cs typeface="Times New Roman"/>
              </a:rPr>
              <a:t> </a:t>
            </a:r>
            <a:r>
              <a:rPr sz="1800" dirty="0">
                <a:latin typeface="Times New Roman"/>
                <a:cs typeface="Times New Roman"/>
              </a:rPr>
              <a:t>and</a:t>
            </a:r>
            <a:r>
              <a:rPr sz="1800" spc="-40" dirty="0">
                <a:latin typeface="Times New Roman"/>
                <a:cs typeface="Times New Roman"/>
              </a:rPr>
              <a:t> </a:t>
            </a:r>
            <a:r>
              <a:rPr sz="1800" dirty="0">
                <a:latin typeface="Times New Roman"/>
                <a:cs typeface="Times New Roman"/>
              </a:rPr>
              <a:t>collaborative</a:t>
            </a:r>
            <a:r>
              <a:rPr sz="1800" spc="-50" dirty="0">
                <a:latin typeface="Times New Roman"/>
                <a:cs typeface="Times New Roman"/>
              </a:rPr>
              <a:t> </a:t>
            </a:r>
            <a:r>
              <a:rPr sz="1800" dirty="0">
                <a:latin typeface="Times New Roman"/>
                <a:cs typeface="Times New Roman"/>
              </a:rPr>
              <a:t>filtering</a:t>
            </a:r>
            <a:r>
              <a:rPr sz="1800" spc="-40" dirty="0">
                <a:latin typeface="Times New Roman"/>
                <a:cs typeface="Times New Roman"/>
              </a:rPr>
              <a:t> </a:t>
            </a:r>
            <a:r>
              <a:rPr sz="1800" dirty="0">
                <a:latin typeface="Times New Roman"/>
                <a:cs typeface="Times New Roman"/>
              </a:rPr>
              <a:t>for</a:t>
            </a:r>
            <a:r>
              <a:rPr sz="1800" spc="-45" dirty="0">
                <a:latin typeface="Times New Roman"/>
                <a:cs typeface="Times New Roman"/>
              </a:rPr>
              <a:t> </a:t>
            </a:r>
            <a:r>
              <a:rPr sz="1800" dirty="0">
                <a:latin typeface="Times New Roman"/>
                <a:cs typeface="Times New Roman"/>
              </a:rPr>
              <a:t>high</a:t>
            </a:r>
            <a:r>
              <a:rPr sz="1800" spc="-35" dirty="0">
                <a:latin typeface="Times New Roman"/>
                <a:cs typeface="Times New Roman"/>
              </a:rPr>
              <a:t> </a:t>
            </a:r>
            <a:r>
              <a:rPr sz="1800" spc="-10" dirty="0">
                <a:latin typeface="Times New Roman"/>
                <a:cs typeface="Times New Roman"/>
              </a:rPr>
              <a:t>relevance.</a:t>
            </a:r>
            <a:endParaRPr sz="1800" dirty="0">
              <a:latin typeface="Times New Roman"/>
              <a:cs typeface="Times New Roman"/>
            </a:endParaRPr>
          </a:p>
          <a:p>
            <a:pPr marL="285750" indent="-285750">
              <a:lnSpc>
                <a:spcPct val="100000"/>
              </a:lnSpc>
              <a:spcBef>
                <a:spcPts val="955"/>
              </a:spcBef>
              <a:buFont typeface="Arial" panose="020B0604020202020204" pitchFamily="34" charset="0"/>
              <a:buChar char="•"/>
            </a:pPr>
            <a:endParaRPr sz="1800" dirty="0">
              <a:latin typeface="Times New Roman"/>
              <a:cs typeface="Times New Roman"/>
            </a:endParaRPr>
          </a:p>
          <a:p>
            <a:pPr marL="12700">
              <a:lnSpc>
                <a:spcPct val="100000"/>
              </a:lnSpc>
            </a:pPr>
            <a:r>
              <a:rPr sz="1800" b="1" dirty="0">
                <a:latin typeface="Times New Roman"/>
                <a:cs typeface="Times New Roman"/>
              </a:rPr>
              <a:t>Subscription,</a:t>
            </a:r>
            <a:r>
              <a:rPr sz="1800" b="1" spc="-25" dirty="0">
                <a:latin typeface="Times New Roman"/>
                <a:cs typeface="Times New Roman"/>
              </a:rPr>
              <a:t> </a:t>
            </a:r>
            <a:r>
              <a:rPr sz="1800" b="1" dirty="0">
                <a:latin typeface="Times New Roman"/>
                <a:cs typeface="Times New Roman"/>
              </a:rPr>
              <a:t>Reports,</a:t>
            </a:r>
            <a:r>
              <a:rPr sz="1800" b="1" spc="-35" dirty="0">
                <a:latin typeface="Times New Roman"/>
                <a:cs typeface="Times New Roman"/>
              </a:rPr>
              <a:t> </a:t>
            </a:r>
            <a:r>
              <a:rPr sz="1800" b="1" dirty="0">
                <a:latin typeface="Times New Roman"/>
                <a:cs typeface="Times New Roman"/>
              </a:rPr>
              <a:t>and</a:t>
            </a:r>
            <a:r>
              <a:rPr sz="1800" b="1" spc="-40" dirty="0">
                <a:latin typeface="Times New Roman"/>
                <a:cs typeface="Times New Roman"/>
              </a:rPr>
              <a:t> </a:t>
            </a:r>
            <a:r>
              <a:rPr sz="1800" b="1" spc="-10" dirty="0">
                <a:latin typeface="Times New Roman"/>
                <a:cs typeface="Times New Roman"/>
              </a:rPr>
              <a:t>Leaderboard:</a:t>
            </a:r>
            <a:endParaRPr sz="1800" dirty="0">
              <a:latin typeface="Times New Roman"/>
              <a:cs typeface="Times New Roman"/>
            </a:endParaRPr>
          </a:p>
          <a:p>
            <a:pPr marL="298450" marR="6985" indent="-285750">
              <a:lnSpc>
                <a:spcPct val="100000"/>
              </a:lnSpc>
              <a:spcBef>
                <a:spcPts val="430"/>
              </a:spcBef>
              <a:buFont typeface="Arial" panose="020B0604020202020204" pitchFamily="34" charset="0"/>
              <a:buChar char="•"/>
              <a:tabLst>
                <a:tab pos="355600" algn="l"/>
              </a:tabLst>
            </a:pPr>
            <a:r>
              <a:rPr sz="1800" dirty="0">
                <a:latin typeface="Times New Roman"/>
                <a:cs typeface="Times New Roman"/>
              </a:rPr>
              <a:t>Blockchain</a:t>
            </a:r>
            <a:r>
              <a:rPr sz="1800" spc="5" dirty="0">
                <a:latin typeface="Times New Roman"/>
                <a:cs typeface="Times New Roman"/>
              </a:rPr>
              <a:t> </a:t>
            </a:r>
            <a:r>
              <a:rPr sz="1800" dirty="0">
                <a:latin typeface="Times New Roman"/>
                <a:cs typeface="Times New Roman"/>
              </a:rPr>
              <a:t>(Ethereum):</a:t>
            </a:r>
            <a:r>
              <a:rPr sz="1800" spc="10" dirty="0">
                <a:latin typeface="Times New Roman"/>
                <a:cs typeface="Times New Roman"/>
              </a:rPr>
              <a:t> </a:t>
            </a:r>
            <a:r>
              <a:rPr sz="1800" dirty="0">
                <a:latin typeface="Times New Roman"/>
                <a:cs typeface="Times New Roman"/>
              </a:rPr>
              <a:t>Manages subscriptions</a:t>
            </a:r>
            <a:r>
              <a:rPr sz="1800" spc="10" dirty="0">
                <a:latin typeface="Times New Roman"/>
                <a:cs typeface="Times New Roman"/>
              </a:rPr>
              <a:t> </a:t>
            </a:r>
            <a:r>
              <a:rPr sz="1800" dirty="0">
                <a:latin typeface="Times New Roman"/>
                <a:cs typeface="Times New Roman"/>
              </a:rPr>
              <a:t>securely</a:t>
            </a:r>
            <a:r>
              <a:rPr sz="1800" spc="20"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smart</a:t>
            </a:r>
            <a:r>
              <a:rPr sz="1800" spc="10" dirty="0">
                <a:latin typeface="Times New Roman"/>
                <a:cs typeface="Times New Roman"/>
              </a:rPr>
              <a:t> </a:t>
            </a:r>
            <a:r>
              <a:rPr sz="1800" dirty="0">
                <a:latin typeface="Times New Roman"/>
                <a:cs typeface="Times New Roman"/>
              </a:rPr>
              <a:t>contracts</a:t>
            </a:r>
            <a:r>
              <a:rPr sz="1800" spc="5" dirty="0">
                <a:latin typeface="Times New Roman"/>
                <a:cs typeface="Times New Roman"/>
              </a:rPr>
              <a:t> </a:t>
            </a:r>
            <a:r>
              <a:rPr sz="1800" dirty="0">
                <a:latin typeface="Times New Roman"/>
                <a:cs typeface="Times New Roman"/>
              </a:rPr>
              <a:t>for</a:t>
            </a:r>
            <a:r>
              <a:rPr sz="1800" spc="-5" dirty="0">
                <a:latin typeface="Times New Roman"/>
                <a:cs typeface="Times New Roman"/>
              </a:rPr>
              <a:t> </a:t>
            </a:r>
            <a:r>
              <a:rPr sz="1800" spc="-10" dirty="0">
                <a:latin typeface="Times New Roman"/>
                <a:cs typeface="Times New Roman"/>
              </a:rPr>
              <a:t>automation </a:t>
            </a:r>
            <a:r>
              <a:rPr sz="1800" dirty="0">
                <a:latin typeface="Times New Roman"/>
                <a:cs typeface="Times New Roman"/>
              </a:rPr>
              <a:t>of</a:t>
            </a:r>
            <a:r>
              <a:rPr sz="1800" spc="-35" dirty="0">
                <a:latin typeface="Times New Roman"/>
                <a:cs typeface="Times New Roman"/>
              </a:rPr>
              <a:t> </a:t>
            </a:r>
            <a:r>
              <a:rPr sz="1800" dirty="0">
                <a:latin typeface="Times New Roman"/>
                <a:cs typeface="Times New Roman"/>
              </a:rPr>
              <a:t>payments</a:t>
            </a:r>
            <a:r>
              <a:rPr sz="1800" spc="-40"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dirty="0">
                <a:latin typeface="Times New Roman"/>
                <a:cs typeface="Times New Roman"/>
              </a:rPr>
              <a:t>access</a:t>
            </a:r>
            <a:r>
              <a:rPr sz="1800" spc="-35" dirty="0">
                <a:latin typeface="Times New Roman"/>
                <a:cs typeface="Times New Roman"/>
              </a:rPr>
              <a:t> </a:t>
            </a:r>
            <a:r>
              <a:rPr sz="1800" spc="-10" dirty="0">
                <a:latin typeface="Times New Roman"/>
                <a:cs typeface="Times New Roman"/>
              </a:rPr>
              <a:t>control.</a:t>
            </a:r>
            <a:endParaRPr sz="1800" dirty="0">
              <a:latin typeface="Times New Roman"/>
              <a:cs typeface="Times New Roman"/>
            </a:endParaRPr>
          </a:p>
          <a:p>
            <a:pPr marL="298450" marR="7620" indent="-285750">
              <a:lnSpc>
                <a:spcPct val="100000"/>
              </a:lnSpc>
              <a:spcBef>
                <a:spcPts val="434"/>
              </a:spcBef>
              <a:buFont typeface="Arial" panose="020B0604020202020204" pitchFamily="34" charset="0"/>
              <a:buChar char="•"/>
              <a:tabLst>
                <a:tab pos="355600" algn="l"/>
              </a:tabLst>
            </a:pPr>
            <a:r>
              <a:rPr sz="1800" dirty="0">
                <a:latin typeface="Times New Roman"/>
                <a:cs typeface="Times New Roman"/>
              </a:rPr>
              <a:t>Data</a:t>
            </a:r>
            <a:r>
              <a:rPr sz="1800" spc="240" dirty="0">
                <a:latin typeface="Times New Roman"/>
                <a:cs typeface="Times New Roman"/>
              </a:rPr>
              <a:t> </a:t>
            </a:r>
            <a:r>
              <a:rPr sz="1800" dirty="0">
                <a:latin typeface="Times New Roman"/>
                <a:cs typeface="Times New Roman"/>
              </a:rPr>
              <a:t>Visualization</a:t>
            </a:r>
            <a:r>
              <a:rPr sz="1800" spc="240" dirty="0">
                <a:latin typeface="Times New Roman"/>
                <a:cs typeface="Times New Roman"/>
              </a:rPr>
              <a:t> </a:t>
            </a:r>
            <a:r>
              <a:rPr sz="1800" dirty="0">
                <a:latin typeface="Times New Roman"/>
                <a:cs typeface="Times New Roman"/>
              </a:rPr>
              <a:t>(D3.js,</a:t>
            </a:r>
            <a:r>
              <a:rPr sz="1800" spc="235" dirty="0">
                <a:latin typeface="Times New Roman"/>
                <a:cs typeface="Times New Roman"/>
              </a:rPr>
              <a:t> </a:t>
            </a:r>
            <a:r>
              <a:rPr sz="1800" dirty="0">
                <a:latin typeface="Times New Roman"/>
                <a:cs typeface="Times New Roman"/>
              </a:rPr>
              <a:t>Chart.js,</a:t>
            </a:r>
            <a:r>
              <a:rPr sz="1800" spc="235" dirty="0">
                <a:latin typeface="Times New Roman"/>
                <a:cs typeface="Times New Roman"/>
              </a:rPr>
              <a:t> </a:t>
            </a:r>
            <a:r>
              <a:rPr sz="1800" dirty="0">
                <a:latin typeface="Times New Roman"/>
                <a:cs typeface="Times New Roman"/>
              </a:rPr>
              <a:t>Plotly):</a:t>
            </a:r>
            <a:r>
              <a:rPr sz="1800" spc="229" dirty="0">
                <a:latin typeface="Times New Roman"/>
                <a:cs typeface="Times New Roman"/>
              </a:rPr>
              <a:t> </a:t>
            </a:r>
            <a:r>
              <a:rPr sz="1800" spc="-20" dirty="0">
                <a:latin typeface="Times New Roman"/>
                <a:cs typeface="Times New Roman"/>
              </a:rPr>
              <a:t>Real-</a:t>
            </a:r>
            <a:r>
              <a:rPr sz="1800" dirty="0">
                <a:latin typeface="Times New Roman"/>
                <a:cs typeface="Times New Roman"/>
              </a:rPr>
              <a:t>time</a:t>
            </a:r>
            <a:r>
              <a:rPr sz="1800" spc="235" dirty="0">
                <a:latin typeface="Times New Roman"/>
                <a:cs typeface="Times New Roman"/>
              </a:rPr>
              <a:t> </a:t>
            </a:r>
            <a:r>
              <a:rPr sz="1800" dirty="0">
                <a:latin typeface="Times New Roman"/>
                <a:cs typeface="Times New Roman"/>
              </a:rPr>
              <a:t>visualizations</a:t>
            </a:r>
            <a:r>
              <a:rPr sz="1800" spc="235" dirty="0">
                <a:latin typeface="Times New Roman"/>
                <a:cs typeface="Times New Roman"/>
              </a:rPr>
              <a:t> </a:t>
            </a:r>
            <a:r>
              <a:rPr sz="1800" dirty="0">
                <a:latin typeface="Times New Roman"/>
                <a:cs typeface="Times New Roman"/>
              </a:rPr>
              <a:t>for</a:t>
            </a:r>
            <a:r>
              <a:rPr sz="1800" spc="229" dirty="0">
                <a:latin typeface="Times New Roman"/>
                <a:cs typeface="Times New Roman"/>
              </a:rPr>
              <a:t> </a:t>
            </a:r>
            <a:r>
              <a:rPr sz="1800" dirty="0">
                <a:latin typeface="Times New Roman"/>
                <a:cs typeface="Times New Roman"/>
              </a:rPr>
              <a:t>user</a:t>
            </a:r>
            <a:r>
              <a:rPr sz="1800" spc="229" dirty="0">
                <a:latin typeface="Times New Roman"/>
                <a:cs typeface="Times New Roman"/>
              </a:rPr>
              <a:t> </a:t>
            </a:r>
            <a:r>
              <a:rPr sz="1800" dirty="0">
                <a:latin typeface="Times New Roman"/>
                <a:cs typeface="Times New Roman"/>
              </a:rPr>
              <a:t>progress</a:t>
            </a:r>
            <a:r>
              <a:rPr sz="1800" spc="229" dirty="0">
                <a:latin typeface="Times New Roman"/>
                <a:cs typeface="Times New Roman"/>
              </a:rPr>
              <a:t> </a:t>
            </a:r>
            <a:r>
              <a:rPr sz="1800" spc="-25" dirty="0">
                <a:latin typeface="Times New Roman"/>
                <a:cs typeface="Times New Roman"/>
              </a:rPr>
              <a:t>and </a:t>
            </a:r>
            <a:r>
              <a:rPr sz="1800" spc="-10" dirty="0">
                <a:latin typeface="Times New Roman"/>
                <a:cs typeface="Times New Roman"/>
              </a:rPr>
              <a:t>leaderboards.</a:t>
            </a:r>
            <a:endParaRPr sz="1800" dirty="0">
              <a:latin typeface="Times New Roman"/>
              <a:cs typeface="Times New Roman"/>
            </a:endParaRPr>
          </a:p>
          <a:p>
            <a:pPr marL="298450" indent="-285750">
              <a:lnSpc>
                <a:spcPct val="100000"/>
              </a:lnSpc>
              <a:spcBef>
                <a:spcPts val="434"/>
              </a:spcBef>
              <a:buFont typeface="Arial" panose="020B0604020202020204" pitchFamily="34" charset="0"/>
              <a:buChar char="•"/>
              <a:tabLst>
                <a:tab pos="354965" algn="l"/>
              </a:tabLst>
            </a:pPr>
            <a:r>
              <a:rPr sz="1800" dirty="0">
                <a:latin typeface="Times New Roman"/>
                <a:cs typeface="Times New Roman"/>
              </a:rPr>
              <a:t>Report</a:t>
            </a:r>
            <a:r>
              <a:rPr sz="1800" spc="-35" dirty="0">
                <a:latin typeface="Times New Roman"/>
                <a:cs typeface="Times New Roman"/>
              </a:rPr>
              <a:t> </a:t>
            </a:r>
            <a:r>
              <a:rPr sz="1800" dirty="0">
                <a:latin typeface="Times New Roman"/>
                <a:cs typeface="Times New Roman"/>
              </a:rPr>
              <a:t>Generation</a:t>
            </a:r>
            <a:r>
              <a:rPr sz="1800" spc="-45" dirty="0">
                <a:latin typeface="Times New Roman"/>
                <a:cs typeface="Times New Roman"/>
              </a:rPr>
              <a:t> </a:t>
            </a:r>
            <a:r>
              <a:rPr sz="1800" dirty="0">
                <a:latin typeface="Times New Roman"/>
                <a:cs typeface="Times New Roman"/>
              </a:rPr>
              <a:t>(ReportLab,</a:t>
            </a:r>
            <a:r>
              <a:rPr sz="1800" spc="-50" dirty="0">
                <a:latin typeface="Times New Roman"/>
                <a:cs typeface="Times New Roman"/>
              </a:rPr>
              <a:t> </a:t>
            </a:r>
            <a:r>
              <a:rPr sz="1800" dirty="0">
                <a:latin typeface="Times New Roman"/>
                <a:cs typeface="Times New Roman"/>
              </a:rPr>
              <a:t>jsPDF):</a:t>
            </a:r>
            <a:r>
              <a:rPr sz="1800" spc="-30" dirty="0">
                <a:latin typeface="Times New Roman"/>
                <a:cs typeface="Times New Roman"/>
              </a:rPr>
              <a:t> </a:t>
            </a:r>
            <a:r>
              <a:rPr sz="1800" dirty="0">
                <a:latin typeface="Times New Roman"/>
                <a:cs typeface="Times New Roman"/>
              </a:rPr>
              <a:t>Customizable</a:t>
            </a:r>
            <a:r>
              <a:rPr sz="1800" spc="-65" dirty="0">
                <a:latin typeface="Times New Roman"/>
                <a:cs typeface="Times New Roman"/>
              </a:rPr>
              <a:t> </a:t>
            </a:r>
            <a:r>
              <a:rPr sz="1800" dirty="0">
                <a:latin typeface="Times New Roman"/>
                <a:cs typeface="Times New Roman"/>
              </a:rPr>
              <a:t>reports</a:t>
            </a:r>
            <a:r>
              <a:rPr sz="1800" spc="-30" dirty="0">
                <a:latin typeface="Times New Roman"/>
                <a:cs typeface="Times New Roman"/>
              </a:rPr>
              <a:t> </a:t>
            </a:r>
            <a:r>
              <a:rPr sz="1800" dirty="0">
                <a:latin typeface="Times New Roman"/>
                <a:cs typeface="Times New Roman"/>
              </a:rPr>
              <a:t>on</a:t>
            </a:r>
            <a:r>
              <a:rPr sz="1800" spc="-45" dirty="0">
                <a:latin typeface="Times New Roman"/>
                <a:cs typeface="Times New Roman"/>
              </a:rPr>
              <a:t> </a:t>
            </a:r>
            <a:r>
              <a:rPr sz="1800" dirty="0">
                <a:latin typeface="Times New Roman"/>
                <a:cs typeface="Times New Roman"/>
              </a:rPr>
              <a:t>user</a:t>
            </a:r>
            <a:r>
              <a:rPr sz="1800" spc="-30" dirty="0">
                <a:latin typeface="Times New Roman"/>
                <a:cs typeface="Times New Roman"/>
              </a:rPr>
              <a:t> </a:t>
            </a:r>
            <a:r>
              <a:rPr sz="1800" spc="-10" dirty="0">
                <a:latin typeface="Times New Roman"/>
                <a:cs typeface="Times New Roman"/>
              </a:rPr>
              <a:t>performance.</a:t>
            </a:r>
            <a:endParaRPr sz="1800" dirty="0">
              <a:latin typeface="Times New Roman"/>
              <a:cs typeface="Times New Roman"/>
            </a:endParaRPr>
          </a:p>
          <a:p>
            <a:pPr marL="298450" marR="5080" indent="-285750">
              <a:lnSpc>
                <a:spcPct val="100000"/>
              </a:lnSpc>
              <a:spcBef>
                <a:spcPts val="430"/>
              </a:spcBef>
              <a:buFont typeface="Arial" panose="020B0604020202020204" pitchFamily="34" charset="0"/>
              <a:buChar char="•"/>
              <a:tabLst>
                <a:tab pos="355600" algn="l"/>
              </a:tabLst>
            </a:pPr>
            <a:r>
              <a:rPr sz="1800" dirty="0">
                <a:latin typeface="Times New Roman"/>
                <a:cs typeface="Times New Roman"/>
              </a:rPr>
              <a:t>Authentication</a:t>
            </a:r>
            <a:r>
              <a:rPr sz="1800" spc="-45" dirty="0">
                <a:latin typeface="Times New Roman"/>
                <a:cs typeface="Times New Roman"/>
              </a:rPr>
              <a:t> </a:t>
            </a:r>
            <a:r>
              <a:rPr sz="1800" dirty="0">
                <a:latin typeface="Times New Roman"/>
                <a:cs typeface="Times New Roman"/>
              </a:rPr>
              <a:t>(Auth0,</a:t>
            </a:r>
            <a:r>
              <a:rPr sz="1800" spc="-20" dirty="0">
                <a:latin typeface="Times New Roman"/>
                <a:cs typeface="Times New Roman"/>
              </a:rPr>
              <a:t> </a:t>
            </a:r>
            <a:r>
              <a:rPr sz="1800" dirty="0">
                <a:latin typeface="Times New Roman"/>
                <a:cs typeface="Times New Roman"/>
              </a:rPr>
              <a:t>Firebase,</a:t>
            </a:r>
            <a:r>
              <a:rPr sz="1800" spc="-20" dirty="0">
                <a:latin typeface="Times New Roman"/>
                <a:cs typeface="Times New Roman"/>
              </a:rPr>
              <a:t> </a:t>
            </a:r>
            <a:r>
              <a:rPr sz="1800" dirty="0">
                <a:latin typeface="Times New Roman"/>
                <a:cs typeface="Times New Roman"/>
              </a:rPr>
              <a:t>JWT):</a:t>
            </a:r>
            <a:r>
              <a:rPr sz="1800" spc="-20" dirty="0">
                <a:latin typeface="Times New Roman"/>
                <a:cs typeface="Times New Roman"/>
              </a:rPr>
              <a:t> </a:t>
            </a:r>
            <a:r>
              <a:rPr sz="1800" dirty="0">
                <a:latin typeface="Times New Roman"/>
                <a:cs typeface="Times New Roman"/>
              </a:rPr>
              <a:t>Provides</a:t>
            </a:r>
            <a:r>
              <a:rPr sz="1800" spc="-40" dirty="0">
                <a:latin typeface="Times New Roman"/>
                <a:cs typeface="Times New Roman"/>
              </a:rPr>
              <a:t> </a:t>
            </a:r>
            <a:r>
              <a:rPr sz="1800" dirty="0">
                <a:latin typeface="Times New Roman"/>
                <a:cs typeface="Times New Roman"/>
              </a:rPr>
              <a:t>secure</a:t>
            </a:r>
            <a:r>
              <a:rPr sz="1800" spc="-20" dirty="0">
                <a:latin typeface="Times New Roman"/>
                <a:cs typeface="Times New Roman"/>
              </a:rPr>
              <a:t> </a:t>
            </a:r>
            <a:r>
              <a:rPr sz="1800" dirty="0">
                <a:latin typeface="Times New Roman"/>
                <a:cs typeface="Times New Roman"/>
              </a:rPr>
              <a:t>user</a:t>
            </a:r>
            <a:r>
              <a:rPr sz="1800" spc="-25" dirty="0">
                <a:latin typeface="Times New Roman"/>
                <a:cs typeface="Times New Roman"/>
              </a:rPr>
              <a:t> </a:t>
            </a:r>
            <a:r>
              <a:rPr sz="1800" dirty="0">
                <a:latin typeface="Times New Roman"/>
                <a:cs typeface="Times New Roman"/>
              </a:rPr>
              <a:t>sessions</a:t>
            </a:r>
            <a:r>
              <a:rPr sz="1800" spc="-30" dirty="0">
                <a:latin typeface="Times New Roman"/>
                <a:cs typeface="Times New Roman"/>
              </a:rPr>
              <a:t> </a:t>
            </a:r>
            <a:r>
              <a:rPr sz="1800" dirty="0">
                <a:latin typeface="Times New Roman"/>
                <a:cs typeface="Times New Roman"/>
              </a:rPr>
              <a:t>with</a:t>
            </a:r>
            <a:r>
              <a:rPr sz="1800" spc="-25" dirty="0">
                <a:latin typeface="Times New Roman"/>
                <a:cs typeface="Times New Roman"/>
              </a:rPr>
              <a:t> </a:t>
            </a:r>
            <a:r>
              <a:rPr sz="1800" spc="-50" dirty="0">
                <a:latin typeface="Times New Roman"/>
                <a:cs typeface="Times New Roman"/>
              </a:rPr>
              <a:t>2FA</a:t>
            </a:r>
            <a:r>
              <a:rPr sz="1800" spc="-95" dirty="0">
                <a:latin typeface="Times New Roman"/>
                <a:cs typeface="Times New Roman"/>
              </a:rPr>
              <a:t> </a:t>
            </a:r>
            <a:r>
              <a:rPr sz="1800" dirty="0">
                <a:latin typeface="Times New Roman"/>
                <a:cs typeface="Times New Roman"/>
              </a:rPr>
              <a:t>for</a:t>
            </a:r>
            <a:r>
              <a:rPr sz="1800" spc="-25" dirty="0">
                <a:latin typeface="Times New Roman"/>
                <a:cs typeface="Times New Roman"/>
              </a:rPr>
              <a:t> </a:t>
            </a:r>
            <a:r>
              <a:rPr sz="1800" spc="-10" dirty="0">
                <a:latin typeface="Times New Roman"/>
                <a:cs typeface="Times New Roman"/>
              </a:rPr>
              <a:t>enhanced protection.</a:t>
            </a:r>
            <a:endParaRPr sz="1800" dirty="0">
              <a:latin typeface="Times New Roman"/>
              <a:cs typeface="Times New Roman"/>
            </a:endParaRPr>
          </a:p>
          <a:p>
            <a:pPr marL="298450" marR="6350" indent="-285750">
              <a:lnSpc>
                <a:spcPct val="100000"/>
              </a:lnSpc>
              <a:spcBef>
                <a:spcPts val="430"/>
              </a:spcBef>
              <a:buFont typeface="Arial" panose="020B0604020202020204" pitchFamily="34" charset="0"/>
              <a:buChar char="•"/>
              <a:tabLst>
                <a:tab pos="355600" algn="l"/>
              </a:tabLst>
            </a:pPr>
            <a:r>
              <a:rPr sz="1800" dirty="0">
                <a:latin typeface="Times New Roman"/>
                <a:cs typeface="Times New Roman"/>
              </a:rPr>
              <a:t>Payment</a:t>
            </a:r>
            <a:r>
              <a:rPr sz="1800" spc="190" dirty="0">
                <a:latin typeface="Times New Roman"/>
                <a:cs typeface="Times New Roman"/>
              </a:rPr>
              <a:t> </a:t>
            </a:r>
            <a:r>
              <a:rPr sz="1800" dirty="0">
                <a:latin typeface="Times New Roman"/>
                <a:cs typeface="Times New Roman"/>
              </a:rPr>
              <a:t>Processing</a:t>
            </a:r>
            <a:r>
              <a:rPr sz="1800" spc="180" dirty="0">
                <a:latin typeface="Times New Roman"/>
                <a:cs typeface="Times New Roman"/>
              </a:rPr>
              <a:t> </a:t>
            </a:r>
            <a:r>
              <a:rPr sz="1800" dirty="0">
                <a:latin typeface="Times New Roman"/>
                <a:cs typeface="Times New Roman"/>
              </a:rPr>
              <a:t>(Stripe,</a:t>
            </a:r>
            <a:r>
              <a:rPr sz="1800" spc="180" dirty="0">
                <a:latin typeface="Times New Roman"/>
                <a:cs typeface="Times New Roman"/>
              </a:rPr>
              <a:t> </a:t>
            </a:r>
            <a:r>
              <a:rPr sz="1800" dirty="0">
                <a:latin typeface="Times New Roman"/>
                <a:cs typeface="Times New Roman"/>
              </a:rPr>
              <a:t>PayPal,</a:t>
            </a:r>
            <a:r>
              <a:rPr sz="1800" spc="190" dirty="0">
                <a:latin typeface="Times New Roman"/>
                <a:cs typeface="Times New Roman"/>
              </a:rPr>
              <a:t> </a:t>
            </a:r>
            <a:r>
              <a:rPr sz="1800" dirty="0">
                <a:latin typeface="Times New Roman"/>
                <a:cs typeface="Times New Roman"/>
              </a:rPr>
              <a:t>Braintree):</a:t>
            </a:r>
            <a:r>
              <a:rPr sz="1800" spc="170" dirty="0">
                <a:latin typeface="Times New Roman"/>
                <a:cs typeface="Times New Roman"/>
              </a:rPr>
              <a:t> </a:t>
            </a:r>
            <a:r>
              <a:rPr sz="1800" dirty="0">
                <a:latin typeface="Times New Roman"/>
                <a:cs typeface="Times New Roman"/>
              </a:rPr>
              <a:t>Handles</a:t>
            </a:r>
            <a:r>
              <a:rPr sz="1800" spc="175" dirty="0">
                <a:latin typeface="Times New Roman"/>
                <a:cs typeface="Times New Roman"/>
              </a:rPr>
              <a:t> </a:t>
            </a:r>
            <a:r>
              <a:rPr sz="1800" dirty="0">
                <a:latin typeface="Times New Roman"/>
                <a:cs typeface="Times New Roman"/>
              </a:rPr>
              <a:t>subscription</a:t>
            </a:r>
            <a:r>
              <a:rPr sz="1800" spc="190" dirty="0">
                <a:latin typeface="Times New Roman"/>
                <a:cs typeface="Times New Roman"/>
              </a:rPr>
              <a:t> </a:t>
            </a:r>
            <a:r>
              <a:rPr sz="1800" dirty="0">
                <a:latin typeface="Times New Roman"/>
                <a:cs typeface="Times New Roman"/>
              </a:rPr>
              <a:t>payments,</a:t>
            </a:r>
            <a:r>
              <a:rPr sz="1800" spc="175" dirty="0">
                <a:latin typeface="Times New Roman"/>
                <a:cs typeface="Times New Roman"/>
              </a:rPr>
              <a:t> </a:t>
            </a:r>
            <a:r>
              <a:rPr sz="1800" spc="-10" dirty="0">
                <a:latin typeface="Times New Roman"/>
                <a:cs typeface="Times New Roman"/>
              </a:rPr>
              <a:t>integrated </a:t>
            </a:r>
            <a:r>
              <a:rPr sz="1800" dirty="0">
                <a:latin typeface="Times New Roman"/>
                <a:cs typeface="Times New Roman"/>
              </a:rPr>
              <a:t>with</a:t>
            </a:r>
            <a:r>
              <a:rPr sz="1800" spc="-20" dirty="0">
                <a:latin typeface="Times New Roman"/>
                <a:cs typeface="Times New Roman"/>
              </a:rPr>
              <a:t> </a:t>
            </a:r>
            <a:r>
              <a:rPr sz="1800" dirty="0">
                <a:latin typeface="Times New Roman"/>
                <a:cs typeface="Times New Roman"/>
              </a:rPr>
              <a:t>blockchain</a:t>
            </a:r>
            <a:r>
              <a:rPr sz="1800" spc="-25" dirty="0">
                <a:latin typeface="Times New Roman"/>
                <a:cs typeface="Times New Roman"/>
              </a:rPr>
              <a:t> </a:t>
            </a:r>
            <a:r>
              <a:rPr sz="1800" dirty="0">
                <a:latin typeface="Times New Roman"/>
                <a:cs typeface="Times New Roman"/>
              </a:rPr>
              <a:t>for</a:t>
            </a:r>
            <a:r>
              <a:rPr sz="1800" spc="-10" dirty="0">
                <a:latin typeface="Times New Roman"/>
                <a:cs typeface="Times New Roman"/>
              </a:rPr>
              <a:t> real-</a:t>
            </a:r>
            <a:r>
              <a:rPr sz="1800" dirty="0">
                <a:latin typeface="Times New Roman"/>
                <a:cs typeface="Times New Roman"/>
              </a:rPr>
              <a:t>time</a:t>
            </a:r>
            <a:r>
              <a:rPr sz="1800" spc="-25" dirty="0">
                <a:latin typeface="Times New Roman"/>
                <a:cs typeface="Times New Roman"/>
              </a:rPr>
              <a:t> </a:t>
            </a:r>
            <a:r>
              <a:rPr sz="1800" spc="-10" dirty="0">
                <a:latin typeface="Times New Roman"/>
                <a:cs typeface="Times New Roman"/>
              </a:rPr>
              <a:t>updates.</a:t>
            </a:r>
            <a:endParaRPr sz="1800" dirty="0">
              <a:latin typeface="Times New Roman"/>
              <a:cs typeface="Times New Roman"/>
            </a:endParaRPr>
          </a:p>
          <a:p>
            <a:pPr marL="298450" indent="-285750">
              <a:lnSpc>
                <a:spcPct val="100000"/>
              </a:lnSpc>
              <a:spcBef>
                <a:spcPts val="434"/>
              </a:spcBef>
              <a:buFont typeface="Arial" panose="020B0604020202020204" pitchFamily="34" charset="0"/>
              <a:buChar char="•"/>
              <a:tabLst>
                <a:tab pos="354965" algn="l"/>
              </a:tabLst>
            </a:pPr>
            <a:r>
              <a:rPr sz="1800" dirty="0">
                <a:latin typeface="Times New Roman"/>
                <a:cs typeface="Times New Roman"/>
              </a:rPr>
              <a:t>Database</a:t>
            </a:r>
            <a:r>
              <a:rPr sz="1800" spc="180" dirty="0">
                <a:latin typeface="Times New Roman"/>
                <a:cs typeface="Times New Roman"/>
              </a:rPr>
              <a:t> </a:t>
            </a:r>
            <a:r>
              <a:rPr sz="1800" dirty="0">
                <a:latin typeface="Times New Roman"/>
                <a:cs typeface="Times New Roman"/>
              </a:rPr>
              <a:t>(PostgreSQL,</a:t>
            </a:r>
            <a:r>
              <a:rPr sz="1800" spc="190" dirty="0">
                <a:latin typeface="Times New Roman"/>
                <a:cs typeface="Times New Roman"/>
              </a:rPr>
              <a:t> </a:t>
            </a:r>
            <a:r>
              <a:rPr sz="1800" dirty="0">
                <a:latin typeface="Times New Roman"/>
                <a:cs typeface="Times New Roman"/>
              </a:rPr>
              <a:t>Redis):</a:t>
            </a:r>
            <a:r>
              <a:rPr sz="1800" spc="170" dirty="0">
                <a:latin typeface="Times New Roman"/>
                <a:cs typeface="Times New Roman"/>
              </a:rPr>
              <a:t> </a:t>
            </a:r>
            <a:r>
              <a:rPr sz="1800" dirty="0">
                <a:latin typeface="Times New Roman"/>
                <a:cs typeface="Times New Roman"/>
              </a:rPr>
              <a:t>PostgreSQL</a:t>
            </a:r>
            <a:r>
              <a:rPr sz="1800" spc="114" dirty="0">
                <a:latin typeface="Times New Roman"/>
                <a:cs typeface="Times New Roman"/>
              </a:rPr>
              <a:t> </a:t>
            </a:r>
            <a:r>
              <a:rPr sz="1800" dirty="0">
                <a:latin typeface="Times New Roman"/>
                <a:cs typeface="Times New Roman"/>
              </a:rPr>
              <a:t>for</a:t>
            </a:r>
            <a:r>
              <a:rPr sz="1800" spc="190" dirty="0">
                <a:latin typeface="Times New Roman"/>
                <a:cs typeface="Times New Roman"/>
              </a:rPr>
              <a:t> </a:t>
            </a:r>
            <a:r>
              <a:rPr sz="1800" spc="-10" dirty="0">
                <a:latin typeface="Times New Roman"/>
                <a:cs typeface="Times New Roman"/>
              </a:rPr>
              <a:t>long-</a:t>
            </a:r>
            <a:r>
              <a:rPr sz="1800" dirty="0">
                <a:latin typeface="Times New Roman"/>
                <a:cs typeface="Times New Roman"/>
              </a:rPr>
              <a:t>term</a:t>
            </a:r>
            <a:r>
              <a:rPr sz="1800" spc="170" dirty="0">
                <a:latin typeface="Times New Roman"/>
                <a:cs typeface="Times New Roman"/>
              </a:rPr>
              <a:t> </a:t>
            </a:r>
            <a:r>
              <a:rPr sz="1800" dirty="0">
                <a:latin typeface="Times New Roman"/>
                <a:cs typeface="Times New Roman"/>
              </a:rPr>
              <a:t>data</a:t>
            </a:r>
            <a:r>
              <a:rPr sz="1800" spc="190" dirty="0">
                <a:latin typeface="Times New Roman"/>
                <a:cs typeface="Times New Roman"/>
              </a:rPr>
              <a:t> </a:t>
            </a:r>
            <a:r>
              <a:rPr sz="1800" dirty="0">
                <a:latin typeface="Times New Roman"/>
                <a:cs typeface="Times New Roman"/>
              </a:rPr>
              <a:t>storage,</a:t>
            </a:r>
            <a:r>
              <a:rPr sz="1800" spc="180" dirty="0">
                <a:latin typeface="Times New Roman"/>
                <a:cs typeface="Times New Roman"/>
              </a:rPr>
              <a:t> </a:t>
            </a:r>
            <a:r>
              <a:rPr sz="1800" dirty="0">
                <a:latin typeface="Times New Roman"/>
                <a:cs typeface="Times New Roman"/>
              </a:rPr>
              <a:t>Redis</a:t>
            </a:r>
            <a:r>
              <a:rPr sz="1800" spc="175" dirty="0">
                <a:latin typeface="Times New Roman"/>
                <a:cs typeface="Times New Roman"/>
              </a:rPr>
              <a:t> </a:t>
            </a:r>
            <a:r>
              <a:rPr sz="1800" dirty="0">
                <a:latin typeface="Times New Roman"/>
                <a:cs typeface="Times New Roman"/>
              </a:rPr>
              <a:t>for</a:t>
            </a:r>
            <a:r>
              <a:rPr sz="1800" spc="180" dirty="0">
                <a:latin typeface="Times New Roman"/>
                <a:cs typeface="Times New Roman"/>
              </a:rPr>
              <a:t> </a:t>
            </a:r>
            <a:r>
              <a:rPr sz="1800" spc="-10" dirty="0">
                <a:latin typeface="Times New Roman"/>
                <a:cs typeface="Times New Roman"/>
              </a:rPr>
              <a:t>real-</a:t>
            </a:r>
            <a:r>
              <a:rPr sz="1800" spc="-20" dirty="0">
                <a:latin typeface="Times New Roman"/>
                <a:cs typeface="Times New Roman"/>
              </a:rPr>
              <a:t>time</a:t>
            </a:r>
            <a:r>
              <a:rPr lang="en-IN" spc="-20" dirty="0">
                <a:latin typeface="Times New Roman"/>
                <a:cs typeface="Times New Roman"/>
              </a:rPr>
              <a:t> </a:t>
            </a:r>
            <a:r>
              <a:rPr sz="1800" dirty="0">
                <a:latin typeface="Times New Roman"/>
                <a:cs typeface="Times New Roman"/>
              </a:rPr>
              <a:t>leaderboard</a:t>
            </a:r>
            <a:r>
              <a:rPr sz="1800" spc="-100" dirty="0">
                <a:latin typeface="Times New Roman"/>
                <a:cs typeface="Times New Roman"/>
              </a:rPr>
              <a:t> </a:t>
            </a:r>
            <a:r>
              <a:rPr sz="1800" spc="-20" dirty="0">
                <a:latin typeface="Times New Roman"/>
                <a:cs typeface="Times New Roman"/>
              </a:rPr>
              <a:t>data.</a:t>
            </a:r>
            <a:endParaRPr sz="18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0246" y="484421"/>
            <a:ext cx="5749539" cy="4431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55880">
              <a:lnSpc>
                <a:spcPct val="100000"/>
              </a:lnSpc>
              <a:spcBef>
                <a:spcPts val="100"/>
              </a:spcBef>
            </a:pPr>
            <a:r>
              <a:rPr dirty="0"/>
              <a:t>Proposed</a:t>
            </a:r>
            <a:r>
              <a:rPr spc="-55" dirty="0"/>
              <a:t> </a:t>
            </a:r>
            <a:r>
              <a:rPr dirty="0"/>
              <a:t>system</a:t>
            </a:r>
            <a:r>
              <a:rPr spc="-70" dirty="0"/>
              <a:t> </a:t>
            </a:r>
            <a:r>
              <a:rPr spc="-10" dirty="0"/>
              <a:t>architecture</a:t>
            </a:r>
          </a:p>
        </p:txBody>
      </p:sp>
      <p:sp>
        <p:nvSpPr>
          <p:cNvPr id="4" name="object 4"/>
          <p:cNvSpPr txBox="1"/>
          <p:nvPr/>
        </p:nvSpPr>
        <p:spPr>
          <a:xfrm>
            <a:off x="3221227" y="6915099"/>
            <a:ext cx="363601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Figure</a:t>
            </a:r>
            <a:r>
              <a:rPr sz="1800" i="1" spc="-55" dirty="0">
                <a:latin typeface="Times New Roman"/>
                <a:cs typeface="Times New Roman"/>
              </a:rPr>
              <a:t> </a:t>
            </a:r>
            <a:r>
              <a:rPr sz="1800" i="1" dirty="0">
                <a:latin typeface="Times New Roman"/>
                <a:cs typeface="Times New Roman"/>
              </a:rPr>
              <a:t>3:</a:t>
            </a:r>
            <a:r>
              <a:rPr sz="1800" i="1" spc="-50" dirty="0">
                <a:latin typeface="Times New Roman"/>
                <a:cs typeface="Times New Roman"/>
              </a:rPr>
              <a:t> </a:t>
            </a:r>
            <a:r>
              <a:rPr sz="1800" i="1" spc="-10" dirty="0">
                <a:latin typeface="Times New Roman"/>
                <a:cs typeface="Times New Roman"/>
              </a:rPr>
              <a:t>Proposed</a:t>
            </a:r>
            <a:r>
              <a:rPr sz="1800" i="1" spc="-50" dirty="0">
                <a:latin typeface="Times New Roman"/>
                <a:cs typeface="Times New Roman"/>
              </a:rPr>
              <a:t> </a:t>
            </a:r>
            <a:r>
              <a:rPr sz="1800" i="1" dirty="0">
                <a:latin typeface="Times New Roman"/>
                <a:cs typeface="Times New Roman"/>
              </a:rPr>
              <a:t>system</a:t>
            </a:r>
            <a:r>
              <a:rPr sz="1800" i="1" spc="-50" dirty="0">
                <a:latin typeface="Times New Roman"/>
                <a:cs typeface="Times New Roman"/>
              </a:rPr>
              <a:t> </a:t>
            </a:r>
            <a:r>
              <a:rPr sz="1800" i="1" spc="-10" dirty="0">
                <a:latin typeface="Times New Roman"/>
                <a:cs typeface="Times New Roman"/>
              </a:rPr>
              <a:t>architecture</a:t>
            </a:r>
            <a:endParaRPr sz="1800">
              <a:latin typeface="Times New Roman"/>
              <a:cs typeface="Times New Roman"/>
            </a:endParaRPr>
          </a:p>
        </p:txBody>
      </p:sp>
      <p:pic>
        <p:nvPicPr>
          <p:cNvPr id="5" name="object 5"/>
          <p:cNvPicPr/>
          <p:nvPr/>
        </p:nvPicPr>
        <p:blipFill>
          <a:blip r:embed="rId3" cstate="print"/>
          <a:stretch>
            <a:fillRect/>
          </a:stretch>
        </p:blipFill>
        <p:spPr>
          <a:xfrm>
            <a:off x="499872" y="1417701"/>
            <a:ext cx="8747760" cy="53355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0984" y="848657"/>
            <a:ext cx="6401883" cy="443149"/>
          </a:xfrm>
          <a:prstGeom prst="rect">
            <a:avLst/>
          </a:prstGeom>
        </p:spPr>
      </p:pic>
      <p:sp>
        <p:nvSpPr>
          <p:cNvPr id="3" name="object 3"/>
          <p:cNvSpPr txBox="1">
            <a:spLocks noGrp="1"/>
          </p:cNvSpPr>
          <p:nvPr>
            <p:ph type="ctrTitle"/>
          </p:nvPr>
        </p:nvSpPr>
        <p:spPr>
          <a:prstGeom prst="rect">
            <a:avLst/>
          </a:prstGeom>
        </p:spPr>
        <p:txBody>
          <a:bodyPr vert="horz" wrap="square" lIns="0" tIns="74676" rIns="0" bIns="0" rtlCol="0">
            <a:spAutoFit/>
          </a:bodyPr>
          <a:lstStyle/>
          <a:p>
            <a:pPr marL="272415">
              <a:lnSpc>
                <a:spcPct val="100000"/>
              </a:lnSpc>
              <a:spcBef>
                <a:spcPts val="100"/>
              </a:spcBef>
            </a:pPr>
            <a:r>
              <a:rPr dirty="0"/>
              <a:t>Prototype</a:t>
            </a:r>
            <a:r>
              <a:rPr spc="-110" dirty="0"/>
              <a:t> </a:t>
            </a:r>
            <a:r>
              <a:rPr dirty="0"/>
              <a:t>Design</a:t>
            </a:r>
            <a:r>
              <a:rPr spc="-110" dirty="0"/>
              <a:t> </a:t>
            </a:r>
            <a:r>
              <a:rPr spc="-10" dirty="0"/>
              <a:t>Demonstration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33" y="1643220"/>
            <a:ext cx="2447549" cy="50356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673" y="1643220"/>
            <a:ext cx="2497247" cy="50297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5900" y="1625994"/>
            <a:ext cx="2475809" cy="50754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0984" y="848657"/>
            <a:ext cx="6401883" cy="443149"/>
          </a:xfrm>
          <a:prstGeom prst="rect">
            <a:avLst/>
          </a:prstGeom>
        </p:spPr>
      </p:pic>
      <p:sp>
        <p:nvSpPr>
          <p:cNvPr id="3" name="object 3"/>
          <p:cNvSpPr txBox="1">
            <a:spLocks noGrp="1"/>
          </p:cNvSpPr>
          <p:nvPr>
            <p:ph type="ctrTitle"/>
          </p:nvPr>
        </p:nvSpPr>
        <p:spPr>
          <a:prstGeom prst="rect">
            <a:avLst/>
          </a:prstGeom>
        </p:spPr>
        <p:txBody>
          <a:bodyPr vert="horz" wrap="square" lIns="0" tIns="74676" rIns="0" bIns="0" rtlCol="0">
            <a:spAutoFit/>
          </a:bodyPr>
          <a:lstStyle/>
          <a:p>
            <a:pPr marL="272415">
              <a:lnSpc>
                <a:spcPct val="100000"/>
              </a:lnSpc>
              <a:spcBef>
                <a:spcPts val="100"/>
              </a:spcBef>
            </a:pPr>
            <a:r>
              <a:rPr dirty="0"/>
              <a:t>Prototype</a:t>
            </a:r>
            <a:r>
              <a:rPr spc="-110" dirty="0"/>
              <a:t> </a:t>
            </a:r>
            <a:r>
              <a:rPr dirty="0"/>
              <a:t>Design</a:t>
            </a:r>
            <a:r>
              <a:rPr spc="-110" dirty="0"/>
              <a:t> </a:t>
            </a:r>
            <a:r>
              <a:rPr spc="-10" dirty="0"/>
              <a:t>Demonstration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1647825"/>
            <a:ext cx="2514600" cy="517289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500" y="1677079"/>
            <a:ext cx="2517775" cy="51734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802" y="1644514"/>
            <a:ext cx="2530989" cy="5176203"/>
          </a:xfrm>
          <a:prstGeom prst="rect">
            <a:avLst/>
          </a:prstGeom>
        </p:spPr>
      </p:pic>
    </p:spTree>
    <p:extLst>
      <p:ext uri="{BB962C8B-B14F-4D97-AF65-F5344CB8AC3E}">
        <p14:creationId xmlns:p14="http://schemas.microsoft.com/office/powerpoint/2010/main" val="427822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0984" y="848657"/>
            <a:ext cx="6401883" cy="443149"/>
          </a:xfrm>
          <a:prstGeom prst="rect">
            <a:avLst/>
          </a:prstGeom>
        </p:spPr>
      </p:pic>
      <p:sp>
        <p:nvSpPr>
          <p:cNvPr id="3" name="object 3"/>
          <p:cNvSpPr txBox="1">
            <a:spLocks noGrp="1"/>
          </p:cNvSpPr>
          <p:nvPr>
            <p:ph type="ctrTitle"/>
          </p:nvPr>
        </p:nvSpPr>
        <p:spPr>
          <a:prstGeom prst="rect">
            <a:avLst/>
          </a:prstGeom>
        </p:spPr>
        <p:txBody>
          <a:bodyPr vert="horz" wrap="square" lIns="0" tIns="74676" rIns="0" bIns="0" rtlCol="0">
            <a:spAutoFit/>
          </a:bodyPr>
          <a:lstStyle/>
          <a:p>
            <a:pPr marL="272415">
              <a:lnSpc>
                <a:spcPct val="100000"/>
              </a:lnSpc>
              <a:spcBef>
                <a:spcPts val="100"/>
              </a:spcBef>
            </a:pPr>
            <a:r>
              <a:rPr dirty="0"/>
              <a:t>Prototype</a:t>
            </a:r>
            <a:r>
              <a:rPr spc="-110" dirty="0"/>
              <a:t> </a:t>
            </a:r>
            <a:r>
              <a:rPr dirty="0"/>
              <a:t>Design</a:t>
            </a:r>
            <a:r>
              <a:rPr spc="-110" dirty="0"/>
              <a:t> </a:t>
            </a:r>
            <a:r>
              <a:rPr spc="-10" dirty="0"/>
              <a:t>Demonstration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00" y="1537756"/>
            <a:ext cx="2450933" cy="49887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0301" y="1537756"/>
            <a:ext cx="2448090" cy="49887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701" y="1537757"/>
            <a:ext cx="2438400" cy="4992364"/>
          </a:xfrm>
          <a:prstGeom prst="rect">
            <a:avLst/>
          </a:prstGeom>
        </p:spPr>
      </p:pic>
    </p:spTree>
    <p:extLst>
      <p:ext uri="{BB962C8B-B14F-4D97-AF65-F5344CB8AC3E}">
        <p14:creationId xmlns:p14="http://schemas.microsoft.com/office/powerpoint/2010/main" val="11245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0233" y="368046"/>
            <a:ext cx="1779270" cy="574040"/>
          </a:xfrm>
          <a:prstGeom prst="rect">
            <a:avLst/>
          </a:prstGeom>
        </p:spPr>
        <p:txBody>
          <a:bodyPr vert="horz" wrap="square" lIns="0" tIns="12700" rIns="0" bIns="0" rtlCol="0">
            <a:spAutoFit/>
          </a:bodyPr>
          <a:lstStyle/>
          <a:p>
            <a:pPr marL="12700">
              <a:lnSpc>
                <a:spcPct val="100000"/>
              </a:lnSpc>
              <a:spcBef>
                <a:spcPts val="100"/>
              </a:spcBef>
            </a:pPr>
            <a:r>
              <a:rPr spc="-10" dirty="0"/>
              <a:t>Contents</a:t>
            </a:r>
          </a:p>
        </p:txBody>
      </p:sp>
      <p:sp>
        <p:nvSpPr>
          <p:cNvPr id="3" name="object 3"/>
          <p:cNvSpPr txBox="1"/>
          <p:nvPr/>
        </p:nvSpPr>
        <p:spPr>
          <a:xfrm>
            <a:off x="597204" y="1020683"/>
            <a:ext cx="5179695" cy="6243955"/>
          </a:xfrm>
          <a:prstGeom prst="rect">
            <a:avLst/>
          </a:prstGeom>
        </p:spPr>
        <p:txBody>
          <a:bodyPr vert="horz" wrap="square" lIns="0" tIns="165735" rIns="0" bIns="0" rtlCol="0">
            <a:spAutoFit/>
          </a:bodyPr>
          <a:lstStyle/>
          <a:p>
            <a:pPr marL="334010" indent="-321310">
              <a:lnSpc>
                <a:spcPct val="100000"/>
              </a:lnSpc>
              <a:spcBef>
                <a:spcPts val="1305"/>
              </a:spcBef>
              <a:buSzPct val="43750"/>
              <a:buFont typeface="Wingdings"/>
              <a:buChar char=""/>
              <a:tabLst>
                <a:tab pos="334010" algn="l"/>
              </a:tabLst>
            </a:pPr>
            <a:r>
              <a:rPr sz="2400" spc="-10" dirty="0">
                <a:latin typeface="Times New Roman"/>
                <a:cs typeface="Times New Roman"/>
              </a:rPr>
              <a:t>Abstract</a:t>
            </a:r>
            <a:endParaRPr sz="2400" dirty="0">
              <a:latin typeface="Times New Roman"/>
              <a:cs typeface="Times New Roman"/>
            </a:endParaRPr>
          </a:p>
          <a:p>
            <a:pPr marL="334010" indent="-321310">
              <a:lnSpc>
                <a:spcPct val="100000"/>
              </a:lnSpc>
              <a:spcBef>
                <a:spcPts val="1205"/>
              </a:spcBef>
              <a:buSzPct val="43750"/>
              <a:buFont typeface="Wingdings"/>
              <a:buChar char=""/>
              <a:tabLst>
                <a:tab pos="334010" algn="l"/>
              </a:tabLst>
            </a:pPr>
            <a:r>
              <a:rPr sz="2400" spc="-10" dirty="0">
                <a:latin typeface="Times New Roman"/>
                <a:cs typeface="Times New Roman"/>
              </a:rPr>
              <a:t>Introduction</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spc="-10" dirty="0">
                <a:latin typeface="Times New Roman"/>
                <a:cs typeface="Times New Roman"/>
              </a:rPr>
              <a:t>Objectives</a:t>
            </a:r>
            <a:endParaRPr sz="240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dirty="0">
                <a:latin typeface="Times New Roman"/>
                <a:cs typeface="Times New Roman"/>
              </a:rPr>
              <a:t>Literature</a:t>
            </a:r>
            <a:r>
              <a:rPr sz="2400" spc="-50" dirty="0">
                <a:latin typeface="Times New Roman"/>
                <a:cs typeface="Times New Roman"/>
              </a:rPr>
              <a:t> </a:t>
            </a:r>
            <a:r>
              <a:rPr sz="2400" spc="-10" dirty="0">
                <a:latin typeface="Times New Roman"/>
                <a:cs typeface="Times New Roman"/>
              </a:rPr>
              <a:t>Review</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dirty="0">
                <a:latin typeface="Times New Roman"/>
                <a:cs typeface="Times New Roman"/>
              </a:rPr>
              <a:t>Research</a:t>
            </a:r>
            <a:r>
              <a:rPr sz="2400" spc="-20" dirty="0">
                <a:latin typeface="Times New Roman"/>
                <a:cs typeface="Times New Roman"/>
              </a:rPr>
              <a:t> </a:t>
            </a:r>
            <a:r>
              <a:rPr sz="2400" spc="-25" dirty="0">
                <a:latin typeface="Times New Roman"/>
                <a:cs typeface="Times New Roman"/>
              </a:rPr>
              <a:t>Gap</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dirty="0">
                <a:latin typeface="Times New Roman"/>
                <a:cs typeface="Times New Roman"/>
              </a:rPr>
              <a:t>Problem</a:t>
            </a:r>
            <a:r>
              <a:rPr sz="2400" spc="-20" dirty="0">
                <a:latin typeface="Times New Roman"/>
                <a:cs typeface="Times New Roman"/>
              </a:rPr>
              <a:t> </a:t>
            </a:r>
            <a:r>
              <a:rPr sz="2400" spc="-10" dirty="0">
                <a:latin typeface="Times New Roman"/>
                <a:cs typeface="Times New Roman"/>
              </a:rPr>
              <a:t>Definition</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spc="-10" dirty="0">
                <a:latin typeface="Times New Roman"/>
                <a:cs typeface="Times New Roman"/>
              </a:rPr>
              <a:t>Scope</a:t>
            </a:r>
            <a:endParaRPr sz="2400" dirty="0">
              <a:latin typeface="Times New Roman"/>
              <a:cs typeface="Times New Roman"/>
            </a:endParaRPr>
          </a:p>
          <a:p>
            <a:pPr marL="334010" indent="-321310">
              <a:lnSpc>
                <a:spcPct val="100000"/>
              </a:lnSpc>
              <a:spcBef>
                <a:spcPts val="1190"/>
              </a:spcBef>
              <a:buSzPct val="43750"/>
              <a:buFont typeface="Wingdings"/>
              <a:buChar char=""/>
              <a:tabLst>
                <a:tab pos="334010" algn="l"/>
              </a:tabLst>
            </a:pPr>
            <a:r>
              <a:rPr sz="2400" spc="-10" dirty="0">
                <a:latin typeface="Times New Roman"/>
                <a:cs typeface="Times New Roman"/>
              </a:rPr>
              <a:t>Technological</a:t>
            </a:r>
            <a:r>
              <a:rPr sz="2400" spc="-80" dirty="0">
                <a:latin typeface="Times New Roman"/>
                <a:cs typeface="Times New Roman"/>
              </a:rPr>
              <a:t> </a:t>
            </a:r>
            <a:r>
              <a:rPr sz="2400" spc="-10" dirty="0">
                <a:latin typeface="Times New Roman"/>
                <a:cs typeface="Times New Roman"/>
              </a:rPr>
              <a:t>Stack</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dirty="0">
                <a:latin typeface="Times New Roman"/>
                <a:cs typeface="Times New Roman"/>
              </a:rPr>
              <a:t>Proposed</a:t>
            </a:r>
            <a:r>
              <a:rPr sz="2400" spc="-70" dirty="0">
                <a:latin typeface="Times New Roman"/>
                <a:cs typeface="Times New Roman"/>
              </a:rPr>
              <a:t> </a:t>
            </a:r>
            <a:r>
              <a:rPr sz="2400" spc="-10" dirty="0">
                <a:latin typeface="Times New Roman"/>
                <a:cs typeface="Times New Roman"/>
              </a:rPr>
              <a:t>System</a:t>
            </a:r>
            <a:r>
              <a:rPr sz="2400" spc="-150" dirty="0">
                <a:latin typeface="Times New Roman"/>
                <a:cs typeface="Times New Roman"/>
              </a:rPr>
              <a:t> </a:t>
            </a:r>
            <a:r>
              <a:rPr sz="2400" spc="-10" dirty="0">
                <a:latin typeface="Times New Roman"/>
                <a:cs typeface="Times New Roman"/>
              </a:rPr>
              <a:t>Architecture/Working</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dirty="0">
                <a:latin typeface="Times New Roman"/>
                <a:cs typeface="Times New Roman"/>
              </a:rPr>
              <a:t>Prototype</a:t>
            </a:r>
            <a:r>
              <a:rPr sz="2400" spc="-55" dirty="0">
                <a:latin typeface="Times New Roman"/>
                <a:cs typeface="Times New Roman"/>
              </a:rPr>
              <a:t> </a:t>
            </a:r>
            <a:r>
              <a:rPr sz="2400" dirty="0">
                <a:latin typeface="Times New Roman"/>
                <a:cs typeface="Times New Roman"/>
              </a:rPr>
              <a:t>Design</a:t>
            </a:r>
            <a:r>
              <a:rPr sz="2400" spc="-35" dirty="0">
                <a:latin typeface="Times New Roman"/>
                <a:cs typeface="Times New Roman"/>
              </a:rPr>
              <a:t> </a:t>
            </a:r>
            <a:r>
              <a:rPr sz="2400" spc="-10" dirty="0">
                <a:latin typeface="Times New Roman"/>
                <a:cs typeface="Times New Roman"/>
              </a:rPr>
              <a:t>Demonstration</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dirty="0">
                <a:latin typeface="Times New Roman"/>
                <a:cs typeface="Times New Roman"/>
              </a:rPr>
              <a:t>Implementation</a:t>
            </a:r>
            <a:r>
              <a:rPr sz="2400" spc="-45" dirty="0">
                <a:latin typeface="Times New Roman"/>
                <a:cs typeface="Times New Roman"/>
              </a:rPr>
              <a:t> </a:t>
            </a:r>
            <a:r>
              <a:rPr sz="2400" spc="-10" dirty="0">
                <a:latin typeface="Times New Roman"/>
                <a:cs typeface="Times New Roman"/>
              </a:rPr>
              <a:t>Status</a:t>
            </a:r>
            <a:endParaRPr sz="2400" dirty="0">
              <a:latin typeface="Times New Roman"/>
              <a:cs typeface="Times New Roman"/>
            </a:endParaRPr>
          </a:p>
          <a:p>
            <a:pPr marL="334010" indent="-321310">
              <a:lnSpc>
                <a:spcPct val="100000"/>
              </a:lnSpc>
              <a:spcBef>
                <a:spcPts val="1200"/>
              </a:spcBef>
              <a:buSzPct val="43750"/>
              <a:buFont typeface="Wingdings"/>
              <a:buChar char=""/>
              <a:tabLst>
                <a:tab pos="334010" algn="l"/>
              </a:tabLst>
            </a:pPr>
            <a:r>
              <a:rPr sz="2400" dirty="0">
                <a:latin typeface="Times New Roman"/>
                <a:cs typeface="Times New Roman"/>
              </a:rPr>
              <a:t>Review</a:t>
            </a:r>
            <a:r>
              <a:rPr sz="2400" spc="-15" dirty="0">
                <a:latin typeface="Times New Roman"/>
                <a:cs typeface="Times New Roman"/>
              </a:rPr>
              <a:t> </a:t>
            </a:r>
            <a:r>
              <a:rPr sz="2400" spc="-10" dirty="0">
                <a:latin typeface="Times New Roman"/>
                <a:cs typeface="Times New Roman"/>
              </a:rPr>
              <a:t>Suggestions</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0923" y="848657"/>
            <a:ext cx="4468049" cy="443149"/>
          </a:xfrm>
          <a:prstGeom prst="rect">
            <a:avLst/>
          </a:prstGeom>
        </p:spPr>
      </p:pic>
      <p:sp>
        <p:nvSpPr>
          <p:cNvPr id="3" name="object 3"/>
          <p:cNvSpPr txBox="1">
            <a:spLocks noGrp="1"/>
          </p:cNvSpPr>
          <p:nvPr>
            <p:ph type="ctrTitle"/>
          </p:nvPr>
        </p:nvSpPr>
        <p:spPr>
          <a:prstGeom prst="rect">
            <a:avLst/>
          </a:prstGeom>
        </p:spPr>
        <p:txBody>
          <a:bodyPr vert="horz" wrap="square" lIns="0" tIns="74676" rIns="0" bIns="0" rtlCol="0">
            <a:spAutoFit/>
          </a:bodyPr>
          <a:lstStyle/>
          <a:p>
            <a:pPr marL="272415">
              <a:lnSpc>
                <a:spcPct val="100000"/>
              </a:lnSpc>
              <a:spcBef>
                <a:spcPts val="100"/>
              </a:spcBef>
            </a:pPr>
            <a:r>
              <a:rPr spc="-10" dirty="0"/>
              <a:t>Implementation</a:t>
            </a:r>
            <a:r>
              <a:rPr spc="-114" dirty="0"/>
              <a:t> </a:t>
            </a:r>
            <a:r>
              <a:rPr spc="-10" dirty="0"/>
              <a:t>Status</a:t>
            </a:r>
          </a:p>
        </p:txBody>
      </p:sp>
      <p:graphicFrame>
        <p:nvGraphicFramePr>
          <p:cNvPr id="4" name="Table 3">
            <a:extLst>
              <a:ext uri="{FF2B5EF4-FFF2-40B4-BE49-F238E27FC236}">
                <a16:creationId xmlns:a16="http://schemas.microsoft.com/office/drawing/2014/main" id="{E5CC2E85-836E-D1E6-FB35-57E96FF493C4}"/>
              </a:ext>
            </a:extLst>
          </p:cNvPr>
          <p:cNvGraphicFramePr>
            <a:graphicFrameLocks noGrp="1"/>
          </p:cNvGraphicFramePr>
          <p:nvPr>
            <p:extLst>
              <p:ext uri="{D42A27DB-BD31-4B8C-83A1-F6EECF244321}">
                <p14:modId xmlns:p14="http://schemas.microsoft.com/office/powerpoint/2010/main" val="3703709564"/>
              </p:ext>
            </p:extLst>
          </p:nvPr>
        </p:nvGraphicFramePr>
        <p:xfrm>
          <a:off x="1384300" y="2181225"/>
          <a:ext cx="7018868" cy="2286000"/>
        </p:xfrm>
        <a:graphic>
          <a:graphicData uri="http://schemas.openxmlformats.org/drawingml/2006/table">
            <a:tbl>
              <a:tblPr firstRow="1" bandRow="1">
                <a:tableStyleId>{2D5ABB26-0587-4C30-8999-92F81FD0307C}</a:tableStyleId>
              </a:tblPr>
              <a:tblGrid>
                <a:gridCol w="3509434">
                  <a:extLst>
                    <a:ext uri="{9D8B030D-6E8A-4147-A177-3AD203B41FA5}">
                      <a16:colId xmlns:a16="http://schemas.microsoft.com/office/drawing/2014/main" val="3594490379"/>
                    </a:ext>
                  </a:extLst>
                </a:gridCol>
                <a:gridCol w="3509434">
                  <a:extLst>
                    <a:ext uri="{9D8B030D-6E8A-4147-A177-3AD203B41FA5}">
                      <a16:colId xmlns:a16="http://schemas.microsoft.com/office/drawing/2014/main" val="2187138761"/>
                    </a:ext>
                  </a:extLst>
                </a:gridCol>
              </a:tblGrid>
              <a:tr h="370840">
                <a:tc>
                  <a:txBody>
                    <a:bodyPr/>
                    <a:lstStyle/>
                    <a:p>
                      <a:pPr algn="ctr"/>
                      <a:r>
                        <a:rPr lang="en-US" sz="2000" b="1" dirty="0">
                          <a:latin typeface="Times New Roman" panose="02020603050405020304" pitchFamily="18" charset="0"/>
                          <a:cs typeface="Times New Roman" panose="02020603050405020304" pitchFamily="18" charset="0"/>
                        </a:rPr>
                        <a:t>Objectives</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Implementation Status</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1264661"/>
                  </a:ext>
                </a:extLst>
              </a:tr>
              <a:tr h="370840">
                <a:tc>
                  <a:txBody>
                    <a:bodyPr/>
                    <a:lstStyle/>
                    <a:p>
                      <a:pPr algn="ctr"/>
                      <a:r>
                        <a:rPr lang="en-US" sz="2000" dirty="0">
                          <a:latin typeface="Times New Roman" panose="02020603050405020304" pitchFamily="18" charset="0"/>
                          <a:cs typeface="Times New Roman" panose="02020603050405020304" pitchFamily="18" charset="0"/>
                        </a:rPr>
                        <a:t>AI Fitness Trainer</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100%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261386"/>
                  </a:ext>
                </a:extLst>
              </a:tr>
              <a:tr h="370840">
                <a:tc>
                  <a:txBody>
                    <a:bodyPr/>
                    <a:lstStyle/>
                    <a:p>
                      <a:pPr algn="ctr"/>
                      <a:r>
                        <a:rPr lang="en-US" sz="2000" dirty="0">
                          <a:latin typeface="Times New Roman" panose="02020603050405020304" pitchFamily="18" charset="0"/>
                          <a:cs typeface="Times New Roman" panose="02020603050405020304" pitchFamily="18" charset="0"/>
                        </a:rPr>
                        <a:t>Workout Recommendation System</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100%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041753"/>
                  </a:ext>
                </a:extLst>
              </a:tr>
              <a:tr h="370840">
                <a:tc>
                  <a:txBody>
                    <a:bodyPr/>
                    <a:lstStyle/>
                    <a:p>
                      <a:pPr algn="ctr"/>
                      <a:r>
                        <a:rPr lang="en-US" sz="2000" dirty="0">
                          <a:latin typeface="Times New Roman" panose="02020603050405020304" pitchFamily="18" charset="0"/>
                          <a:cs typeface="Times New Roman" panose="02020603050405020304" pitchFamily="18" charset="0"/>
                        </a:rPr>
                        <a:t>Diet Recommendation System</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100%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382127"/>
                  </a:ext>
                </a:extLst>
              </a:tr>
              <a:tr h="370840">
                <a:tc>
                  <a:txBody>
                    <a:bodyPr/>
                    <a:lstStyle/>
                    <a:p>
                      <a:pPr algn="ctr"/>
                      <a:r>
                        <a:rPr lang="en-US" sz="2000" dirty="0">
                          <a:latin typeface="Times New Roman" panose="02020603050405020304" pitchFamily="18" charset="0"/>
                          <a:cs typeface="Times New Roman" panose="02020603050405020304" pitchFamily="18" charset="0"/>
                        </a:rPr>
                        <a:t>Report Generation</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70%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0665742"/>
                  </a:ext>
                </a:extLst>
              </a:tr>
            </a:tbl>
          </a:graphicData>
        </a:graphic>
      </p:graphicFrame>
    </p:spTree>
    <p:extLst>
      <p:ext uri="{BB962C8B-B14F-4D97-AF65-F5344CB8AC3E}">
        <p14:creationId xmlns:p14="http://schemas.microsoft.com/office/powerpoint/2010/main" val="1662592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2384">
              <a:lnSpc>
                <a:spcPct val="100000"/>
              </a:lnSpc>
              <a:spcBef>
                <a:spcPts val="100"/>
              </a:spcBef>
            </a:pPr>
            <a:r>
              <a:rPr sz="3200" dirty="0"/>
              <a:t>Review</a:t>
            </a:r>
            <a:r>
              <a:rPr sz="3200" spc="-15" dirty="0"/>
              <a:t> </a:t>
            </a:r>
            <a:r>
              <a:rPr sz="3200" dirty="0"/>
              <a:t>Suggestions</a:t>
            </a:r>
            <a:r>
              <a:rPr sz="3200" spc="-35" dirty="0"/>
              <a:t> </a:t>
            </a:r>
            <a:r>
              <a:rPr sz="3200" dirty="0"/>
              <a:t>(Given</a:t>
            </a:r>
            <a:r>
              <a:rPr sz="3200" spc="-35" dirty="0"/>
              <a:t> </a:t>
            </a:r>
            <a:r>
              <a:rPr sz="3200" dirty="0"/>
              <a:t>in Last</a:t>
            </a:r>
            <a:r>
              <a:rPr sz="3200" spc="5" dirty="0"/>
              <a:t> </a:t>
            </a:r>
            <a:r>
              <a:rPr sz="3200" spc="-10" dirty="0"/>
              <a:t>meeting)</a:t>
            </a:r>
            <a:endParaRPr sz="3200" dirty="0"/>
          </a:p>
        </p:txBody>
      </p:sp>
      <p:sp>
        <p:nvSpPr>
          <p:cNvPr id="3" name="TextBox 2">
            <a:extLst>
              <a:ext uri="{FF2B5EF4-FFF2-40B4-BE49-F238E27FC236}">
                <a16:creationId xmlns:a16="http://schemas.microsoft.com/office/drawing/2014/main" id="{82B9577C-12E1-A61E-9F5D-0818DA9C057C}"/>
              </a:ext>
            </a:extLst>
          </p:cNvPr>
          <p:cNvSpPr txBox="1"/>
          <p:nvPr/>
        </p:nvSpPr>
        <p:spPr>
          <a:xfrm>
            <a:off x="743050" y="1677028"/>
            <a:ext cx="7391400" cy="1704569"/>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Stability in AI Fitness Trainer</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Voice Assistant to help user be on track</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Add Catalog in Workout Recommendation System</a:t>
            </a:r>
          </a:p>
          <a:p>
            <a:pPr marL="342900" indent="-342900">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1818" y="783129"/>
            <a:ext cx="2133332" cy="356347"/>
          </a:xfrm>
          <a:prstGeom prst="rect">
            <a:avLst/>
          </a:prstGeom>
        </p:spPr>
      </p:pic>
      <p:sp>
        <p:nvSpPr>
          <p:cNvPr id="3" name="object 3"/>
          <p:cNvSpPr txBox="1">
            <a:spLocks noGrp="1"/>
          </p:cNvSpPr>
          <p:nvPr>
            <p:ph type="title"/>
          </p:nvPr>
        </p:nvSpPr>
        <p:spPr>
          <a:prstGeom prst="rect">
            <a:avLst/>
          </a:prstGeom>
        </p:spPr>
        <p:txBody>
          <a:bodyPr vert="horz" wrap="square" lIns="0" tIns="315645" rIns="0" bIns="0" rtlCol="0">
            <a:spAutoFit/>
          </a:bodyPr>
          <a:lstStyle/>
          <a:p>
            <a:pPr marL="41275">
              <a:lnSpc>
                <a:spcPct val="100000"/>
              </a:lnSpc>
              <a:spcBef>
                <a:spcPts val="100"/>
              </a:spcBef>
            </a:pPr>
            <a:r>
              <a:rPr spc="-10" dirty="0"/>
              <a:t>References</a:t>
            </a: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354965" marR="185420" indent="-342900">
              <a:lnSpc>
                <a:spcPct val="100000"/>
              </a:lnSpc>
              <a:spcBef>
                <a:spcPts val="100"/>
              </a:spcBef>
              <a:buAutoNum type="arabicPeriod"/>
              <a:tabLst>
                <a:tab pos="354965" algn="l"/>
              </a:tabLst>
            </a:pPr>
            <a:r>
              <a:rPr spc="-25" dirty="0"/>
              <a:t>Venkata</a:t>
            </a:r>
            <a:r>
              <a:rPr spc="-20" dirty="0"/>
              <a:t> </a:t>
            </a:r>
            <a:r>
              <a:rPr dirty="0"/>
              <a:t>Sai</a:t>
            </a:r>
            <a:r>
              <a:rPr spc="-20" dirty="0"/>
              <a:t> </a:t>
            </a:r>
            <a:r>
              <a:rPr dirty="0"/>
              <a:t>P</a:t>
            </a:r>
            <a:r>
              <a:rPr spc="-85" dirty="0"/>
              <a:t> </a:t>
            </a:r>
            <a:r>
              <a:rPr dirty="0"/>
              <a:t>Bhamidipati,Ishi</a:t>
            </a:r>
            <a:r>
              <a:rPr spc="-30" dirty="0"/>
              <a:t> </a:t>
            </a:r>
            <a:r>
              <a:rPr dirty="0"/>
              <a:t>Saxena,</a:t>
            </a:r>
            <a:r>
              <a:rPr spc="-30" dirty="0"/>
              <a:t> </a:t>
            </a:r>
            <a:r>
              <a:rPr dirty="0"/>
              <a:t>Mrs.</a:t>
            </a:r>
            <a:r>
              <a:rPr spc="-15" dirty="0"/>
              <a:t> </a:t>
            </a:r>
            <a:r>
              <a:rPr dirty="0"/>
              <a:t>D.</a:t>
            </a:r>
            <a:r>
              <a:rPr spc="-15" dirty="0"/>
              <a:t> </a:t>
            </a:r>
            <a:r>
              <a:rPr dirty="0"/>
              <a:t>Saisanthiya,</a:t>
            </a:r>
            <a:r>
              <a:rPr spc="-55" dirty="0"/>
              <a:t> </a:t>
            </a:r>
            <a:r>
              <a:rPr dirty="0"/>
              <a:t>Mrs.</a:t>
            </a:r>
            <a:r>
              <a:rPr spc="-15" dirty="0"/>
              <a:t> </a:t>
            </a:r>
            <a:r>
              <a:rPr dirty="0"/>
              <a:t>D.</a:t>
            </a:r>
            <a:r>
              <a:rPr spc="-25" dirty="0"/>
              <a:t> </a:t>
            </a:r>
            <a:r>
              <a:rPr spc="-10" dirty="0"/>
              <a:t>Saisanthiya,Dr. </a:t>
            </a:r>
            <a:r>
              <a:rPr dirty="0"/>
              <a:t>Mervin</a:t>
            </a:r>
            <a:r>
              <a:rPr spc="-60" dirty="0"/>
              <a:t> </a:t>
            </a:r>
            <a:r>
              <a:rPr dirty="0"/>
              <a:t>Retnadhas,</a:t>
            </a:r>
            <a:r>
              <a:rPr spc="-50" dirty="0"/>
              <a:t> </a:t>
            </a:r>
            <a:r>
              <a:rPr b="1" dirty="0">
                <a:latin typeface="Times New Roman"/>
                <a:cs typeface="Times New Roman"/>
              </a:rPr>
              <a:t>Robust</a:t>
            </a:r>
            <a:r>
              <a:rPr b="1" spc="-25" dirty="0">
                <a:latin typeface="Times New Roman"/>
                <a:cs typeface="Times New Roman"/>
              </a:rPr>
              <a:t> </a:t>
            </a:r>
            <a:r>
              <a:rPr b="1" dirty="0">
                <a:latin typeface="Times New Roman"/>
                <a:cs typeface="Times New Roman"/>
              </a:rPr>
              <a:t>Intelligent</a:t>
            </a:r>
            <a:r>
              <a:rPr b="1" spc="-50" dirty="0">
                <a:latin typeface="Times New Roman"/>
                <a:cs typeface="Times New Roman"/>
              </a:rPr>
              <a:t> </a:t>
            </a:r>
            <a:r>
              <a:rPr b="1" dirty="0">
                <a:latin typeface="Times New Roman"/>
                <a:cs typeface="Times New Roman"/>
              </a:rPr>
              <a:t>Posture</a:t>
            </a:r>
            <a:r>
              <a:rPr b="1" spc="-35" dirty="0">
                <a:latin typeface="Times New Roman"/>
                <a:cs typeface="Times New Roman"/>
              </a:rPr>
              <a:t> </a:t>
            </a:r>
            <a:r>
              <a:rPr b="1" dirty="0">
                <a:latin typeface="Times New Roman"/>
                <a:cs typeface="Times New Roman"/>
              </a:rPr>
              <a:t>Estimation</a:t>
            </a:r>
            <a:r>
              <a:rPr b="1" spc="-40" dirty="0">
                <a:latin typeface="Times New Roman"/>
                <a:cs typeface="Times New Roman"/>
              </a:rPr>
              <a:t> </a:t>
            </a:r>
            <a:r>
              <a:rPr b="1" dirty="0">
                <a:latin typeface="Times New Roman"/>
                <a:cs typeface="Times New Roman"/>
              </a:rPr>
              <a:t>for</a:t>
            </a:r>
            <a:r>
              <a:rPr b="1" spc="-75" dirty="0">
                <a:latin typeface="Times New Roman"/>
                <a:cs typeface="Times New Roman"/>
              </a:rPr>
              <a:t> </a:t>
            </a:r>
            <a:r>
              <a:rPr b="1" dirty="0">
                <a:latin typeface="Times New Roman"/>
                <a:cs typeface="Times New Roman"/>
              </a:rPr>
              <a:t>an</a:t>
            </a:r>
            <a:r>
              <a:rPr b="1" spc="-114" dirty="0">
                <a:latin typeface="Times New Roman"/>
                <a:cs typeface="Times New Roman"/>
              </a:rPr>
              <a:t> </a:t>
            </a:r>
            <a:r>
              <a:rPr b="1" dirty="0">
                <a:latin typeface="Times New Roman"/>
                <a:cs typeface="Times New Roman"/>
              </a:rPr>
              <a:t>AI</a:t>
            </a:r>
            <a:r>
              <a:rPr b="1" spc="-40" dirty="0">
                <a:latin typeface="Times New Roman"/>
                <a:cs typeface="Times New Roman"/>
              </a:rPr>
              <a:t> </a:t>
            </a:r>
            <a:r>
              <a:rPr b="1" dirty="0">
                <a:latin typeface="Times New Roman"/>
                <a:cs typeface="Times New Roman"/>
              </a:rPr>
              <a:t>Gym</a:t>
            </a:r>
            <a:r>
              <a:rPr b="1" spc="-90" dirty="0">
                <a:latin typeface="Times New Roman"/>
                <a:cs typeface="Times New Roman"/>
              </a:rPr>
              <a:t> </a:t>
            </a:r>
            <a:r>
              <a:rPr b="1" spc="-10" dirty="0">
                <a:latin typeface="Times New Roman"/>
                <a:cs typeface="Times New Roman"/>
              </a:rPr>
              <a:t>Trainer </a:t>
            </a:r>
            <a:r>
              <a:rPr b="1" dirty="0">
                <a:latin typeface="Times New Roman"/>
                <a:cs typeface="Times New Roman"/>
              </a:rPr>
              <a:t>using</a:t>
            </a:r>
            <a:r>
              <a:rPr b="1" spc="-30" dirty="0">
                <a:latin typeface="Times New Roman"/>
                <a:cs typeface="Times New Roman"/>
              </a:rPr>
              <a:t> </a:t>
            </a:r>
            <a:r>
              <a:rPr b="1" dirty="0">
                <a:latin typeface="Times New Roman"/>
                <a:cs typeface="Times New Roman"/>
              </a:rPr>
              <a:t>Mediapipe</a:t>
            </a:r>
            <a:r>
              <a:rPr b="1" spc="-30" dirty="0">
                <a:latin typeface="Times New Roman"/>
                <a:cs typeface="Times New Roman"/>
              </a:rPr>
              <a:t> </a:t>
            </a:r>
            <a:r>
              <a:rPr b="1" dirty="0">
                <a:latin typeface="Times New Roman"/>
                <a:cs typeface="Times New Roman"/>
              </a:rPr>
              <a:t>and</a:t>
            </a:r>
            <a:r>
              <a:rPr b="1" spc="-40" dirty="0">
                <a:latin typeface="Times New Roman"/>
                <a:cs typeface="Times New Roman"/>
              </a:rPr>
              <a:t> </a:t>
            </a:r>
            <a:r>
              <a:rPr b="1" dirty="0">
                <a:latin typeface="Times New Roman"/>
                <a:cs typeface="Times New Roman"/>
              </a:rPr>
              <a:t>OpenCV</a:t>
            </a:r>
            <a:r>
              <a:rPr dirty="0"/>
              <a:t>,</a:t>
            </a:r>
            <a:r>
              <a:rPr spc="-20" dirty="0"/>
              <a:t> </a:t>
            </a:r>
            <a:r>
              <a:rPr dirty="0"/>
              <a:t>2023</a:t>
            </a:r>
            <a:r>
              <a:rPr spc="-40" dirty="0"/>
              <a:t> </a:t>
            </a:r>
            <a:r>
              <a:rPr dirty="0"/>
              <a:t>International</a:t>
            </a:r>
            <a:r>
              <a:rPr spc="-40" dirty="0"/>
              <a:t> </a:t>
            </a:r>
            <a:r>
              <a:rPr dirty="0"/>
              <a:t>Conference</a:t>
            </a:r>
            <a:r>
              <a:rPr spc="-45" dirty="0"/>
              <a:t> </a:t>
            </a:r>
            <a:r>
              <a:rPr dirty="0"/>
              <a:t>on</a:t>
            </a:r>
            <a:r>
              <a:rPr spc="-40" dirty="0"/>
              <a:t> </a:t>
            </a:r>
            <a:r>
              <a:rPr dirty="0"/>
              <a:t>Networking</a:t>
            </a:r>
            <a:r>
              <a:rPr spc="-40" dirty="0"/>
              <a:t> </a:t>
            </a:r>
            <a:r>
              <a:rPr spc="-25" dirty="0"/>
              <a:t>and </a:t>
            </a:r>
            <a:r>
              <a:rPr dirty="0"/>
              <a:t>Communications</a:t>
            </a:r>
            <a:r>
              <a:rPr spc="-45" dirty="0"/>
              <a:t> </a:t>
            </a:r>
            <a:r>
              <a:rPr spc="-10" dirty="0"/>
              <a:t>(ICNWC),</a:t>
            </a:r>
          </a:p>
          <a:p>
            <a:pPr marL="469265" marR="85090" indent="-457200">
              <a:lnSpc>
                <a:spcPct val="100000"/>
              </a:lnSpc>
              <a:spcBef>
                <a:spcPts val="434"/>
              </a:spcBef>
              <a:buAutoNum type="arabicPeriod"/>
              <a:tabLst>
                <a:tab pos="469265" algn="l"/>
              </a:tabLst>
            </a:pPr>
            <a:r>
              <a:rPr dirty="0"/>
              <a:t>M.</a:t>
            </a:r>
            <a:r>
              <a:rPr spc="-20" dirty="0"/>
              <a:t> </a:t>
            </a:r>
            <a:r>
              <a:rPr spc="-10" dirty="0"/>
              <a:t>Chariar,</a:t>
            </a:r>
            <a:r>
              <a:rPr spc="-20" dirty="0"/>
              <a:t> </a:t>
            </a:r>
            <a:r>
              <a:rPr dirty="0"/>
              <a:t>S. </a:t>
            </a:r>
            <a:r>
              <a:rPr spc="-10" dirty="0"/>
              <a:t>Rao,</a:t>
            </a:r>
            <a:r>
              <a:rPr spc="-105" dirty="0"/>
              <a:t> </a:t>
            </a:r>
            <a:r>
              <a:rPr dirty="0"/>
              <a:t>A.</a:t>
            </a:r>
            <a:r>
              <a:rPr spc="-5" dirty="0"/>
              <a:t> </a:t>
            </a:r>
            <a:r>
              <a:rPr dirty="0"/>
              <a:t>Irani,</a:t>
            </a:r>
            <a:r>
              <a:rPr spc="-10" dirty="0"/>
              <a:t> </a:t>
            </a:r>
            <a:r>
              <a:rPr dirty="0"/>
              <a:t>S.</a:t>
            </a:r>
            <a:r>
              <a:rPr spc="-5" dirty="0"/>
              <a:t> </a:t>
            </a:r>
            <a:r>
              <a:rPr dirty="0"/>
              <a:t>Suresh</a:t>
            </a:r>
            <a:r>
              <a:rPr spc="-10" dirty="0"/>
              <a:t> </a:t>
            </a:r>
            <a:r>
              <a:rPr dirty="0"/>
              <a:t>and</a:t>
            </a:r>
            <a:r>
              <a:rPr spc="-15" dirty="0"/>
              <a:t> </a:t>
            </a:r>
            <a:r>
              <a:rPr dirty="0"/>
              <a:t>C.</a:t>
            </a:r>
            <a:r>
              <a:rPr spc="-10" dirty="0"/>
              <a:t> </a:t>
            </a:r>
            <a:r>
              <a:rPr dirty="0"/>
              <a:t>S.</a:t>
            </a:r>
            <a:r>
              <a:rPr spc="-105" dirty="0"/>
              <a:t> </a:t>
            </a:r>
            <a:r>
              <a:rPr dirty="0"/>
              <a:t>Asha,</a:t>
            </a:r>
            <a:r>
              <a:rPr spc="-10" dirty="0"/>
              <a:t> </a:t>
            </a:r>
            <a:r>
              <a:rPr dirty="0"/>
              <a:t>"</a:t>
            </a:r>
            <a:r>
              <a:rPr b="1" dirty="0">
                <a:latin typeface="Times New Roman"/>
                <a:cs typeface="Times New Roman"/>
              </a:rPr>
              <a:t>AI</a:t>
            </a:r>
            <a:r>
              <a:rPr b="1" spc="-35" dirty="0">
                <a:latin typeface="Times New Roman"/>
                <a:cs typeface="Times New Roman"/>
              </a:rPr>
              <a:t> </a:t>
            </a:r>
            <a:r>
              <a:rPr b="1" spc="-30" dirty="0">
                <a:latin typeface="Times New Roman"/>
                <a:cs typeface="Times New Roman"/>
              </a:rPr>
              <a:t>Trainer:</a:t>
            </a:r>
            <a:r>
              <a:rPr b="1" spc="-110" dirty="0">
                <a:latin typeface="Times New Roman"/>
                <a:cs typeface="Times New Roman"/>
              </a:rPr>
              <a:t> </a:t>
            </a:r>
            <a:r>
              <a:rPr b="1" spc="-10" dirty="0">
                <a:latin typeface="Times New Roman"/>
                <a:cs typeface="Times New Roman"/>
              </a:rPr>
              <a:t>Autoencoder </a:t>
            </a:r>
            <a:r>
              <a:rPr b="1" dirty="0">
                <a:latin typeface="Times New Roman"/>
                <a:cs typeface="Times New Roman"/>
              </a:rPr>
              <a:t>Based</a:t>
            </a:r>
            <a:r>
              <a:rPr b="1" spc="-114" dirty="0">
                <a:latin typeface="Times New Roman"/>
                <a:cs typeface="Times New Roman"/>
              </a:rPr>
              <a:t> </a:t>
            </a:r>
            <a:r>
              <a:rPr b="1" dirty="0">
                <a:latin typeface="Times New Roman"/>
                <a:cs typeface="Times New Roman"/>
              </a:rPr>
              <a:t>Approach</a:t>
            </a:r>
            <a:r>
              <a:rPr b="1" spc="-60" dirty="0">
                <a:latin typeface="Times New Roman"/>
                <a:cs typeface="Times New Roman"/>
              </a:rPr>
              <a:t> </a:t>
            </a:r>
            <a:r>
              <a:rPr b="1" dirty="0">
                <a:latin typeface="Times New Roman"/>
                <a:cs typeface="Times New Roman"/>
              </a:rPr>
              <a:t>for</a:t>
            </a:r>
            <a:r>
              <a:rPr b="1" spc="-70" dirty="0">
                <a:latin typeface="Times New Roman"/>
                <a:cs typeface="Times New Roman"/>
              </a:rPr>
              <a:t> </a:t>
            </a:r>
            <a:r>
              <a:rPr b="1" dirty="0">
                <a:latin typeface="Times New Roman"/>
                <a:cs typeface="Times New Roman"/>
              </a:rPr>
              <a:t>Squat</a:t>
            </a:r>
            <a:r>
              <a:rPr b="1" spc="-110" dirty="0">
                <a:latin typeface="Times New Roman"/>
                <a:cs typeface="Times New Roman"/>
              </a:rPr>
              <a:t> </a:t>
            </a:r>
            <a:r>
              <a:rPr b="1" dirty="0">
                <a:latin typeface="Times New Roman"/>
                <a:cs typeface="Times New Roman"/>
              </a:rPr>
              <a:t>Analysis</a:t>
            </a:r>
            <a:r>
              <a:rPr b="1" spc="-40" dirty="0">
                <a:latin typeface="Times New Roman"/>
                <a:cs typeface="Times New Roman"/>
              </a:rPr>
              <a:t> </a:t>
            </a:r>
            <a:r>
              <a:rPr b="1" dirty="0">
                <a:latin typeface="Times New Roman"/>
                <a:cs typeface="Times New Roman"/>
              </a:rPr>
              <a:t>and</a:t>
            </a:r>
            <a:r>
              <a:rPr b="1" spc="-40" dirty="0">
                <a:latin typeface="Times New Roman"/>
                <a:cs typeface="Times New Roman"/>
              </a:rPr>
              <a:t> </a:t>
            </a:r>
            <a:r>
              <a:rPr b="1" dirty="0">
                <a:latin typeface="Times New Roman"/>
                <a:cs typeface="Times New Roman"/>
              </a:rPr>
              <a:t>Correction,</a:t>
            </a:r>
            <a:r>
              <a:rPr dirty="0"/>
              <a:t>"</a:t>
            </a:r>
            <a:r>
              <a:rPr spc="-40" dirty="0"/>
              <a:t> </a:t>
            </a:r>
            <a:r>
              <a:rPr dirty="0"/>
              <a:t>in</a:t>
            </a:r>
            <a:r>
              <a:rPr spc="-30" dirty="0"/>
              <a:t> </a:t>
            </a:r>
            <a:r>
              <a:rPr spc="-10" dirty="0"/>
              <a:t>IEEE</a:t>
            </a:r>
            <a:r>
              <a:rPr spc="-110" dirty="0"/>
              <a:t> </a:t>
            </a:r>
            <a:r>
              <a:rPr dirty="0"/>
              <a:t>Access,</a:t>
            </a:r>
            <a:r>
              <a:rPr spc="-30" dirty="0"/>
              <a:t> </a:t>
            </a:r>
            <a:r>
              <a:rPr dirty="0"/>
              <a:t>vol.</a:t>
            </a:r>
            <a:r>
              <a:rPr spc="-40" dirty="0"/>
              <a:t> </a:t>
            </a:r>
            <a:r>
              <a:rPr dirty="0"/>
              <a:t>11,</a:t>
            </a:r>
            <a:r>
              <a:rPr spc="-40" dirty="0"/>
              <a:t> </a:t>
            </a:r>
            <a:r>
              <a:rPr spc="-25" dirty="0"/>
              <a:t>pp. </a:t>
            </a:r>
            <a:r>
              <a:rPr spc="-10" dirty="0"/>
              <a:t>107135-</a:t>
            </a:r>
            <a:r>
              <a:rPr dirty="0"/>
              <a:t>107149,</a:t>
            </a:r>
            <a:r>
              <a:rPr spc="-15" dirty="0"/>
              <a:t> </a:t>
            </a:r>
            <a:r>
              <a:rPr dirty="0"/>
              <a:t>2023,</a:t>
            </a:r>
            <a:r>
              <a:rPr spc="5" dirty="0"/>
              <a:t> </a:t>
            </a:r>
            <a:r>
              <a:rPr dirty="0"/>
              <a:t>doi:</a:t>
            </a:r>
            <a:r>
              <a:rPr spc="5" dirty="0"/>
              <a:t> </a:t>
            </a:r>
            <a:r>
              <a:rPr spc="-10" dirty="0"/>
              <a:t>10.1109/ACCESS.2023.3316009.</a:t>
            </a:r>
          </a:p>
          <a:p>
            <a:pPr marL="469265" marR="13970" indent="-457200">
              <a:lnSpc>
                <a:spcPct val="100000"/>
              </a:lnSpc>
              <a:spcBef>
                <a:spcPts val="430"/>
              </a:spcBef>
              <a:buAutoNum type="arabicPeriod"/>
              <a:tabLst>
                <a:tab pos="469265" algn="l"/>
              </a:tabLst>
            </a:pPr>
            <a:r>
              <a:rPr spc="-35" dirty="0"/>
              <a:t>T.</a:t>
            </a:r>
            <a:r>
              <a:rPr spc="-55" dirty="0"/>
              <a:t> </a:t>
            </a:r>
            <a:r>
              <a:rPr dirty="0"/>
              <a:t>Callens,</a:t>
            </a:r>
            <a:r>
              <a:rPr spc="-75" dirty="0"/>
              <a:t> </a:t>
            </a:r>
            <a:r>
              <a:rPr spc="-50" dirty="0"/>
              <a:t>T.</a:t>
            </a:r>
            <a:r>
              <a:rPr spc="-40" dirty="0"/>
              <a:t> </a:t>
            </a:r>
            <a:r>
              <a:rPr dirty="0"/>
              <a:t>van</a:t>
            </a:r>
            <a:r>
              <a:rPr spc="-20" dirty="0"/>
              <a:t> </a:t>
            </a:r>
            <a:r>
              <a:rPr dirty="0"/>
              <a:t>der</a:t>
            </a:r>
            <a:r>
              <a:rPr spc="-30" dirty="0"/>
              <a:t> </a:t>
            </a:r>
            <a:r>
              <a:rPr dirty="0"/>
              <a:t>Have,</a:t>
            </a:r>
            <a:r>
              <a:rPr spc="-40" dirty="0"/>
              <a:t> </a:t>
            </a:r>
            <a:r>
              <a:rPr dirty="0"/>
              <a:t>S.</a:t>
            </a:r>
            <a:r>
              <a:rPr spc="-55" dirty="0"/>
              <a:t> </a:t>
            </a:r>
            <a:r>
              <a:rPr spc="-105" dirty="0"/>
              <a:t>V.</a:t>
            </a:r>
            <a:r>
              <a:rPr spc="-10" dirty="0"/>
              <a:t> </a:t>
            </a:r>
            <a:r>
              <a:rPr dirty="0"/>
              <a:t>Rossom,</a:t>
            </a:r>
            <a:r>
              <a:rPr spc="-20" dirty="0"/>
              <a:t> </a:t>
            </a:r>
            <a:r>
              <a:rPr dirty="0"/>
              <a:t>J.</a:t>
            </a:r>
            <a:r>
              <a:rPr spc="-20" dirty="0"/>
              <a:t> </a:t>
            </a:r>
            <a:r>
              <a:rPr dirty="0"/>
              <a:t>De</a:t>
            </a:r>
            <a:r>
              <a:rPr spc="-20" dirty="0"/>
              <a:t> </a:t>
            </a:r>
            <a:r>
              <a:rPr dirty="0"/>
              <a:t>Schutter</a:t>
            </a:r>
            <a:r>
              <a:rPr spc="-25" dirty="0"/>
              <a:t> </a:t>
            </a:r>
            <a:r>
              <a:rPr dirty="0"/>
              <a:t>and</a:t>
            </a:r>
            <a:r>
              <a:rPr spc="-30" dirty="0"/>
              <a:t> </a:t>
            </a:r>
            <a:r>
              <a:rPr spc="-10" dirty="0"/>
              <a:t>E.</a:t>
            </a:r>
            <a:r>
              <a:rPr spc="-105" dirty="0"/>
              <a:t> </a:t>
            </a:r>
            <a:r>
              <a:rPr dirty="0"/>
              <a:t>Aertbeliën,</a:t>
            </a:r>
            <a:r>
              <a:rPr spc="-40" dirty="0"/>
              <a:t> </a:t>
            </a:r>
            <a:r>
              <a:rPr spc="-25" dirty="0"/>
              <a:t>"</a:t>
            </a:r>
            <a:r>
              <a:rPr b="1" spc="-25" dirty="0">
                <a:latin typeface="Times New Roman"/>
                <a:cs typeface="Times New Roman"/>
              </a:rPr>
              <a:t>A </a:t>
            </a:r>
            <a:r>
              <a:rPr b="1" dirty="0">
                <a:latin typeface="Times New Roman"/>
                <a:cs typeface="Times New Roman"/>
              </a:rPr>
              <a:t>Framework</a:t>
            </a:r>
            <a:r>
              <a:rPr b="1" spc="-65" dirty="0">
                <a:latin typeface="Times New Roman"/>
                <a:cs typeface="Times New Roman"/>
              </a:rPr>
              <a:t> </a:t>
            </a:r>
            <a:r>
              <a:rPr b="1" dirty="0">
                <a:latin typeface="Times New Roman"/>
                <a:cs typeface="Times New Roman"/>
              </a:rPr>
              <a:t>for</a:t>
            </a:r>
            <a:r>
              <a:rPr b="1" spc="-65" dirty="0">
                <a:latin typeface="Times New Roman"/>
                <a:cs typeface="Times New Roman"/>
              </a:rPr>
              <a:t> </a:t>
            </a:r>
            <a:r>
              <a:rPr b="1" dirty="0">
                <a:latin typeface="Times New Roman"/>
                <a:cs typeface="Times New Roman"/>
              </a:rPr>
              <a:t>Recognition</a:t>
            </a:r>
            <a:r>
              <a:rPr b="1" spc="-35" dirty="0">
                <a:latin typeface="Times New Roman"/>
                <a:cs typeface="Times New Roman"/>
              </a:rPr>
              <a:t> </a:t>
            </a:r>
            <a:r>
              <a:rPr b="1" dirty="0">
                <a:latin typeface="Times New Roman"/>
                <a:cs typeface="Times New Roman"/>
              </a:rPr>
              <a:t>and</a:t>
            </a:r>
            <a:r>
              <a:rPr b="1" spc="-20" dirty="0">
                <a:latin typeface="Times New Roman"/>
                <a:cs typeface="Times New Roman"/>
              </a:rPr>
              <a:t> </a:t>
            </a:r>
            <a:r>
              <a:rPr b="1" dirty="0">
                <a:latin typeface="Times New Roman"/>
                <a:cs typeface="Times New Roman"/>
              </a:rPr>
              <a:t>Prediction</a:t>
            </a:r>
            <a:r>
              <a:rPr b="1" spc="-45" dirty="0">
                <a:latin typeface="Times New Roman"/>
                <a:cs typeface="Times New Roman"/>
              </a:rPr>
              <a:t> </a:t>
            </a:r>
            <a:r>
              <a:rPr b="1" dirty="0">
                <a:latin typeface="Times New Roman"/>
                <a:cs typeface="Times New Roman"/>
              </a:rPr>
              <a:t>of</a:t>
            </a:r>
            <a:r>
              <a:rPr b="1" spc="-20" dirty="0">
                <a:latin typeface="Times New Roman"/>
                <a:cs typeface="Times New Roman"/>
              </a:rPr>
              <a:t> </a:t>
            </a:r>
            <a:r>
              <a:rPr b="1" dirty="0">
                <a:latin typeface="Times New Roman"/>
                <a:cs typeface="Times New Roman"/>
              </a:rPr>
              <a:t>Human</a:t>
            </a:r>
            <a:r>
              <a:rPr b="1" spc="-40" dirty="0">
                <a:latin typeface="Times New Roman"/>
                <a:cs typeface="Times New Roman"/>
              </a:rPr>
              <a:t> </a:t>
            </a:r>
            <a:r>
              <a:rPr b="1" dirty="0">
                <a:latin typeface="Times New Roman"/>
                <a:cs typeface="Times New Roman"/>
              </a:rPr>
              <a:t>Motions</a:t>
            </a:r>
            <a:r>
              <a:rPr b="1" spc="-25" dirty="0">
                <a:latin typeface="Times New Roman"/>
                <a:cs typeface="Times New Roman"/>
              </a:rPr>
              <a:t> </a:t>
            </a:r>
            <a:r>
              <a:rPr b="1" dirty="0">
                <a:latin typeface="Times New Roman"/>
                <a:cs typeface="Times New Roman"/>
              </a:rPr>
              <a:t>in</a:t>
            </a:r>
            <a:r>
              <a:rPr b="1" spc="-35" dirty="0">
                <a:latin typeface="Times New Roman"/>
                <a:cs typeface="Times New Roman"/>
              </a:rPr>
              <a:t> </a:t>
            </a:r>
            <a:r>
              <a:rPr b="1" dirty="0">
                <a:latin typeface="Times New Roman"/>
                <a:cs typeface="Times New Roman"/>
              </a:rPr>
              <a:t>Human-</a:t>
            </a:r>
            <a:r>
              <a:rPr b="1" spc="-10" dirty="0">
                <a:latin typeface="Times New Roman"/>
                <a:cs typeface="Times New Roman"/>
              </a:rPr>
              <a:t>Robot </a:t>
            </a:r>
            <a:r>
              <a:rPr b="1" dirty="0">
                <a:latin typeface="Times New Roman"/>
                <a:cs typeface="Times New Roman"/>
              </a:rPr>
              <a:t>Collaboration</a:t>
            </a:r>
            <a:r>
              <a:rPr b="1" spc="-45" dirty="0">
                <a:latin typeface="Times New Roman"/>
                <a:cs typeface="Times New Roman"/>
              </a:rPr>
              <a:t> </a:t>
            </a:r>
            <a:r>
              <a:rPr b="1" dirty="0">
                <a:latin typeface="Times New Roman"/>
                <a:cs typeface="Times New Roman"/>
              </a:rPr>
              <a:t>Using</a:t>
            </a:r>
            <a:r>
              <a:rPr b="1" spc="-30" dirty="0">
                <a:latin typeface="Times New Roman"/>
                <a:cs typeface="Times New Roman"/>
              </a:rPr>
              <a:t> </a:t>
            </a:r>
            <a:r>
              <a:rPr b="1" dirty="0">
                <a:latin typeface="Times New Roman"/>
                <a:cs typeface="Times New Roman"/>
              </a:rPr>
              <a:t>Probabilistic</a:t>
            </a:r>
            <a:r>
              <a:rPr b="1" spc="-30" dirty="0">
                <a:latin typeface="Times New Roman"/>
                <a:cs typeface="Times New Roman"/>
              </a:rPr>
              <a:t> </a:t>
            </a:r>
            <a:r>
              <a:rPr b="1" dirty="0">
                <a:latin typeface="Times New Roman"/>
                <a:cs typeface="Times New Roman"/>
              </a:rPr>
              <a:t>Motion</a:t>
            </a:r>
            <a:r>
              <a:rPr b="1" spc="-35" dirty="0">
                <a:latin typeface="Times New Roman"/>
                <a:cs typeface="Times New Roman"/>
              </a:rPr>
              <a:t> </a:t>
            </a:r>
            <a:r>
              <a:rPr b="1" dirty="0">
                <a:latin typeface="Times New Roman"/>
                <a:cs typeface="Times New Roman"/>
              </a:rPr>
              <a:t>Models</a:t>
            </a:r>
            <a:r>
              <a:rPr dirty="0"/>
              <a:t>,"</a:t>
            </a:r>
            <a:r>
              <a:rPr spc="-40" dirty="0"/>
              <a:t> </a:t>
            </a:r>
            <a:r>
              <a:rPr dirty="0"/>
              <a:t>in</a:t>
            </a:r>
            <a:r>
              <a:rPr spc="-30" dirty="0"/>
              <a:t> </a:t>
            </a:r>
            <a:r>
              <a:rPr dirty="0"/>
              <a:t>IEEE</a:t>
            </a:r>
            <a:r>
              <a:rPr spc="-30" dirty="0"/>
              <a:t> </a:t>
            </a:r>
            <a:r>
              <a:rPr dirty="0"/>
              <a:t>Robotics</a:t>
            </a:r>
            <a:r>
              <a:rPr spc="-40" dirty="0"/>
              <a:t> </a:t>
            </a:r>
            <a:r>
              <a:rPr spc="-25" dirty="0"/>
              <a:t>and </a:t>
            </a:r>
            <a:r>
              <a:rPr dirty="0"/>
              <a:t>Automation</a:t>
            </a:r>
            <a:r>
              <a:rPr spc="-10" dirty="0"/>
              <a:t> </a:t>
            </a:r>
            <a:r>
              <a:rPr dirty="0"/>
              <a:t>Letters,</a:t>
            </a:r>
            <a:r>
              <a:rPr spc="-20" dirty="0"/>
              <a:t> </a:t>
            </a:r>
            <a:r>
              <a:rPr dirty="0"/>
              <a:t>vol.</a:t>
            </a:r>
            <a:r>
              <a:rPr spc="-10" dirty="0"/>
              <a:t> </a:t>
            </a:r>
            <a:r>
              <a:rPr dirty="0"/>
              <a:t>5,</a:t>
            </a:r>
            <a:r>
              <a:rPr spc="-10" dirty="0"/>
              <a:t> </a:t>
            </a:r>
            <a:r>
              <a:rPr dirty="0"/>
              <a:t>no.</a:t>
            </a:r>
            <a:r>
              <a:rPr spc="-10" dirty="0"/>
              <a:t> </a:t>
            </a:r>
            <a:r>
              <a:rPr dirty="0"/>
              <a:t>4,</a:t>
            </a:r>
            <a:r>
              <a:rPr spc="-15" dirty="0"/>
              <a:t> </a:t>
            </a:r>
            <a:r>
              <a:rPr dirty="0"/>
              <a:t>pp.</a:t>
            </a:r>
            <a:r>
              <a:rPr spc="-10" dirty="0"/>
              <a:t> </a:t>
            </a:r>
            <a:r>
              <a:rPr dirty="0"/>
              <a:t>5151-5158,</a:t>
            </a:r>
            <a:r>
              <a:rPr spc="-15" dirty="0"/>
              <a:t> </a:t>
            </a:r>
            <a:r>
              <a:rPr dirty="0"/>
              <a:t>Oct.</a:t>
            </a:r>
            <a:r>
              <a:rPr spc="-15" dirty="0"/>
              <a:t> </a:t>
            </a:r>
            <a:r>
              <a:rPr dirty="0"/>
              <a:t>2020, </a:t>
            </a:r>
            <a:r>
              <a:rPr spc="-20" dirty="0"/>
              <a:t>doi: </a:t>
            </a:r>
            <a:r>
              <a:rPr spc="-10" dirty="0"/>
              <a:t>10.1109/LRA.2020.3005892.</a:t>
            </a:r>
          </a:p>
          <a:p>
            <a:pPr marL="469265" marR="139700" indent="-457200">
              <a:lnSpc>
                <a:spcPct val="100000"/>
              </a:lnSpc>
              <a:spcBef>
                <a:spcPts val="434"/>
              </a:spcBef>
              <a:buAutoNum type="arabicPeriod"/>
              <a:tabLst>
                <a:tab pos="469265" algn="l"/>
              </a:tabLst>
            </a:pPr>
            <a:r>
              <a:rPr dirty="0"/>
              <a:t>H.</a:t>
            </a:r>
            <a:r>
              <a:rPr spc="-30" dirty="0"/>
              <a:t> </a:t>
            </a:r>
            <a:r>
              <a:rPr dirty="0"/>
              <a:t>Cui</a:t>
            </a:r>
            <a:r>
              <a:rPr spc="-35" dirty="0"/>
              <a:t> </a:t>
            </a:r>
            <a:r>
              <a:rPr dirty="0"/>
              <a:t>and</a:t>
            </a:r>
            <a:r>
              <a:rPr spc="-25" dirty="0"/>
              <a:t> </a:t>
            </a:r>
            <a:r>
              <a:rPr dirty="0"/>
              <a:t>N.</a:t>
            </a:r>
            <a:r>
              <a:rPr spc="-25" dirty="0"/>
              <a:t> </a:t>
            </a:r>
            <a:r>
              <a:rPr dirty="0"/>
              <a:t>Dahnoun,</a:t>
            </a:r>
            <a:r>
              <a:rPr spc="-30" dirty="0"/>
              <a:t> </a:t>
            </a:r>
            <a:r>
              <a:rPr spc="-10" dirty="0"/>
              <a:t>"</a:t>
            </a:r>
            <a:r>
              <a:rPr b="1" spc="-10" dirty="0">
                <a:latin typeface="Times New Roman"/>
                <a:cs typeface="Times New Roman"/>
              </a:rPr>
              <a:t>Real-</a:t>
            </a:r>
            <a:r>
              <a:rPr b="1" dirty="0">
                <a:latin typeface="Times New Roman"/>
                <a:cs typeface="Times New Roman"/>
              </a:rPr>
              <a:t>Time</a:t>
            </a:r>
            <a:r>
              <a:rPr b="1" spc="-30" dirty="0">
                <a:latin typeface="Times New Roman"/>
                <a:cs typeface="Times New Roman"/>
              </a:rPr>
              <a:t> </a:t>
            </a:r>
            <a:r>
              <a:rPr b="1" spc="-10" dirty="0">
                <a:latin typeface="Times New Roman"/>
                <a:cs typeface="Times New Roman"/>
              </a:rPr>
              <a:t>Short-</a:t>
            </a:r>
            <a:r>
              <a:rPr b="1" dirty="0">
                <a:latin typeface="Times New Roman"/>
                <a:cs typeface="Times New Roman"/>
              </a:rPr>
              <a:t>Range</a:t>
            </a:r>
            <a:r>
              <a:rPr b="1" spc="-20" dirty="0">
                <a:latin typeface="Times New Roman"/>
                <a:cs typeface="Times New Roman"/>
              </a:rPr>
              <a:t> </a:t>
            </a:r>
            <a:r>
              <a:rPr b="1" dirty="0">
                <a:latin typeface="Times New Roman"/>
                <a:cs typeface="Times New Roman"/>
              </a:rPr>
              <a:t>Human</a:t>
            </a:r>
            <a:r>
              <a:rPr b="1" spc="-35" dirty="0">
                <a:latin typeface="Times New Roman"/>
                <a:cs typeface="Times New Roman"/>
              </a:rPr>
              <a:t> </a:t>
            </a:r>
            <a:r>
              <a:rPr b="1" dirty="0">
                <a:latin typeface="Times New Roman"/>
                <a:cs typeface="Times New Roman"/>
              </a:rPr>
              <a:t>Posture</a:t>
            </a:r>
            <a:r>
              <a:rPr b="1" spc="-20" dirty="0">
                <a:latin typeface="Times New Roman"/>
                <a:cs typeface="Times New Roman"/>
              </a:rPr>
              <a:t> </a:t>
            </a:r>
            <a:r>
              <a:rPr b="1" spc="-10" dirty="0">
                <a:latin typeface="Times New Roman"/>
                <a:cs typeface="Times New Roman"/>
              </a:rPr>
              <a:t>Estimation </a:t>
            </a:r>
            <a:r>
              <a:rPr b="1" dirty="0">
                <a:latin typeface="Times New Roman"/>
                <a:cs typeface="Times New Roman"/>
              </a:rPr>
              <a:t>Using</a:t>
            </a:r>
            <a:r>
              <a:rPr b="1" spc="-20" dirty="0">
                <a:latin typeface="Times New Roman"/>
                <a:cs typeface="Times New Roman"/>
              </a:rPr>
              <a:t> mmWave</a:t>
            </a:r>
            <a:r>
              <a:rPr b="1" spc="-30" dirty="0">
                <a:latin typeface="Times New Roman"/>
                <a:cs typeface="Times New Roman"/>
              </a:rPr>
              <a:t> </a:t>
            </a:r>
            <a:r>
              <a:rPr b="1" dirty="0">
                <a:latin typeface="Times New Roman"/>
                <a:cs typeface="Times New Roman"/>
              </a:rPr>
              <a:t>Radars</a:t>
            </a:r>
            <a:r>
              <a:rPr b="1" spc="-20" dirty="0">
                <a:latin typeface="Times New Roman"/>
                <a:cs typeface="Times New Roman"/>
              </a:rPr>
              <a:t> </a:t>
            </a:r>
            <a:r>
              <a:rPr b="1" dirty="0">
                <a:latin typeface="Times New Roman"/>
                <a:cs typeface="Times New Roman"/>
              </a:rPr>
              <a:t>and</a:t>
            </a:r>
            <a:r>
              <a:rPr b="1" spc="-35" dirty="0">
                <a:latin typeface="Times New Roman"/>
                <a:cs typeface="Times New Roman"/>
              </a:rPr>
              <a:t> </a:t>
            </a:r>
            <a:r>
              <a:rPr b="1" dirty="0">
                <a:latin typeface="Times New Roman"/>
                <a:cs typeface="Times New Roman"/>
              </a:rPr>
              <a:t>Neural</a:t>
            </a:r>
            <a:r>
              <a:rPr b="1" spc="-20" dirty="0">
                <a:latin typeface="Times New Roman"/>
                <a:cs typeface="Times New Roman"/>
              </a:rPr>
              <a:t> </a:t>
            </a:r>
            <a:r>
              <a:rPr b="1" dirty="0">
                <a:latin typeface="Times New Roman"/>
                <a:cs typeface="Times New Roman"/>
              </a:rPr>
              <a:t>Networks</a:t>
            </a:r>
            <a:r>
              <a:rPr dirty="0"/>
              <a:t>,"</a:t>
            </a:r>
            <a:r>
              <a:rPr spc="-45" dirty="0"/>
              <a:t> </a:t>
            </a:r>
            <a:r>
              <a:rPr dirty="0"/>
              <a:t>in</a:t>
            </a:r>
            <a:r>
              <a:rPr spc="-25" dirty="0"/>
              <a:t> </a:t>
            </a:r>
            <a:r>
              <a:rPr dirty="0"/>
              <a:t>IEEE</a:t>
            </a:r>
            <a:r>
              <a:rPr spc="-40" dirty="0"/>
              <a:t> </a:t>
            </a:r>
            <a:r>
              <a:rPr dirty="0"/>
              <a:t>Sensors</a:t>
            </a:r>
            <a:r>
              <a:rPr spc="-20" dirty="0"/>
              <a:t> </a:t>
            </a:r>
            <a:r>
              <a:rPr dirty="0"/>
              <a:t>Journal,</a:t>
            </a:r>
            <a:r>
              <a:rPr spc="-35" dirty="0"/>
              <a:t> </a:t>
            </a:r>
            <a:r>
              <a:rPr dirty="0"/>
              <a:t>vol.</a:t>
            </a:r>
            <a:r>
              <a:rPr spc="-20" dirty="0"/>
              <a:t> </a:t>
            </a:r>
            <a:r>
              <a:rPr spc="-25" dirty="0"/>
              <a:t>22, </a:t>
            </a:r>
            <a:r>
              <a:rPr dirty="0"/>
              <a:t>no.</a:t>
            </a:r>
            <a:r>
              <a:rPr spc="-10" dirty="0"/>
              <a:t> </a:t>
            </a:r>
            <a:r>
              <a:rPr dirty="0"/>
              <a:t>1, pp. </a:t>
            </a:r>
            <a:r>
              <a:rPr spc="-10" dirty="0"/>
              <a:t>535-</a:t>
            </a:r>
            <a:r>
              <a:rPr dirty="0"/>
              <a:t>543,</a:t>
            </a:r>
            <a:r>
              <a:rPr spc="5" dirty="0"/>
              <a:t> </a:t>
            </a:r>
            <a:r>
              <a:rPr dirty="0"/>
              <a:t>1</a:t>
            </a:r>
            <a:r>
              <a:rPr spc="-5" dirty="0"/>
              <a:t> </a:t>
            </a:r>
            <a:r>
              <a:rPr dirty="0"/>
              <a:t>Jan.1,</a:t>
            </a:r>
            <a:r>
              <a:rPr spc="-10" dirty="0"/>
              <a:t> </a:t>
            </a:r>
            <a:r>
              <a:rPr dirty="0"/>
              <a:t>2022,</a:t>
            </a:r>
            <a:r>
              <a:rPr spc="-5" dirty="0"/>
              <a:t> </a:t>
            </a:r>
            <a:r>
              <a:rPr dirty="0"/>
              <a:t>doi:</a:t>
            </a:r>
            <a:r>
              <a:rPr spc="5" dirty="0"/>
              <a:t> </a:t>
            </a:r>
            <a:r>
              <a:rPr spc="-10" dirty="0"/>
              <a:t>10.1109/JSEN.2021.3127937.</a:t>
            </a:r>
          </a:p>
          <a:p>
            <a:pPr marL="469265" marR="5080" indent="-457200">
              <a:lnSpc>
                <a:spcPct val="100000"/>
              </a:lnSpc>
              <a:spcBef>
                <a:spcPts val="434"/>
              </a:spcBef>
              <a:buAutoNum type="arabicPeriod"/>
              <a:tabLst>
                <a:tab pos="469265" algn="l"/>
              </a:tabLst>
            </a:pPr>
            <a:r>
              <a:rPr spc="-10" dirty="0"/>
              <a:t>Xu-</a:t>
            </a:r>
            <a:r>
              <a:rPr dirty="0"/>
              <a:t>na</a:t>
            </a:r>
            <a:r>
              <a:rPr spc="-50" dirty="0"/>
              <a:t> WANG,</a:t>
            </a:r>
            <a:r>
              <a:rPr spc="-10" dirty="0"/>
              <a:t> Qing-</a:t>
            </a:r>
            <a:r>
              <a:rPr dirty="0"/>
              <a:t>mei</a:t>
            </a:r>
            <a:r>
              <a:rPr spc="-45" dirty="0"/>
              <a:t> </a:t>
            </a:r>
            <a:r>
              <a:rPr spc="-30" dirty="0"/>
              <a:t>TAN,</a:t>
            </a:r>
            <a:r>
              <a:rPr spc="-25" dirty="0"/>
              <a:t> </a:t>
            </a:r>
            <a:r>
              <a:rPr b="1" dirty="0">
                <a:latin typeface="Times New Roman"/>
                <a:cs typeface="Times New Roman"/>
              </a:rPr>
              <a:t>DAN:</a:t>
            </a:r>
            <a:r>
              <a:rPr b="1" spc="-25" dirty="0">
                <a:latin typeface="Times New Roman"/>
                <a:cs typeface="Times New Roman"/>
              </a:rPr>
              <a:t> </a:t>
            </a:r>
            <a:r>
              <a:rPr b="1" dirty="0">
                <a:latin typeface="Times New Roman"/>
                <a:cs typeface="Times New Roman"/>
              </a:rPr>
              <a:t>a</a:t>
            </a:r>
            <a:r>
              <a:rPr b="1" spc="-15" dirty="0">
                <a:latin typeface="Times New Roman"/>
                <a:cs typeface="Times New Roman"/>
              </a:rPr>
              <a:t> </a:t>
            </a:r>
            <a:r>
              <a:rPr b="1" dirty="0">
                <a:latin typeface="Times New Roman"/>
                <a:cs typeface="Times New Roman"/>
              </a:rPr>
              <a:t>deep</a:t>
            </a:r>
            <a:r>
              <a:rPr b="1" spc="-35" dirty="0">
                <a:latin typeface="Times New Roman"/>
                <a:cs typeface="Times New Roman"/>
              </a:rPr>
              <a:t> </a:t>
            </a:r>
            <a:r>
              <a:rPr b="1" dirty="0">
                <a:latin typeface="Times New Roman"/>
                <a:cs typeface="Times New Roman"/>
              </a:rPr>
              <a:t>association</a:t>
            </a:r>
            <a:r>
              <a:rPr b="1" spc="-20" dirty="0">
                <a:latin typeface="Times New Roman"/>
                <a:cs typeface="Times New Roman"/>
              </a:rPr>
              <a:t> </a:t>
            </a:r>
            <a:r>
              <a:rPr b="1" dirty="0">
                <a:latin typeface="Times New Roman"/>
                <a:cs typeface="Times New Roman"/>
              </a:rPr>
              <a:t>neural</a:t>
            </a:r>
            <a:r>
              <a:rPr b="1" spc="-25" dirty="0">
                <a:latin typeface="Times New Roman"/>
                <a:cs typeface="Times New Roman"/>
              </a:rPr>
              <a:t> </a:t>
            </a:r>
            <a:r>
              <a:rPr b="1" dirty="0">
                <a:latin typeface="Times New Roman"/>
                <a:cs typeface="Times New Roman"/>
              </a:rPr>
              <a:t>network</a:t>
            </a:r>
            <a:r>
              <a:rPr b="1" spc="-40" dirty="0">
                <a:latin typeface="Times New Roman"/>
                <a:cs typeface="Times New Roman"/>
              </a:rPr>
              <a:t> </a:t>
            </a:r>
            <a:r>
              <a:rPr b="1" spc="-10" dirty="0">
                <a:latin typeface="Times New Roman"/>
                <a:cs typeface="Times New Roman"/>
              </a:rPr>
              <a:t>approach </a:t>
            </a:r>
            <a:r>
              <a:rPr b="1" dirty="0">
                <a:latin typeface="Times New Roman"/>
                <a:cs typeface="Times New Roman"/>
              </a:rPr>
              <a:t>for</a:t>
            </a:r>
            <a:r>
              <a:rPr b="1" spc="-80" dirty="0">
                <a:latin typeface="Times New Roman"/>
                <a:cs typeface="Times New Roman"/>
              </a:rPr>
              <a:t> </a:t>
            </a:r>
            <a:r>
              <a:rPr b="1" dirty="0">
                <a:latin typeface="Times New Roman"/>
                <a:cs typeface="Times New Roman"/>
              </a:rPr>
              <a:t>personalization</a:t>
            </a:r>
            <a:r>
              <a:rPr b="1" spc="-25" dirty="0">
                <a:latin typeface="Times New Roman"/>
                <a:cs typeface="Times New Roman"/>
              </a:rPr>
              <a:t> </a:t>
            </a:r>
            <a:r>
              <a:rPr b="1" dirty="0">
                <a:latin typeface="Times New Roman"/>
                <a:cs typeface="Times New Roman"/>
              </a:rPr>
              <a:t>recommendation</a:t>
            </a:r>
            <a:r>
              <a:rPr dirty="0"/>
              <a:t>,</a:t>
            </a:r>
            <a:r>
              <a:rPr spc="-45" dirty="0"/>
              <a:t> </a:t>
            </a:r>
            <a:r>
              <a:rPr dirty="0"/>
              <a:t>Frontiers</a:t>
            </a:r>
            <a:r>
              <a:rPr spc="-45" dirty="0"/>
              <a:t> </a:t>
            </a:r>
            <a:r>
              <a:rPr dirty="0"/>
              <a:t>of</a:t>
            </a:r>
            <a:r>
              <a:rPr spc="-35" dirty="0"/>
              <a:t> </a:t>
            </a:r>
            <a:r>
              <a:rPr dirty="0"/>
              <a:t>Information</a:t>
            </a:r>
            <a:r>
              <a:rPr spc="-80" dirty="0"/>
              <a:t> </a:t>
            </a:r>
            <a:r>
              <a:rPr spc="-10" dirty="0"/>
              <a:t>Technology</a:t>
            </a:r>
            <a:r>
              <a:rPr spc="-55" dirty="0"/>
              <a:t> </a:t>
            </a:r>
            <a:r>
              <a:rPr spc="-50" dirty="0"/>
              <a:t>&amp; </a:t>
            </a:r>
            <a:r>
              <a:rPr dirty="0"/>
              <a:t>Electronic</a:t>
            </a:r>
            <a:r>
              <a:rPr spc="-55" dirty="0"/>
              <a:t> </a:t>
            </a:r>
            <a:r>
              <a:rPr dirty="0"/>
              <a:t>Engineering,</a:t>
            </a:r>
            <a:r>
              <a:rPr spc="-35" dirty="0"/>
              <a:t> </a:t>
            </a:r>
            <a:r>
              <a:rPr dirty="0"/>
              <a:t>vol.</a:t>
            </a:r>
            <a:r>
              <a:rPr spc="-35" dirty="0"/>
              <a:t> </a:t>
            </a:r>
            <a:r>
              <a:rPr dirty="0"/>
              <a:t>7,</a:t>
            </a:r>
            <a:r>
              <a:rPr spc="-30" dirty="0"/>
              <a:t> </a:t>
            </a:r>
            <a:r>
              <a:rPr dirty="0"/>
              <a:t>963–980,</a:t>
            </a:r>
            <a:r>
              <a:rPr spc="-25" dirty="0"/>
              <a:t> </a:t>
            </a:r>
            <a:r>
              <a:rPr b="1" spc="-10" dirty="0">
                <a:latin typeface="Times New Roman"/>
                <a:cs typeface="Times New Roman"/>
              </a:rPr>
              <a:t>2020</a:t>
            </a:r>
            <a:r>
              <a:rPr spc="-1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317" y="709041"/>
            <a:ext cx="8479155" cy="6445885"/>
          </a:xfrm>
          <a:prstGeom prst="rect">
            <a:avLst/>
          </a:prstGeom>
        </p:spPr>
        <p:txBody>
          <a:bodyPr vert="horz" wrap="square" lIns="0" tIns="12700" rIns="0" bIns="0" rtlCol="0">
            <a:spAutoFit/>
          </a:bodyPr>
          <a:lstStyle/>
          <a:p>
            <a:pPr marL="469265" marR="417195" indent="-457200">
              <a:lnSpc>
                <a:spcPct val="100000"/>
              </a:lnSpc>
              <a:spcBef>
                <a:spcPts val="100"/>
              </a:spcBef>
              <a:buAutoNum type="arabicPeriod" startAt="6"/>
              <a:tabLst>
                <a:tab pos="469265" algn="l"/>
              </a:tabLst>
            </a:pPr>
            <a:r>
              <a:rPr sz="1800" dirty="0">
                <a:latin typeface="Times New Roman"/>
                <a:cs typeface="Times New Roman"/>
              </a:rPr>
              <a:t>Badiâa</a:t>
            </a:r>
            <a:r>
              <a:rPr sz="1800" spc="-45" dirty="0">
                <a:latin typeface="Times New Roman"/>
                <a:cs typeface="Times New Roman"/>
              </a:rPr>
              <a:t> </a:t>
            </a:r>
            <a:r>
              <a:rPr sz="1800" spc="-10" dirty="0">
                <a:latin typeface="Times New Roman"/>
                <a:cs typeface="Times New Roman"/>
              </a:rPr>
              <a:t>Dellal-</a:t>
            </a:r>
            <a:r>
              <a:rPr sz="1800" dirty="0">
                <a:latin typeface="Times New Roman"/>
                <a:cs typeface="Times New Roman"/>
              </a:rPr>
              <a:t>Hedjazi,</a:t>
            </a:r>
            <a:r>
              <a:rPr sz="1800" spc="-45" dirty="0">
                <a:latin typeface="Times New Roman"/>
                <a:cs typeface="Times New Roman"/>
              </a:rPr>
              <a:t> </a:t>
            </a:r>
            <a:r>
              <a:rPr sz="1800" spc="-10" dirty="0">
                <a:latin typeface="Times New Roman"/>
                <a:cs typeface="Times New Roman"/>
              </a:rPr>
              <a:t>Zaiai</a:t>
            </a:r>
            <a:r>
              <a:rPr sz="1800" spc="-125" dirty="0">
                <a:latin typeface="Times New Roman"/>
                <a:cs typeface="Times New Roman"/>
              </a:rPr>
              <a:t> </a:t>
            </a:r>
            <a:r>
              <a:rPr sz="1800" dirty="0">
                <a:latin typeface="Times New Roman"/>
                <a:cs typeface="Times New Roman"/>
              </a:rPr>
              <a:t>Alimazighi,</a:t>
            </a:r>
            <a:r>
              <a:rPr sz="1800" spc="-40" dirty="0">
                <a:latin typeface="Times New Roman"/>
                <a:cs typeface="Times New Roman"/>
              </a:rPr>
              <a:t> </a:t>
            </a:r>
            <a:r>
              <a:rPr sz="1800" b="1" dirty="0">
                <a:latin typeface="Times New Roman"/>
                <a:cs typeface="Times New Roman"/>
              </a:rPr>
              <a:t>Deep</a:t>
            </a:r>
            <a:r>
              <a:rPr sz="1800" b="1" spc="-20" dirty="0">
                <a:latin typeface="Times New Roman"/>
                <a:cs typeface="Times New Roman"/>
              </a:rPr>
              <a:t> </a:t>
            </a:r>
            <a:r>
              <a:rPr sz="1800" b="1" dirty="0">
                <a:latin typeface="Times New Roman"/>
                <a:cs typeface="Times New Roman"/>
              </a:rPr>
              <a:t>learning</a:t>
            </a:r>
            <a:r>
              <a:rPr sz="1800" b="1" spc="-45" dirty="0">
                <a:latin typeface="Times New Roman"/>
                <a:cs typeface="Times New Roman"/>
              </a:rPr>
              <a:t> </a:t>
            </a:r>
            <a:r>
              <a:rPr sz="1800" b="1" dirty="0">
                <a:latin typeface="Times New Roman"/>
                <a:cs typeface="Times New Roman"/>
              </a:rPr>
              <a:t>for</a:t>
            </a:r>
            <a:r>
              <a:rPr sz="1800" b="1" spc="-50" dirty="0">
                <a:latin typeface="Times New Roman"/>
                <a:cs typeface="Times New Roman"/>
              </a:rPr>
              <a:t> </a:t>
            </a:r>
            <a:r>
              <a:rPr sz="1800" b="1" spc="-10" dirty="0">
                <a:latin typeface="Times New Roman"/>
                <a:cs typeface="Times New Roman"/>
              </a:rPr>
              <a:t>recommendation </a:t>
            </a:r>
            <a:r>
              <a:rPr sz="1800" b="1" dirty="0">
                <a:latin typeface="Times New Roman"/>
                <a:cs typeface="Times New Roman"/>
              </a:rPr>
              <a:t>systems</a:t>
            </a:r>
            <a:r>
              <a:rPr sz="1800" dirty="0">
                <a:latin typeface="Times New Roman"/>
                <a:cs typeface="Times New Roman"/>
              </a:rPr>
              <a:t>,</a:t>
            </a:r>
            <a:r>
              <a:rPr sz="1800" spc="-35" dirty="0">
                <a:latin typeface="Times New Roman"/>
                <a:cs typeface="Times New Roman"/>
              </a:rPr>
              <a:t> </a:t>
            </a:r>
            <a:r>
              <a:rPr sz="1800" dirty="0">
                <a:latin typeface="Times New Roman"/>
                <a:cs typeface="Times New Roman"/>
              </a:rPr>
              <a:t>6th</a:t>
            </a:r>
            <a:r>
              <a:rPr sz="1800" spc="-25" dirty="0">
                <a:latin typeface="Times New Roman"/>
                <a:cs typeface="Times New Roman"/>
              </a:rPr>
              <a:t> </a:t>
            </a:r>
            <a:r>
              <a:rPr sz="1800" dirty="0">
                <a:latin typeface="Times New Roman"/>
                <a:cs typeface="Times New Roman"/>
              </a:rPr>
              <a:t>IEEE</a:t>
            </a:r>
            <a:r>
              <a:rPr sz="1800" spc="-40" dirty="0">
                <a:latin typeface="Times New Roman"/>
                <a:cs typeface="Times New Roman"/>
              </a:rPr>
              <a:t> </a:t>
            </a:r>
            <a:r>
              <a:rPr sz="1800" dirty="0">
                <a:latin typeface="Times New Roman"/>
                <a:cs typeface="Times New Roman"/>
              </a:rPr>
              <a:t>Congress</a:t>
            </a:r>
            <a:r>
              <a:rPr sz="1800" spc="-25" dirty="0">
                <a:latin typeface="Times New Roman"/>
                <a:cs typeface="Times New Roman"/>
              </a:rPr>
              <a:t> </a:t>
            </a:r>
            <a:r>
              <a:rPr sz="1800" dirty="0">
                <a:latin typeface="Times New Roman"/>
                <a:cs typeface="Times New Roman"/>
              </a:rPr>
              <a:t>on</a:t>
            </a:r>
            <a:r>
              <a:rPr sz="1800" spc="-20" dirty="0">
                <a:latin typeface="Times New Roman"/>
                <a:cs typeface="Times New Roman"/>
              </a:rPr>
              <a:t> </a:t>
            </a:r>
            <a:r>
              <a:rPr sz="1800" dirty="0">
                <a:latin typeface="Times New Roman"/>
                <a:cs typeface="Times New Roman"/>
              </a:rPr>
              <a:t>Information</a:t>
            </a:r>
            <a:r>
              <a:rPr sz="1800" spc="-25" dirty="0">
                <a:latin typeface="Times New Roman"/>
                <a:cs typeface="Times New Roman"/>
              </a:rPr>
              <a:t> </a:t>
            </a:r>
            <a:r>
              <a:rPr sz="1800" dirty="0">
                <a:latin typeface="Times New Roman"/>
                <a:cs typeface="Times New Roman"/>
              </a:rPr>
              <a:t>Science</a:t>
            </a:r>
            <a:r>
              <a:rPr sz="1800" spc="-40" dirty="0">
                <a:latin typeface="Times New Roman"/>
                <a:cs typeface="Times New Roman"/>
              </a:rPr>
              <a:t> </a:t>
            </a:r>
            <a:r>
              <a:rPr sz="1800" dirty="0">
                <a:latin typeface="Times New Roman"/>
                <a:cs typeface="Times New Roman"/>
              </a:rPr>
              <a:t>and</a:t>
            </a:r>
            <a:r>
              <a:rPr sz="1800" spc="-65" dirty="0">
                <a:latin typeface="Times New Roman"/>
                <a:cs typeface="Times New Roman"/>
              </a:rPr>
              <a:t> </a:t>
            </a:r>
            <a:r>
              <a:rPr sz="1800" spc="-10" dirty="0">
                <a:latin typeface="Times New Roman"/>
                <a:cs typeface="Times New Roman"/>
              </a:rPr>
              <a:t>Technology</a:t>
            </a:r>
            <a:r>
              <a:rPr sz="1800" spc="-40" dirty="0">
                <a:latin typeface="Times New Roman"/>
                <a:cs typeface="Times New Roman"/>
              </a:rPr>
              <a:t> </a:t>
            </a:r>
            <a:r>
              <a:rPr sz="1800" dirty="0">
                <a:latin typeface="Times New Roman"/>
                <a:cs typeface="Times New Roman"/>
              </a:rPr>
              <a:t>(CiSt),</a:t>
            </a:r>
            <a:r>
              <a:rPr sz="1800" spc="-30" dirty="0">
                <a:latin typeface="Times New Roman"/>
                <a:cs typeface="Times New Roman"/>
              </a:rPr>
              <a:t> </a:t>
            </a:r>
            <a:r>
              <a:rPr sz="1800" b="1" spc="-10" dirty="0">
                <a:latin typeface="Times New Roman"/>
                <a:cs typeface="Times New Roman"/>
              </a:rPr>
              <a:t>2020.</a:t>
            </a:r>
            <a:endParaRPr sz="1800">
              <a:latin typeface="Times New Roman"/>
              <a:cs typeface="Times New Roman"/>
            </a:endParaRPr>
          </a:p>
          <a:p>
            <a:pPr marL="469265" marR="269240" indent="-457200">
              <a:lnSpc>
                <a:spcPct val="100000"/>
              </a:lnSpc>
              <a:spcBef>
                <a:spcPts val="430"/>
              </a:spcBef>
              <a:buAutoNum type="arabicPeriod" startAt="6"/>
              <a:tabLst>
                <a:tab pos="469265" algn="l"/>
              </a:tabLst>
            </a:pPr>
            <a:r>
              <a:rPr sz="1800" dirty="0">
                <a:latin typeface="Times New Roman"/>
                <a:cs typeface="Times New Roman"/>
              </a:rPr>
              <a:t>Ram</a:t>
            </a:r>
            <a:r>
              <a:rPr sz="1800" spc="-45" dirty="0">
                <a:latin typeface="Times New Roman"/>
                <a:cs typeface="Times New Roman"/>
              </a:rPr>
              <a:t> </a:t>
            </a:r>
            <a:r>
              <a:rPr sz="1800" dirty="0">
                <a:latin typeface="Times New Roman"/>
                <a:cs typeface="Times New Roman"/>
              </a:rPr>
              <a:t>Murti</a:t>
            </a:r>
            <a:r>
              <a:rPr sz="1800" spc="-20" dirty="0">
                <a:latin typeface="Times New Roman"/>
                <a:cs typeface="Times New Roman"/>
              </a:rPr>
              <a:t> </a:t>
            </a:r>
            <a:r>
              <a:rPr sz="1800" dirty="0">
                <a:latin typeface="Times New Roman"/>
                <a:cs typeface="Times New Roman"/>
              </a:rPr>
              <a:t>Rawat,</a:t>
            </a:r>
            <a:r>
              <a:rPr sz="1800" spc="-60" dirty="0">
                <a:latin typeface="Times New Roman"/>
                <a:cs typeface="Times New Roman"/>
              </a:rPr>
              <a:t> </a:t>
            </a:r>
            <a:r>
              <a:rPr sz="1800" spc="-10" dirty="0">
                <a:latin typeface="Times New Roman"/>
                <a:cs typeface="Times New Roman"/>
              </a:rPr>
              <a:t>Vikrant</a:t>
            </a:r>
            <a:r>
              <a:rPr sz="1800" spc="-60" dirty="0">
                <a:latin typeface="Times New Roman"/>
                <a:cs typeface="Times New Roman"/>
              </a:rPr>
              <a:t> </a:t>
            </a:r>
            <a:r>
              <a:rPr sz="1800" spc="-30" dirty="0">
                <a:latin typeface="Times New Roman"/>
                <a:cs typeface="Times New Roman"/>
              </a:rPr>
              <a:t>Tomar,</a:t>
            </a:r>
            <a:r>
              <a:rPr sz="1800" spc="-55" dirty="0">
                <a:latin typeface="Times New Roman"/>
                <a:cs typeface="Times New Roman"/>
              </a:rPr>
              <a:t> </a:t>
            </a:r>
            <a:r>
              <a:rPr sz="1800" spc="-10" dirty="0">
                <a:latin typeface="Times New Roman"/>
                <a:cs typeface="Times New Roman"/>
              </a:rPr>
              <a:t>Vinay</a:t>
            </a:r>
            <a:r>
              <a:rPr sz="1800" spc="-35" dirty="0">
                <a:latin typeface="Times New Roman"/>
                <a:cs typeface="Times New Roman"/>
              </a:rPr>
              <a:t> </a:t>
            </a:r>
            <a:r>
              <a:rPr sz="1800" dirty="0">
                <a:latin typeface="Times New Roman"/>
                <a:cs typeface="Times New Roman"/>
              </a:rPr>
              <a:t>Kumar,</a:t>
            </a:r>
            <a:r>
              <a:rPr sz="1800" spc="-5" dirty="0">
                <a:latin typeface="Times New Roman"/>
                <a:cs typeface="Times New Roman"/>
              </a:rPr>
              <a:t> </a:t>
            </a:r>
            <a:r>
              <a:rPr sz="1800" b="1" dirty="0">
                <a:latin typeface="Times New Roman"/>
                <a:cs typeface="Times New Roman"/>
              </a:rPr>
              <a:t>An</a:t>
            </a:r>
            <a:r>
              <a:rPr sz="1800" b="1" spc="-15" dirty="0">
                <a:latin typeface="Times New Roman"/>
                <a:cs typeface="Times New Roman"/>
              </a:rPr>
              <a:t> </a:t>
            </a:r>
            <a:r>
              <a:rPr sz="1800" b="1" spc="-10" dirty="0">
                <a:latin typeface="Times New Roman"/>
                <a:cs typeface="Times New Roman"/>
              </a:rPr>
              <a:t>Embedding-</a:t>
            </a:r>
            <a:r>
              <a:rPr sz="1800" b="1" dirty="0">
                <a:latin typeface="Times New Roman"/>
                <a:cs typeface="Times New Roman"/>
              </a:rPr>
              <a:t>based</a:t>
            </a:r>
            <a:r>
              <a:rPr sz="1800" b="1" spc="-20" dirty="0">
                <a:latin typeface="Times New Roman"/>
                <a:cs typeface="Times New Roman"/>
              </a:rPr>
              <a:t> Deep </a:t>
            </a:r>
            <a:r>
              <a:rPr sz="1800" b="1" spc="-10" dirty="0">
                <a:latin typeface="Times New Roman"/>
                <a:cs typeface="Times New Roman"/>
              </a:rPr>
              <a:t>Learning</a:t>
            </a:r>
            <a:r>
              <a:rPr sz="1800" b="1" spc="-105" dirty="0">
                <a:latin typeface="Times New Roman"/>
                <a:cs typeface="Times New Roman"/>
              </a:rPr>
              <a:t> </a:t>
            </a:r>
            <a:r>
              <a:rPr sz="1800" b="1" dirty="0">
                <a:latin typeface="Times New Roman"/>
                <a:cs typeface="Times New Roman"/>
              </a:rPr>
              <a:t>Approach</a:t>
            </a:r>
            <a:r>
              <a:rPr sz="1800" b="1" spc="-70" dirty="0">
                <a:latin typeface="Times New Roman"/>
                <a:cs typeface="Times New Roman"/>
              </a:rPr>
              <a:t> </a:t>
            </a:r>
            <a:r>
              <a:rPr sz="1800" b="1" dirty="0">
                <a:latin typeface="Times New Roman"/>
                <a:cs typeface="Times New Roman"/>
              </a:rPr>
              <a:t>for</a:t>
            </a:r>
            <a:r>
              <a:rPr sz="1800" b="1" spc="-70" dirty="0">
                <a:latin typeface="Times New Roman"/>
                <a:cs typeface="Times New Roman"/>
              </a:rPr>
              <a:t> </a:t>
            </a:r>
            <a:r>
              <a:rPr sz="1800" b="1" dirty="0">
                <a:latin typeface="Times New Roman"/>
                <a:cs typeface="Times New Roman"/>
              </a:rPr>
              <a:t>Movie</a:t>
            </a:r>
            <a:r>
              <a:rPr sz="1800" b="1" spc="-50" dirty="0">
                <a:latin typeface="Times New Roman"/>
                <a:cs typeface="Times New Roman"/>
              </a:rPr>
              <a:t> </a:t>
            </a:r>
            <a:r>
              <a:rPr sz="1800" b="1" dirty="0">
                <a:latin typeface="Times New Roman"/>
                <a:cs typeface="Times New Roman"/>
              </a:rPr>
              <a:t>Recommendation</a:t>
            </a:r>
            <a:r>
              <a:rPr sz="1800" dirty="0">
                <a:latin typeface="Times New Roman"/>
                <a:cs typeface="Times New Roman"/>
              </a:rPr>
              <a:t>,</a:t>
            </a:r>
            <a:r>
              <a:rPr sz="1800" spc="-45" dirty="0">
                <a:latin typeface="Times New Roman"/>
                <a:cs typeface="Times New Roman"/>
              </a:rPr>
              <a:t> </a:t>
            </a:r>
            <a:r>
              <a:rPr sz="1800" dirty="0">
                <a:latin typeface="Times New Roman"/>
                <a:cs typeface="Times New Roman"/>
              </a:rPr>
              <a:t>5th</a:t>
            </a:r>
            <a:r>
              <a:rPr sz="1800" spc="-40" dirty="0">
                <a:latin typeface="Times New Roman"/>
                <a:cs typeface="Times New Roman"/>
              </a:rPr>
              <a:t> </a:t>
            </a:r>
            <a:r>
              <a:rPr sz="1800" dirty="0">
                <a:latin typeface="Times New Roman"/>
                <a:cs typeface="Times New Roman"/>
              </a:rPr>
              <a:t>International</a:t>
            </a:r>
            <a:r>
              <a:rPr sz="1800" spc="-55" dirty="0">
                <a:latin typeface="Times New Roman"/>
                <a:cs typeface="Times New Roman"/>
              </a:rPr>
              <a:t> </a:t>
            </a:r>
            <a:r>
              <a:rPr sz="1800" dirty="0">
                <a:latin typeface="Times New Roman"/>
                <a:cs typeface="Times New Roman"/>
              </a:rPr>
              <a:t>Conference</a:t>
            </a:r>
            <a:r>
              <a:rPr sz="1800" spc="-50" dirty="0">
                <a:latin typeface="Times New Roman"/>
                <a:cs typeface="Times New Roman"/>
              </a:rPr>
              <a:t> </a:t>
            </a:r>
            <a:r>
              <a:rPr sz="1800" spc="-25" dirty="0">
                <a:latin typeface="Times New Roman"/>
                <a:cs typeface="Times New Roman"/>
              </a:rPr>
              <a:t>on </a:t>
            </a:r>
            <a:r>
              <a:rPr sz="1800" dirty="0">
                <a:latin typeface="Times New Roman"/>
                <a:cs typeface="Times New Roman"/>
              </a:rPr>
              <a:t>Communication</a:t>
            </a:r>
            <a:r>
              <a:rPr sz="1800" spc="-30"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dirty="0">
                <a:latin typeface="Times New Roman"/>
                <a:cs typeface="Times New Roman"/>
              </a:rPr>
              <a:t>Electronics</a:t>
            </a:r>
            <a:r>
              <a:rPr sz="1800" spc="-45" dirty="0">
                <a:latin typeface="Times New Roman"/>
                <a:cs typeface="Times New Roman"/>
              </a:rPr>
              <a:t> </a:t>
            </a:r>
            <a:r>
              <a:rPr sz="1800" dirty="0">
                <a:latin typeface="Times New Roman"/>
                <a:cs typeface="Times New Roman"/>
              </a:rPr>
              <a:t>Systems</a:t>
            </a:r>
            <a:r>
              <a:rPr sz="1800" spc="-55" dirty="0">
                <a:latin typeface="Times New Roman"/>
                <a:cs typeface="Times New Roman"/>
              </a:rPr>
              <a:t> </a:t>
            </a:r>
            <a:r>
              <a:rPr sz="1800" dirty="0">
                <a:latin typeface="Times New Roman"/>
                <a:cs typeface="Times New Roman"/>
              </a:rPr>
              <a:t>(ICCES),</a:t>
            </a:r>
            <a:r>
              <a:rPr sz="1800" spc="-10" dirty="0">
                <a:latin typeface="Times New Roman"/>
                <a:cs typeface="Times New Roman"/>
              </a:rPr>
              <a:t> </a:t>
            </a:r>
            <a:r>
              <a:rPr sz="1800" b="1" spc="-10" dirty="0">
                <a:latin typeface="Times New Roman"/>
                <a:cs typeface="Times New Roman"/>
              </a:rPr>
              <a:t>2020</a:t>
            </a:r>
            <a:r>
              <a:rPr sz="1800" spc="-10" dirty="0">
                <a:latin typeface="Times New Roman"/>
                <a:cs typeface="Times New Roman"/>
              </a:rPr>
              <a:t>.</a:t>
            </a:r>
            <a:endParaRPr sz="1800">
              <a:latin typeface="Times New Roman"/>
              <a:cs typeface="Times New Roman"/>
            </a:endParaRPr>
          </a:p>
          <a:p>
            <a:pPr marL="469265" marR="75565" indent="-457200">
              <a:lnSpc>
                <a:spcPct val="100000"/>
              </a:lnSpc>
              <a:spcBef>
                <a:spcPts val="434"/>
              </a:spcBef>
              <a:buAutoNum type="arabicPeriod" startAt="6"/>
              <a:tabLst>
                <a:tab pos="469265" algn="l"/>
              </a:tabLst>
            </a:pPr>
            <a:r>
              <a:rPr sz="1800" dirty="0">
                <a:latin typeface="Times New Roman"/>
                <a:cs typeface="Times New Roman"/>
              </a:rPr>
              <a:t>Zhenhua</a:t>
            </a:r>
            <a:r>
              <a:rPr sz="1800" spc="-45" dirty="0">
                <a:latin typeface="Times New Roman"/>
                <a:cs typeface="Times New Roman"/>
              </a:rPr>
              <a:t> </a:t>
            </a:r>
            <a:r>
              <a:rPr sz="1800" dirty="0">
                <a:latin typeface="Times New Roman"/>
                <a:cs typeface="Times New Roman"/>
              </a:rPr>
              <a:t>Huang,</a:t>
            </a:r>
            <a:r>
              <a:rPr sz="1800" spc="-25" dirty="0">
                <a:latin typeface="Times New Roman"/>
                <a:cs typeface="Times New Roman"/>
              </a:rPr>
              <a:t> </a:t>
            </a:r>
            <a:r>
              <a:rPr sz="1800" spc="-10" dirty="0">
                <a:latin typeface="Times New Roman"/>
                <a:cs typeface="Times New Roman"/>
              </a:rPr>
              <a:t>Chang</a:t>
            </a:r>
            <a:r>
              <a:rPr sz="1800" spc="-100" dirty="0">
                <a:latin typeface="Times New Roman"/>
                <a:cs typeface="Times New Roman"/>
              </a:rPr>
              <a:t> </a:t>
            </a:r>
            <a:r>
              <a:rPr sz="1800" spc="-50" dirty="0">
                <a:latin typeface="Times New Roman"/>
                <a:cs typeface="Times New Roman"/>
              </a:rPr>
              <a:t>Yu,</a:t>
            </a:r>
            <a:r>
              <a:rPr sz="1800" spc="-25" dirty="0">
                <a:latin typeface="Times New Roman"/>
                <a:cs typeface="Times New Roman"/>
              </a:rPr>
              <a:t> </a:t>
            </a:r>
            <a:r>
              <a:rPr sz="1800" dirty="0">
                <a:latin typeface="Times New Roman"/>
                <a:cs typeface="Times New Roman"/>
              </a:rPr>
              <a:t>Juan</a:t>
            </a:r>
            <a:r>
              <a:rPr sz="1800" spc="-40" dirty="0">
                <a:latin typeface="Times New Roman"/>
                <a:cs typeface="Times New Roman"/>
              </a:rPr>
              <a:t> </a:t>
            </a:r>
            <a:r>
              <a:rPr sz="1800" dirty="0">
                <a:latin typeface="Times New Roman"/>
                <a:cs typeface="Times New Roman"/>
              </a:rPr>
              <a:t>Ni,</a:t>
            </a:r>
            <a:r>
              <a:rPr sz="1800" spc="-35" dirty="0">
                <a:latin typeface="Times New Roman"/>
                <a:cs typeface="Times New Roman"/>
              </a:rPr>
              <a:t> </a:t>
            </a:r>
            <a:r>
              <a:rPr sz="1800" dirty="0">
                <a:latin typeface="Times New Roman"/>
                <a:cs typeface="Times New Roman"/>
              </a:rPr>
              <a:t>Hai</a:t>
            </a:r>
            <a:r>
              <a:rPr sz="1800" spc="-25" dirty="0">
                <a:latin typeface="Times New Roman"/>
                <a:cs typeface="Times New Roman"/>
              </a:rPr>
              <a:t> </a:t>
            </a:r>
            <a:r>
              <a:rPr sz="1800" dirty="0">
                <a:latin typeface="Times New Roman"/>
                <a:cs typeface="Times New Roman"/>
              </a:rPr>
              <a:t>Liu,</a:t>
            </a:r>
            <a:r>
              <a:rPr sz="1800" spc="-35" dirty="0">
                <a:latin typeface="Times New Roman"/>
                <a:cs typeface="Times New Roman"/>
              </a:rPr>
              <a:t> </a:t>
            </a:r>
            <a:r>
              <a:rPr sz="1800" dirty="0">
                <a:latin typeface="Times New Roman"/>
                <a:cs typeface="Times New Roman"/>
              </a:rPr>
              <a:t>Chun</a:t>
            </a:r>
            <a:r>
              <a:rPr sz="1800" spc="-40" dirty="0">
                <a:latin typeface="Times New Roman"/>
                <a:cs typeface="Times New Roman"/>
              </a:rPr>
              <a:t> </a:t>
            </a:r>
            <a:r>
              <a:rPr sz="1800" dirty="0">
                <a:latin typeface="Times New Roman"/>
                <a:cs typeface="Times New Roman"/>
              </a:rPr>
              <a:t>Zeng,</a:t>
            </a:r>
            <a:r>
              <a:rPr sz="1800" spc="-100" dirty="0">
                <a:latin typeface="Times New Roman"/>
                <a:cs typeface="Times New Roman"/>
              </a:rPr>
              <a:t> </a:t>
            </a:r>
            <a:r>
              <a:rPr sz="1800" spc="-45" dirty="0">
                <a:latin typeface="Times New Roman"/>
                <a:cs typeface="Times New Roman"/>
              </a:rPr>
              <a:t>Yong</a:t>
            </a:r>
            <a:r>
              <a:rPr sz="1800" spc="-60" dirty="0">
                <a:latin typeface="Times New Roman"/>
                <a:cs typeface="Times New Roman"/>
              </a:rPr>
              <a:t> </a:t>
            </a:r>
            <a:r>
              <a:rPr sz="1800" spc="-10" dirty="0">
                <a:latin typeface="Times New Roman"/>
                <a:cs typeface="Times New Roman"/>
              </a:rPr>
              <a:t>Tang,</a:t>
            </a:r>
            <a:r>
              <a:rPr sz="1800" spc="-15" dirty="0">
                <a:latin typeface="Times New Roman"/>
                <a:cs typeface="Times New Roman"/>
              </a:rPr>
              <a:t> </a:t>
            </a:r>
            <a:r>
              <a:rPr sz="1800" b="1" dirty="0">
                <a:latin typeface="Times New Roman"/>
                <a:cs typeface="Times New Roman"/>
              </a:rPr>
              <a:t>An</a:t>
            </a:r>
            <a:r>
              <a:rPr sz="1800" b="1" spc="-40" dirty="0">
                <a:latin typeface="Times New Roman"/>
                <a:cs typeface="Times New Roman"/>
              </a:rPr>
              <a:t> </a:t>
            </a:r>
            <a:r>
              <a:rPr sz="1800" b="1" spc="-10" dirty="0">
                <a:latin typeface="Times New Roman"/>
                <a:cs typeface="Times New Roman"/>
              </a:rPr>
              <a:t>Efficient </a:t>
            </a:r>
            <a:r>
              <a:rPr sz="1800" b="1" dirty="0">
                <a:latin typeface="Times New Roman"/>
                <a:cs typeface="Times New Roman"/>
              </a:rPr>
              <a:t>Hybrid</a:t>
            </a:r>
            <a:r>
              <a:rPr sz="1800" b="1" spc="-70" dirty="0">
                <a:latin typeface="Times New Roman"/>
                <a:cs typeface="Times New Roman"/>
              </a:rPr>
              <a:t> </a:t>
            </a:r>
            <a:r>
              <a:rPr sz="1800" b="1" dirty="0">
                <a:latin typeface="Times New Roman"/>
                <a:cs typeface="Times New Roman"/>
              </a:rPr>
              <a:t>Recommendation</a:t>
            </a:r>
            <a:r>
              <a:rPr sz="1800" b="1" spc="-30" dirty="0">
                <a:latin typeface="Times New Roman"/>
                <a:cs typeface="Times New Roman"/>
              </a:rPr>
              <a:t> </a:t>
            </a:r>
            <a:r>
              <a:rPr sz="1800" b="1" dirty="0">
                <a:latin typeface="Times New Roman"/>
                <a:cs typeface="Times New Roman"/>
              </a:rPr>
              <a:t>Model</a:t>
            </a:r>
            <a:r>
              <a:rPr sz="1800" b="1" spc="-30" dirty="0">
                <a:latin typeface="Times New Roman"/>
                <a:cs typeface="Times New Roman"/>
              </a:rPr>
              <a:t> </a:t>
            </a:r>
            <a:r>
              <a:rPr sz="1800" b="1" dirty="0">
                <a:latin typeface="Times New Roman"/>
                <a:cs typeface="Times New Roman"/>
              </a:rPr>
              <a:t>with</a:t>
            </a:r>
            <a:r>
              <a:rPr sz="1800" b="1" spc="-60" dirty="0">
                <a:latin typeface="Times New Roman"/>
                <a:cs typeface="Times New Roman"/>
              </a:rPr>
              <a:t> </a:t>
            </a:r>
            <a:r>
              <a:rPr sz="1800" b="1" dirty="0">
                <a:latin typeface="Times New Roman"/>
                <a:cs typeface="Times New Roman"/>
              </a:rPr>
              <a:t>Deep</a:t>
            </a:r>
            <a:r>
              <a:rPr sz="1800" b="1" spc="-30" dirty="0">
                <a:latin typeface="Times New Roman"/>
                <a:cs typeface="Times New Roman"/>
              </a:rPr>
              <a:t> </a:t>
            </a:r>
            <a:r>
              <a:rPr sz="1800" b="1" dirty="0">
                <a:latin typeface="Times New Roman"/>
                <a:cs typeface="Times New Roman"/>
              </a:rPr>
              <a:t>Neural</a:t>
            </a:r>
            <a:r>
              <a:rPr sz="1800" b="1" spc="-30" dirty="0">
                <a:latin typeface="Times New Roman"/>
                <a:cs typeface="Times New Roman"/>
              </a:rPr>
              <a:t> </a:t>
            </a:r>
            <a:r>
              <a:rPr sz="1800" b="1" dirty="0">
                <a:latin typeface="Times New Roman"/>
                <a:cs typeface="Times New Roman"/>
              </a:rPr>
              <a:t>Networks</a:t>
            </a:r>
            <a:r>
              <a:rPr sz="1800" dirty="0">
                <a:latin typeface="Times New Roman"/>
                <a:cs typeface="Times New Roman"/>
              </a:rPr>
              <a:t>,</a:t>
            </a:r>
            <a:r>
              <a:rPr sz="1800" spc="-45" dirty="0">
                <a:latin typeface="Times New Roman"/>
                <a:cs typeface="Times New Roman"/>
              </a:rPr>
              <a:t> </a:t>
            </a:r>
            <a:r>
              <a:rPr sz="1800" spc="-10" dirty="0">
                <a:latin typeface="Times New Roman"/>
                <a:cs typeface="Times New Roman"/>
              </a:rPr>
              <a:t>IEEE</a:t>
            </a:r>
            <a:r>
              <a:rPr sz="1800" spc="-110" dirty="0">
                <a:latin typeface="Times New Roman"/>
                <a:cs typeface="Times New Roman"/>
              </a:rPr>
              <a:t> </a:t>
            </a:r>
            <a:r>
              <a:rPr sz="1800" dirty="0">
                <a:latin typeface="Times New Roman"/>
                <a:cs typeface="Times New Roman"/>
              </a:rPr>
              <a:t>Access,</a:t>
            </a:r>
            <a:r>
              <a:rPr sz="1800" spc="-35" dirty="0">
                <a:latin typeface="Times New Roman"/>
                <a:cs typeface="Times New Roman"/>
              </a:rPr>
              <a:t> </a:t>
            </a:r>
            <a:r>
              <a:rPr sz="1800" dirty="0">
                <a:latin typeface="Times New Roman"/>
                <a:cs typeface="Times New Roman"/>
              </a:rPr>
              <a:t>vol.</a:t>
            </a:r>
            <a:r>
              <a:rPr sz="1800" spc="-35" dirty="0">
                <a:latin typeface="Times New Roman"/>
                <a:cs typeface="Times New Roman"/>
              </a:rPr>
              <a:t> </a:t>
            </a:r>
            <a:r>
              <a:rPr sz="1800" spc="-25" dirty="0">
                <a:latin typeface="Times New Roman"/>
                <a:cs typeface="Times New Roman"/>
              </a:rPr>
              <a:t>7, </a:t>
            </a:r>
            <a:r>
              <a:rPr sz="1800" b="1" spc="-10" dirty="0">
                <a:latin typeface="Times New Roman"/>
                <a:cs typeface="Times New Roman"/>
              </a:rPr>
              <a:t>2019</a:t>
            </a:r>
            <a:r>
              <a:rPr sz="1800" spc="-10" dirty="0">
                <a:latin typeface="Times New Roman"/>
                <a:cs typeface="Times New Roman"/>
              </a:rPr>
              <a:t>.</a:t>
            </a:r>
            <a:endParaRPr sz="1800">
              <a:latin typeface="Times New Roman"/>
              <a:cs typeface="Times New Roman"/>
            </a:endParaRPr>
          </a:p>
          <a:p>
            <a:pPr marL="469265" marR="235585" indent="-457200">
              <a:lnSpc>
                <a:spcPct val="100000"/>
              </a:lnSpc>
              <a:spcBef>
                <a:spcPts val="434"/>
              </a:spcBef>
              <a:buAutoNum type="arabicPeriod" startAt="6"/>
              <a:tabLst>
                <a:tab pos="469265" algn="l"/>
              </a:tabLst>
            </a:pPr>
            <a:r>
              <a:rPr sz="1800" dirty="0">
                <a:latin typeface="Times New Roman"/>
                <a:cs typeface="Times New Roman"/>
              </a:rPr>
              <a:t>Didar</a:t>
            </a:r>
            <a:r>
              <a:rPr sz="1800" spc="-55" dirty="0">
                <a:latin typeface="Times New Roman"/>
                <a:cs typeface="Times New Roman"/>
              </a:rPr>
              <a:t> </a:t>
            </a:r>
            <a:r>
              <a:rPr sz="1800" dirty="0">
                <a:latin typeface="Times New Roman"/>
                <a:cs typeface="Times New Roman"/>
              </a:rPr>
              <a:t>Divani</a:t>
            </a:r>
            <a:r>
              <a:rPr sz="1800" spc="-25" dirty="0">
                <a:latin typeface="Times New Roman"/>
                <a:cs typeface="Times New Roman"/>
              </a:rPr>
              <a:t> </a:t>
            </a:r>
            <a:r>
              <a:rPr sz="1800" dirty="0">
                <a:latin typeface="Times New Roman"/>
                <a:cs typeface="Times New Roman"/>
              </a:rPr>
              <a:t>Sanandaj,</a:t>
            </a:r>
            <a:r>
              <a:rPr sz="1800" spc="-45" dirty="0">
                <a:latin typeface="Times New Roman"/>
                <a:cs typeface="Times New Roman"/>
              </a:rPr>
              <a:t> </a:t>
            </a:r>
            <a:r>
              <a:rPr sz="1800" dirty="0">
                <a:latin typeface="Times New Roman"/>
                <a:cs typeface="Times New Roman"/>
              </a:rPr>
              <a:t>Sasan</a:t>
            </a:r>
            <a:r>
              <a:rPr sz="1800" spc="-25" dirty="0">
                <a:latin typeface="Times New Roman"/>
                <a:cs typeface="Times New Roman"/>
              </a:rPr>
              <a:t> </a:t>
            </a:r>
            <a:r>
              <a:rPr sz="1800" dirty="0">
                <a:latin typeface="Times New Roman"/>
                <a:cs typeface="Times New Roman"/>
              </a:rPr>
              <a:t>H.</a:t>
            </a:r>
            <a:r>
              <a:rPr sz="1800" spc="-110" dirty="0">
                <a:latin typeface="Times New Roman"/>
                <a:cs typeface="Times New Roman"/>
              </a:rPr>
              <a:t> </a:t>
            </a:r>
            <a:r>
              <a:rPr sz="1800" dirty="0">
                <a:latin typeface="Times New Roman"/>
                <a:cs typeface="Times New Roman"/>
              </a:rPr>
              <a:t>Alizadeh,</a:t>
            </a:r>
            <a:r>
              <a:rPr sz="1800" spc="-50" dirty="0">
                <a:latin typeface="Times New Roman"/>
                <a:cs typeface="Times New Roman"/>
              </a:rPr>
              <a:t> </a:t>
            </a:r>
            <a:r>
              <a:rPr sz="1800" b="1" dirty="0">
                <a:latin typeface="Times New Roman"/>
                <a:cs typeface="Times New Roman"/>
              </a:rPr>
              <a:t>A</a:t>
            </a:r>
            <a:r>
              <a:rPr sz="1800" b="1" spc="-110" dirty="0">
                <a:latin typeface="Times New Roman"/>
                <a:cs typeface="Times New Roman"/>
              </a:rPr>
              <a:t> </a:t>
            </a:r>
            <a:r>
              <a:rPr sz="1800" b="1" dirty="0">
                <a:latin typeface="Times New Roman"/>
                <a:cs typeface="Times New Roman"/>
              </a:rPr>
              <a:t>hybrid</a:t>
            </a:r>
            <a:r>
              <a:rPr sz="1800" b="1" spc="-40" dirty="0">
                <a:latin typeface="Times New Roman"/>
                <a:cs typeface="Times New Roman"/>
              </a:rPr>
              <a:t> </a:t>
            </a:r>
            <a:r>
              <a:rPr sz="1800" b="1" spc="-10" dirty="0">
                <a:latin typeface="Times New Roman"/>
                <a:cs typeface="Times New Roman"/>
              </a:rPr>
              <a:t>recommender</a:t>
            </a:r>
            <a:r>
              <a:rPr sz="1800" b="1" spc="-70" dirty="0">
                <a:latin typeface="Times New Roman"/>
                <a:cs typeface="Times New Roman"/>
              </a:rPr>
              <a:t> </a:t>
            </a:r>
            <a:r>
              <a:rPr sz="1800" b="1" dirty="0">
                <a:latin typeface="Times New Roman"/>
                <a:cs typeface="Times New Roman"/>
              </a:rPr>
              <a:t>system</a:t>
            </a:r>
            <a:r>
              <a:rPr sz="1800" b="1" spc="-30" dirty="0">
                <a:latin typeface="Times New Roman"/>
                <a:cs typeface="Times New Roman"/>
              </a:rPr>
              <a:t> </a:t>
            </a:r>
            <a:r>
              <a:rPr sz="1800" b="1" spc="-10" dirty="0">
                <a:latin typeface="Times New Roman"/>
                <a:cs typeface="Times New Roman"/>
              </a:rPr>
              <a:t>using </a:t>
            </a:r>
            <a:r>
              <a:rPr sz="1800" b="1" dirty="0">
                <a:latin typeface="Times New Roman"/>
                <a:cs typeface="Times New Roman"/>
              </a:rPr>
              <a:t>multi</a:t>
            </a:r>
            <a:r>
              <a:rPr sz="1800" b="1" spc="-30" dirty="0">
                <a:latin typeface="Times New Roman"/>
                <a:cs typeface="Times New Roman"/>
              </a:rPr>
              <a:t> </a:t>
            </a:r>
            <a:r>
              <a:rPr sz="1800" b="1" dirty="0">
                <a:latin typeface="Times New Roman"/>
                <a:cs typeface="Times New Roman"/>
              </a:rPr>
              <a:t>layer</a:t>
            </a:r>
            <a:r>
              <a:rPr sz="1800" b="1" spc="-60" dirty="0">
                <a:latin typeface="Times New Roman"/>
                <a:cs typeface="Times New Roman"/>
              </a:rPr>
              <a:t> </a:t>
            </a:r>
            <a:r>
              <a:rPr sz="1800" b="1" spc="-10" dirty="0">
                <a:latin typeface="Times New Roman"/>
                <a:cs typeface="Times New Roman"/>
              </a:rPr>
              <a:t>perceptron</a:t>
            </a:r>
            <a:r>
              <a:rPr sz="1800" b="1" spc="-30" dirty="0">
                <a:latin typeface="Times New Roman"/>
                <a:cs typeface="Times New Roman"/>
              </a:rPr>
              <a:t> </a:t>
            </a:r>
            <a:r>
              <a:rPr sz="1800" b="1" dirty="0">
                <a:latin typeface="Times New Roman"/>
                <a:cs typeface="Times New Roman"/>
              </a:rPr>
              <a:t>neural</a:t>
            </a:r>
            <a:r>
              <a:rPr sz="1800" b="1" spc="-10" dirty="0">
                <a:latin typeface="Times New Roman"/>
                <a:cs typeface="Times New Roman"/>
              </a:rPr>
              <a:t> </a:t>
            </a:r>
            <a:r>
              <a:rPr sz="1800" b="1" dirty="0">
                <a:latin typeface="Times New Roman"/>
                <a:cs typeface="Times New Roman"/>
              </a:rPr>
              <a:t>network</a:t>
            </a:r>
            <a:r>
              <a:rPr sz="1800" dirty="0">
                <a:latin typeface="Times New Roman"/>
                <a:cs typeface="Times New Roman"/>
              </a:rPr>
              <a:t>,</a:t>
            </a:r>
            <a:r>
              <a:rPr sz="1800" spc="-45" dirty="0">
                <a:latin typeface="Times New Roman"/>
                <a:cs typeface="Times New Roman"/>
              </a:rPr>
              <a:t> </a:t>
            </a:r>
            <a:r>
              <a:rPr sz="1800" dirty="0">
                <a:latin typeface="Times New Roman"/>
                <a:cs typeface="Times New Roman"/>
              </a:rPr>
              <a:t>8th</a:t>
            </a:r>
            <a:r>
              <a:rPr sz="1800" spc="-15" dirty="0">
                <a:latin typeface="Times New Roman"/>
                <a:cs typeface="Times New Roman"/>
              </a:rPr>
              <a:t> </a:t>
            </a:r>
            <a:r>
              <a:rPr sz="1800" dirty="0">
                <a:latin typeface="Times New Roman"/>
                <a:cs typeface="Times New Roman"/>
              </a:rPr>
              <a:t>Conference</a:t>
            </a:r>
            <a:r>
              <a:rPr sz="1800" spc="-30" dirty="0">
                <a:latin typeface="Times New Roman"/>
                <a:cs typeface="Times New Roman"/>
              </a:rPr>
              <a:t> </a:t>
            </a:r>
            <a:r>
              <a:rPr sz="1800" spc="-10" dirty="0">
                <a:latin typeface="Times New Roman"/>
                <a:cs typeface="Times New Roman"/>
              </a:rPr>
              <a:t>of</a:t>
            </a:r>
            <a:r>
              <a:rPr sz="1800" spc="-105" dirty="0">
                <a:latin typeface="Times New Roman"/>
                <a:cs typeface="Times New Roman"/>
              </a:rPr>
              <a:t> </a:t>
            </a:r>
            <a:r>
              <a:rPr sz="1800" dirty="0">
                <a:latin typeface="Times New Roman"/>
                <a:cs typeface="Times New Roman"/>
              </a:rPr>
              <a:t>AI</a:t>
            </a:r>
            <a:r>
              <a:rPr sz="1800" spc="-15" dirty="0">
                <a:latin typeface="Times New Roman"/>
                <a:cs typeface="Times New Roman"/>
              </a:rPr>
              <a:t> </a:t>
            </a:r>
            <a:r>
              <a:rPr sz="1800" dirty="0">
                <a:latin typeface="Times New Roman"/>
                <a:cs typeface="Times New Roman"/>
              </a:rPr>
              <a:t>&amp;</a:t>
            </a:r>
            <a:r>
              <a:rPr sz="1800" spc="-15" dirty="0">
                <a:latin typeface="Times New Roman"/>
                <a:cs typeface="Times New Roman"/>
              </a:rPr>
              <a:t> </a:t>
            </a:r>
            <a:r>
              <a:rPr sz="1800" dirty="0">
                <a:latin typeface="Times New Roman"/>
                <a:cs typeface="Times New Roman"/>
              </a:rPr>
              <a:t>Robotics</a:t>
            </a:r>
            <a:r>
              <a:rPr sz="1800" spc="-25"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spc="-20" dirty="0">
                <a:latin typeface="Times New Roman"/>
                <a:cs typeface="Times New Roman"/>
              </a:rPr>
              <a:t>10th </a:t>
            </a:r>
            <a:r>
              <a:rPr sz="1800" dirty="0">
                <a:latin typeface="Times New Roman"/>
                <a:cs typeface="Times New Roman"/>
              </a:rPr>
              <a:t>RoboCup</a:t>
            </a:r>
            <a:r>
              <a:rPr sz="1800" spc="-50" dirty="0">
                <a:latin typeface="Times New Roman"/>
                <a:cs typeface="Times New Roman"/>
              </a:rPr>
              <a:t> </a:t>
            </a:r>
            <a:r>
              <a:rPr sz="1800" dirty="0">
                <a:latin typeface="Times New Roman"/>
                <a:cs typeface="Times New Roman"/>
              </a:rPr>
              <a:t>Iranopen</a:t>
            </a:r>
            <a:r>
              <a:rPr sz="1800" spc="-55" dirty="0">
                <a:latin typeface="Times New Roman"/>
                <a:cs typeface="Times New Roman"/>
              </a:rPr>
              <a:t> </a:t>
            </a:r>
            <a:r>
              <a:rPr sz="1800" dirty="0">
                <a:latin typeface="Times New Roman"/>
                <a:cs typeface="Times New Roman"/>
              </a:rPr>
              <a:t>International</a:t>
            </a:r>
            <a:r>
              <a:rPr sz="1800" spc="-60" dirty="0">
                <a:latin typeface="Times New Roman"/>
                <a:cs typeface="Times New Roman"/>
              </a:rPr>
              <a:t> </a:t>
            </a:r>
            <a:r>
              <a:rPr sz="1800" dirty="0">
                <a:latin typeface="Times New Roman"/>
                <a:cs typeface="Times New Roman"/>
              </a:rPr>
              <a:t>Symposium</a:t>
            </a:r>
            <a:r>
              <a:rPr sz="1800" spc="-55" dirty="0">
                <a:latin typeface="Times New Roman"/>
                <a:cs typeface="Times New Roman"/>
              </a:rPr>
              <a:t> </a:t>
            </a:r>
            <a:r>
              <a:rPr sz="1800" dirty="0">
                <a:latin typeface="Times New Roman"/>
                <a:cs typeface="Times New Roman"/>
              </a:rPr>
              <a:t>(IRANOPEN),</a:t>
            </a:r>
            <a:r>
              <a:rPr sz="1800" spc="-20" dirty="0">
                <a:latin typeface="Times New Roman"/>
                <a:cs typeface="Times New Roman"/>
              </a:rPr>
              <a:t> </a:t>
            </a:r>
            <a:r>
              <a:rPr sz="1800" b="1" spc="-10" dirty="0">
                <a:latin typeface="Times New Roman"/>
                <a:cs typeface="Times New Roman"/>
              </a:rPr>
              <a:t>2018</a:t>
            </a:r>
            <a:r>
              <a:rPr sz="1800" spc="-10" dirty="0">
                <a:latin typeface="Times New Roman"/>
                <a:cs typeface="Times New Roman"/>
              </a:rPr>
              <a:t>.</a:t>
            </a:r>
            <a:endParaRPr sz="1800">
              <a:latin typeface="Times New Roman"/>
              <a:cs typeface="Times New Roman"/>
            </a:endParaRPr>
          </a:p>
          <a:p>
            <a:pPr marL="469265" marR="606425" indent="-457200">
              <a:lnSpc>
                <a:spcPct val="100000"/>
              </a:lnSpc>
              <a:spcBef>
                <a:spcPts val="430"/>
              </a:spcBef>
              <a:buAutoNum type="arabicPeriod" startAt="6"/>
              <a:tabLst>
                <a:tab pos="469265" algn="l"/>
              </a:tabLst>
            </a:pPr>
            <a:r>
              <a:rPr sz="1800" spc="-10" dirty="0">
                <a:latin typeface="Times New Roman"/>
                <a:cs typeface="Times New Roman"/>
              </a:rPr>
              <a:t>Al-</a:t>
            </a:r>
            <a:r>
              <a:rPr sz="1800" dirty="0">
                <a:latin typeface="Times New Roman"/>
                <a:cs typeface="Times New Roman"/>
              </a:rPr>
              <a:t>Zahrani,</a:t>
            </a:r>
            <a:r>
              <a:rPr sz="1800" spc="-10" dirty="0">
                <a:latin typeface="Times New Roman"/>
                <a:cs typeface="Times New Roman"/>
              </a:rPr>
              <a:t> Fahad</a:t>
            </a:r>
            <a:r>
              <a:rPr sz="1800" spc="-95" dirty="0">
                <a:latin typeface="Times New Roman"/>
                <a:cs typeface="Times New Roman"/>
              </a:rPr>
              <a:t> </a:t>
            </a:r>
            <a:r>
              <a:rPr sz="1800" dirty="0">
                <a:latin typeface="Times New Roman"/>
                <a:cs typeface="Times New Roman"/>
              </a:rPr>
              <a:t>Ahmad,</a:t>
            </a:r>
            <a:r>
              <a:rPr sz="1800" spc="25" dirty="0">
                <a:latin typeface="Times New Roman"/>
                <a:cs typeface="Times New Roman"/>
              </a:rPr>
              <a:t> </a:t>
            </a:r>
            <a:r>
              <a:rPr sz="1800" b="1" spc="-10" dirty="0">
                <a:latin typeface="Times New Roman"/>
                <a:cs typeface="Times New Roman"/>
              </a:rPr>
              <a:t>Subscription-</a:t>
            </a:r>
            <a:r>
              <a:rPr sz="1800" b="1" dirty="0">
                <a:latin typeface="Times New Roman"/>
                <a:cs typeface="Times New Roman"/>
              </a:rPr>
              <a:t>Based</a:t>
            </a:r>
            <a:r>
              <a:rPr sz="1800" b="1" spc="15" dirty="0">
                <a:latin typeface="Times New Roman"/>
                <a:cs typeface="Times New Roman"/>
              </a:rPr>
              <a:t> </a:t>
            </a:r>
            <a:r>
              <a:rPr sz="1800" b="1" spc="-10" dirty="0">
                <a:latin typeface="Times New Roman"/>
                <a:cs typeface="Times New Roman"/>
              </a:rPr>
              <a:t>Data-</a:t>
            </a:r>
            <a:r>
              <a:rPr sz="1800" b="1" dirty="0">
                <a:latin typeface="Times New Roman"/>
                <a:cs typeface="Times New Roman"/>
              </a:rPr>
              <a:t>Sharing</a:t>
            </a:r>
            <a:r>
              <a:rPr sz="1800" b="1" spc="10" dirty="0">
                <a:latin typeface="Times New Roman"/>
                <a:cs typeface="Times New Roman"/>
              </a:rPr>
              <a:t> </a:t>
            </a:r>
            <a:r>
              <a:rPr sz="1800" b="1" dirty="0">
                <a:latin typeface="Times New Roman"/>
                <a:cs typeface="Times New Roman"/>
              </a:rPr>
              <a:t>Model </a:t>
            </a:r>
            <a:r>
              <a:rPr sz="1800" b="1" spc="-20" dirty="0">
                <a:latin typeface="Times New Roman"/>
                <a:cs typeface="Times New Roman"/>
              </a:rPr>
              <a:t>Using </a:t>
            </a:r>
            <a:r>
              <a:rPr sz="1800" b="1" dirty="0">
                <a:latin typeface="Times New Roman"/>
                <a:cs typeface="Times New Roman"/>
              </a:rPr>
              <a:t>Blockchain</a:t>
            </a:r>
            <a:r>
              <a:rPr sz="1800" b="1" spc="-45" dirty="0">
                <a:latin typeface="Times New Roman"/>
                <a:cs typeface="Times New Roman"/>
              </a:rPr>
              <a:t> </a:t>
            </a:r>
            <a:r>
              <a:rPr sz="1800" b="1" dirty="0">
                <a:latin typeface="Times New Roman"/>
                <a:cs typeface="Times New Roman"/>
              </a:rPr>
              <a:t>and</a:t>
            </a:r>
            <a:r>
              <a:rPr sz="1800" b="1" spc="-25" dirty="0">
                <a:latin typeface="Times New Roman"/>
                <a:cs typeface="Times New Roman"/>
              </a:rPr>
              <a:t> </a:t>
            </a:r>
            <a:r>
              <a:rPr sz="1800" b="1" dirty="0">
                <a:latin typeface="Times New Roman"/>
                <a:cs typeface="Times New Roman"/>
              </a:rPr>
              <a:t>Data</a:t>
            </a:r>
            <a:r>
              <a:rPr sz="1800" b="1" spc="-15" dirty="0">
                <a:latin typeface="Times New Roman"/>
                <a:cs typeface="Times New Roman"/>
              </a:rPr>
              <a:t> </a:t>
            </a:r>
            <a:r>
              <a:rPr sz="1800" b="1" dirty="0">
                <a:latin typeface="Times New Roman"/>
                <a:cs typeface="Times New Roman"/>
              </a:rPr>
              <a:t>as</a:t>
            </a:r>
            <a:r>
              <a:rPr sz="1800" b="1" spc="-15" dirty="0">
                <a:latin typeface="Times New Roman"/>
                <a:cs typeface="Times New Roman"/>
              </a:rPr>
              <a:t> </a:t>
            </a:r>
            <a:r>
              <a:rPr sz="1800" b="1" dirty="0">
                <a:latin typeface="Times New Roman"/>
                <a:cs typeface="Times New Roman"/>
              </a:rPr>
              <a:t>a</a:t>
            </a:r>
            <a:r>
              <a:rPr sz="1800" b="1" spc="-10" dirty="0">
                <a:latin typeface="Times New Roman"/>
                <a:cs typeface="Times New Roman"/>
              </a:rPr>
              <a:t> </a:t>
            </a:r>
            <a:r>
              <a:rPr sz="1800" b="1" dirty="0">
                <a:latin typeface="Times New Roman"/>
                <a:cs typeface="Times New Roman"/>
              </a:rPr>
              <a:t>Service</a:t>
            </a:r>
            <a:r>
              <a:rPr sz="1800" dirty="0">
                <a:latin typeface="Times New Roman"/>
                <a:cs typeface="Times New Roman"/>
              </a:rPr>
              <a:t>,</a:t>
            </a:r>
            <a:r>
              <a:rPr sz="1800" spc="-45" dirty="0">
                <a:latin typeface="Times New Roman"/>
                <a:cs typeface="Times New Roman"/>
              </a:rPr>
              <a:t> </a:t>
            </a:r>
            <a:r>
              <a:rPr sz="1800" spc="-10" dirty="0">
                <a:latin typeface="Times New Roman"/>
                <a:cs typeface="Times New Roman"/>
              </a:rPr>
              <a:t>IEEE</a:t>
            </a:r>
            <a:r>
              <a:rPr sz="1800" spc="-110" dirty="0">
                <a:latin typeface="Times New Roman"/>
                <a:cs typeface="Times New Roman"/>
              </a:rPr>
              <a:t> </a:t>
            </a:r>
            <a:r>
              <a:rPr sz="1800" dirty="0">
                <a:latin typeface="Times New Roman"/>
                <a:cs typeface="Times New Roman"/>
              </a:rPr>
              <a:t>Access,</a:t>
            </a:r>
            <a:r>
              <a:rPr sz="1800" spc="-25" dirty="0">
                <a:latin typeface="Times New Roman"/>
                <a:cs typeface="Times New Roman"/>
              </a:rPr>
              <a:t> </a:t>
            </a:r>
            <a:r>
              <a:rPr sz="1800" dirty="0">
                <a:latin typeface="Times New Roman"/>
                <a:cs typeface="Times New Roman"/>
              </a:rPr>
              <a:t>vol.</a:t>
            </a:r>
            <a:r>
              <a:rPr sz="1800" spc="-25" dirty="0">
                <a:latin typeface="Times New Roman"/>
                <a:cs typeface="Times New Roman"/>
              </a:rPr>
              <a:t> </a:t>
            </a:r>
            <a:r>
              <a:rPr sz="1800" dirty="0">
                <a:latin typeface="Times New Roman"/>
                <a:cs typeface="Times New Roman"/>
              </a:rPr>
              <a:t>8,</a:t>
            </a:r>
            <a:r>
              <a:rPr sz="1800" spc="-25" dirty="0">
                <a:latin typeface="Times New Roman"/>
                <a:cs typeface="Times New Roman"/>
              </a:rPr>
              <a:t> </a:t>
            </a:r>
            <a:r>
              <a:rPr sz="1800" spc="-20" dirty="0">
                <a:latin typeface="Times New Roman"/>
                <a:cs typeface="Times New Roman"/>
              </a:rPr>
              <a:t>115966–115981,</a:t>
            </a:r>
            <a:r>
              <a:rPr sz="1800" spc="-10" dirty="0">
                <a:latin typeface="Times New Roman"/>
                <a:cs typeface="Times New Roman"/>
              </a:rPr>
              <a:t> </a:t>
            </a:r>
            <a:r>
              <a:rPr sz="1800" b="1" spc="-10" dirty="0">
                <a:latin typeface="Times New Roman"/>
                <a:cs typeface="Times New Roman"/>
              </a:rPr>
              <a:t>2020</a:t>
            </a:r>
            <a:r>
              <a:rPr sz="1800" spc="-10" dirty="0">
                <a:latin typeface="Times New Roman"/>
                <a:cs typeface="Times New Roman"/>
              </a:rPr>
              <a:t>.</a:t>
            </a:r>
            <a:endParaRPr sz="1800">
              <a:latin typeface="Times New Roman"/>
              <a:cs typeface="Times New Roman"/>
            </a:endParaRPr>
          </a:p>
          <a:p>
            <a:pPr marL="469265" indent="-456565">
              <a:lnSpc>
                <a:spcPct val="100000"/>
              </a:lnSpc>
              <a:spcBef>
                <a:spcPts val="434"/>
              </a:spcBef>
              <a:buAutoNum type="arabicPeriod" startAt="6"/>
              <a:tabLst>
                <a:tab pos="469265" algn="l"/>
              </a:tabLst>
            </a:pPr>
            <a:r>
              <a:rPr sz="1800" spc="-10" dirty="0">
                <a:latin typeface="Times New Roman"/>
                <a:cs typeface="Times New Roman"/>
              </a:rPr>
              <a:t>Wenzheng</a:t>
            </a:r>
            <a:r>
              <a:rPr sz="1800" spc="-40" dirty="0">
                <a:latin typeface="Times New Roman"/>
                <a:cs typeface="Times New Roman"/>
              </a:rPr>
              <a:t> </a:t>
            </a:r>
            <a:r>
              <a:rPr sz="1800" dirty="0">
                <a:latin typeface="Times New Roman"/>
                <a:cs typeface="Times New Roman"/>
              </a:rPr>
              <a:t>Liu,</a:t>
            </a:r>
            <a:r>
              <a:rPr sz="1800" spc="-40" dirty="0">
                <a:latin typeface="Times New Roman"/>
                <a:cs typeface="Times New Roman"/>
              </a:rPr>
              <a:t> </a:t>
            </a:r>
            <a:r>
              <a:rPr sz="1800" dirty="0">
                <a:latin typeface="Times New Roman"/>
                <a:cs typeface="Times New Roman"/>
              </a:rPr>
              <a:t>Xiaofeng</a:t>
            </a:r>
            <a:r>
              <a:rPr sz="1800" spc="-55" dirty="0">
                <a:latin typeface="Times New Roman"/>
                <a:cs typeface="Times New Roman"/>
              </a:rPr>
              <a:t> </a:t>
            </a:r>
            <a:r>
              <a:rPr sz="1800" spc="-25" dirty="0">
                <a:latin typeface="Times New Roman"/>
                <a:cs typeface="Times New Roman"/>
              </a:rPr>
              <a:t>Wang,</a:t>
            </a:r>
            <a:r>
              <a:rPr sz="1800" spc="-60" dirty="0">
                <a:latin typeface="Times New Roman"/>
                <a:cs typeface="Times New Roman"/>
              </a:rPr>
              <a:t> </a:t>
            </a:r>
            <a:r>
              <a:rPr sz="1800" dirty="0">
                <a:latin typeface="Times New Roman"/>
                <a:cs typeface="Times New Roman"/>
              </a:rPr>
              <a:t>Wie</a:t>
            </a:r>
            <a:r>
              <a:rPr sz="1800" spc="-20" dirty="0">
                <a:latin typeface="Times New Roman"/>
                <a:cs typeface="Times New Roman"/>
              </a:rPr>
              <a:t> </a:t>
            </a:r>
            <a:r>
              <a:rPr sz="1800" dirty="0">
                <a:latin typeface="Times New Roman"/>
                <a:cs typeface="Times New Roman"/>
              </a:rPr>
              <a:t>Peng,</a:t>
            </a:r>
            <a:r>
              <a:rPr sz="1800" spc="-20" dirty="0">
                <a:latin typeface="Times New Roman"/>
                <a:cs typeface="Times New Roman"/>
              </a:rPr>
              <a:t> </a:t>
            </a:r>
            <a:r>
              <a:rPr sz="1800" b="1" dirty="0">
                <a:latin typeface="Times New Roman"/>
                <a:cs typeface="Times New Roman"/>
              </a:rPr>
              <a:t>State</a:t>
            </a:r>
            <a:r>
              <a:rPr sz="1800" b="1" spc="-25"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114" dirty="0">
                <a:latin typeface="Times New Roman"/>
                <a:cs typeface="Times New Roman"/>
              </a:rPr>
              <a:t> </a:t>
            </a:r>
            <a:r>
              <a:rPr sz="1800" b="1" dirty="0">
                <a:latin typeface="Times New Roman"/>
                <a:cs typeface="Times New Roman"/>
              </a:rPr>
              <a:t>Art:</a:t>
            </a:r>
            <a:r>
              <a:rPr sz="1800" b="1" spc="-35" dirty="0">
                <a:latin typeface="Times New Roman"/>
                <a:cs typeface="Times New Roman"/>
              </a:rPr>
              <a:t> </a:t>
            </a:r>
            <a:r>
              <a:rPr sz="1800" b="1" dirty="0">
                <a:latin typeface="Times New Roman"/>
                <a:cs typeface="Times New Roman"/>
              </a:rPr>
              <a:t>Secure</a:t>
            </a:r>
            <a:r>
              <a:rPr sz="1800" b="1" spc="-25" dirty="0">
                <a:latin typeface="Times New Roman"/>
                <a:cs typeface="Times New Roman"/>
              </a:rPr>
              <a:t> </a:t>
            </a:r>
            <a:r>
              <a:rPr sz="1800" b="1" dirty="0">
                <a:latin typeface="Times New Roman"/>
                <a:cs typeface="Times New Roman"/>
              </a:rPr>
              <a:t>Mobile</a:t>
            </a:r>
            <a:r>
              <a:rPr sz="1800" b="1" spc="-40" dirty="0">
                <a:latin typeface="Times New Roman"/>
                <a:cs typeface="Times New Roman"/>
              </a:rPr>
              <a:t> </a:t>
            </a:r>
            <a:r>
              <a:rPr sz="1800" b="1" spc="-10" dirty="0">
                <a:latin typeface="Times New Roman"/>
                <a:cs typeface="Times New Roman"/>
              </a:rPr>
              <a:t>Payment,</a:t>
            </a:r>
            <a:endParaRPr sz="1800">
              <a:latin typeface="Times New Roman"/>
              <a:cs typeface="Times New Roman"/>
            </a:endParaRPr>
          </a:p>
          <a:p>
            <a:pPr marL="469265">
              <a:lnSpc>
                <a:spcPct val="100000"/>
              </a:lnSpc>
            </a:pPr>
            <a:r>
              <a:rPr sz="1800" spc="-10" dirty="0">
                <a:latin typeface="Times New Roman"/>
                <a:cs typeface="Times New Roman"/>
              </a:rPr>
              <a:t>IEEE</a:t>
            </a:r>
            <a:r>
              <a:rPr sz="1800" spc="-110" dirty="0">
                <a:latin typeface="Times New Roman"/>
                <a:cs typeface="Times New Roman"/>
              </a:rPr>
              <a:t> </a:t>
            </a:r>
            <a:r>
              <a:rPr sz="1800" dirty="0">
                <a:latin typeface="Times New Roman"/>
                <a:cs typeface="Times New Roman"/>
              </a:rPr>
              <a:t>Access,</a:t>
            </a:r>
            <a:r>
              <a:rPr sz="1800" spc="-55" dirty="0">
                <a:latin typeface="Times New Roman"/>
                <a:cs typeface="Times New Roman"/>
              </a:rPr>
              <a:t> </a:t>
            </a:r>
            <a:r>
              <a:rPr sz="1800" dirty="0">
                <a:latin typeface="Times New Roman"/>
                <a:cs typeface="Times New Roman"/>
              </a:rPr>
              <a:t>vol.</a:t>
            </a:r>
            <a:r>
              <a:rPr sz="1800" spc="-35" dirty="0">
                <a:latin typeface="Times New Roman"/>
                <a:cs typeface="Times New Roman"/>
              </a:rPr>
              <a:t> </a:t>
            </a:r>
            <a:r>
              <a:rPr sz="1800" dirty="0">
                <a:latin typeface="Times New Roman"/>
                <a:cs typeface="Times New Roman"/>
              </a:rPr>
              <a:t>10,</a:t>
            </a:r>
            <a:r>
              <a:rPr sz="1800" spc="-25" dirty="0">
                <a:latin typeface="Times New Roman"/>
                <a:cs typeface="Times New Roman"/>
              </a:rPr>
              <a:t> </a:t>
            </a:r>
            <a:r>
              <a:rPr sz="1800" b="1" spc="-20" dirty="0">
                <a:latin typeface="Times New Roman"/>
                <a:cs typeface="Times New Roman"/>
              </a:rPr>
              <a:t>2020</a:t>
            </a:r>
            <a:endParaRPr sz="1800">
              <a:latin typeface="Times New Roman"/>
              <a:cs typeface="Times New Roman"/>
            </a:endParaRPr>
          </a:p>
          <a:p>
            <a:pPr marL="469265" marR="523875" indent="-457200">
              <a:lnSpc>
                <a:spcPct val="100000"/>
              </a:lnSpc>
              <a:spcBef>
                <a:spcPts val="430"/>
              </a:spcBef>
              <a:buAutoNum type="arabicPeriod" startAt="12"/>
              <a:tabLst>
                <a:tab pos="469265" algn="l"/>
              </a:tabLst>
            </a:pPr>
            <a:r>
              <a:rPr sz="1800" spc="-20" dirty="0">
                <a:latin typeface="Times New Roman"/>
                <a:cs typeface="Times New Roman"/>
              </a:rPr>
              <a:t>Yustus</a:t>
            </a:r>
            <a:r>
              <a:rPr sz="1800" spc="-30" dirty="0">
                <a:latin typeface="Times New Roman"/>
                <a:cs typeface="Times New Roman"/>
              </a:rPr>
              <a:t> </a:t>
            </a:r>
            <a:r>
              <a:rPr sz="1800" dirty="0">
                <a:latin typeface="Times New Roman"/>
                <a:cs typeface="Times New Roman"/>
              </a:rPr>
              <a:t>Eko</a:t>
            </a:r>
            <a:r>
              <a:rPr sz="1800" spc="-40" dirty="0">
                <a:latin typeface="Times New Roman"/>
                <a:cs typeface="Times New Roman"/>
              </a:rPr>
              <a:t> </a:t>
            </a:r>
            <a:r>
              <a:rPr sz="1800" dirty="0">
                <a:latin typeface="Times New Roman"/>
                <a:cs typeface="Times New Roman"/>
              </a:rPr>
              <a:t>Oktian,</a:t>
            </a:r>
            <a:r>
              <a:rPr sz="1800" spc="-50" dirty="0">
                <a:latin typeface="Times New Roman"/>
                <a:cs typeface="Times New Roman"/>
              </a:rPr>
              <a:t> </a:t>
            </a:r>
            <a:r>
              <a:rPr sz="1800" dirty="0">
                <a:latin typeface="Times New Roman"/>
                <a:cs typeface="Times New Roman"/>
              </a:rPr>
              <a:t>Elizabeth</a:t>
            </a:r>
            <a:r>
              <a:rPr sz="1800" spc="-65" dirty="0">
                <a:latin typeface="Times New Roman"/>
                <a:cs typeface="Times New Roman"/>
              </a:rPr>
              <a:t> </a:t>
            </a:r>
            <a:r>
              <a:rPr sz="1800" dirty="0">
                <a:latin typeface="Times New Roman"/>
                <a:cs typeface="Times New Roman"/>
              </a:rPr>
              <a:t>Nathania</a:t>
            </a:r>
            <a:r>
              <a:rPr sz="1800" spc="-55" dirty="0">
                <a:latin typeface="Times New Roman"/>
                <a:cs typeface="Times New Roman"/>
              </a:rPr>
              <a:t> </a:t>
            </a:r>
            <a:r>
              <a:rPr sz="1800" spc="-10" dirty="0">
                <a:latin typeface="Times New Roman"/>
                <a:cs typeface="Times New Roman"/>
              </a:rPr>
              <a:t>Witanto,</a:t>
            </a:r>
            <a:r>
              <a:rPr sz="1800" spc="-55" dirty="0">
                <a:latin typeface="Times New Roman"/>
                <a:cs typeface="Times New Roman"/>
              </a:rPr>
              <a:t> </a:t>
            </a:r>
            <a:r>
              <a:rPr sz="1800" dirty="0">
                <a:latin typeface="Times New Roman"/>
                <a:cs typeface="Times New Roman"/>
              </a:rPr>
              <a:t>Sandra</a:t>
            </a:r>
            <a:r>
              <a:rPr sz="1800" spc="-35" dirty="0">
                <a:latin typeface="Times New Roman"/>
                <a:cs typeface="Times New Roman"/>
              </a:rPr>
              <a:t> </a:t>
            </a:r>
            <a:r>
              <a:rPr sz="1800" dirty="0">
                <a:latin typeface="Times New Roman"/>
                <a:cs typeface="Times New Roman"/>
              </a:rPr>
              <a:t>Kumi,</a:t>
            </a:r>
            <a:r>
              <a:rPr sz="1800" spc="-35" dirty="0">
                <a:latin typeface="Times New Roman"/>
                <a:cs typeface="Times New Roman"/>
              </a:rPr>
              <a:t> </a:t>
            </a:r>
            <a:r>
              <a:rPr sz="1800" spc="-10" dirty="0">
                <a:latin typeface="Times New Roman"/>
                <a:cs typeface="Times New Roman"/>
              </a:rPr>
              <a:t>Sang-</a:t>
            </a:r>
            <a:r>
              <a:rPr sz="1800" dirty="0">
                <a:latin typeface="Times New Roman"/>
                <a:cs typeface="Times New Roman"/>
              </a:rPr>
              <a:t>Gon</a:t>
            </a:r>
            <a:r>
              <a:rPr sz="1800" spc="-40" dirty="0">
                <a:latin typeface="Times New Roman"/>
                <a:cs typeface="Times New Roman"/>
              </a:rPr>
              <a:t> </a:t>
            </a:r>
            <a:r>
              <a:rPr sz="1800" spc="-20" dirty="0">
                <a:latin typeface="Times New Roman"/>
                <a:cs typeface="Times New Roman"/>
              </a:rPr>
              <a:t>Lee, </a:t>
            </a:r>
            <a:r>
              <a:rPr sz="1800" b="1" dirty="0">
                <a:latin typeface="Times New Roman"/>
                <a:cs typeface="Times New Roman"/>
              </a:rPr>
              <a:t>BlockSubPay</a:t>
            </a:r>
            <a:r>
              <a:rPr sz="1800" b="1" spc="-25" dirty="0">
                <a:latin typeface="Times New Roman"/>
                <a:cs typeface="Times New Roman"/>
              </a:rPr>
              <a:t> </a:t>
            </a:r>
            <a:r>
              <a:rPr sz="1800" b="1" dirty="0">
                <a:latin typeface="Times New Roman"/>
                <a:cs typeface="Times New Roman"/>
              </a:rPr>
              <a:t>-</a:t>
            </a:r>
            <a:r>
              <a:rPr sz="1800" b="1" spc="-110" dirty="0">
                <a:latin typeface="Times New Roman"/>
                <a:cs typeface="Times New Roman"/>
              </a:rPr>
              <a:t> </a:t>
            </a:r>
            <a:r>
              <a:rPr sz="1800" b="1" dirty="0">
                <a:latin typeface="Times New Roman"/>
                <a:cs typeface="Times New Roman"/>
              </a:rPr>
              <a:t>A</a:t>
            </a:r>
            <a:r>
              <a:rPr sz="1800" b="1" spc="-114" dirty="0">
                <a:latin typeface="Times New Roman"/>
                <a:cs typeface="Times New Roman"/>
              </a:rPr>
              <a:t> </a:t>
            </a:r>
            <a:r>
              <a:rPr sz="1800" b="1" dirty="0">
                <a:latin typeface="Times New Roman"/>
                <a:cs typeface="Times New Roman"/>
              </a:rPr>
              <a:t>Blockchain</a:t>
            </a:r>
            <a:r>
              <a:rPr sz="1800" b="1" spc="-35" dirty="0">
                <a:latin typeface="Times New Roman"/>
                <a:cs typeface="Times New Roman"/>
              </a:rPr>
              <a:t> </a:t>
            </a:r>
            <a:r>
              <a:rPr sz="1800" b="1" dirty="0">
                <a:latin typeface="Times New Roman"/>
                <a:cs typeface="Times New Roman"/>
              </a:rPr>
              <a:t>Framework</a:t>
            </a:r>
            <a:r>
              <a:rPr sz="1800" b="1" spc="-55" dirty="0">
                <a:latin typeface="Times New Roman"/>
                <a:cs typeface="Times New Roman"/>
              </a:rPr>
              <a:t> </a:t>
            </a:r>
            <a:r>
              <a:rPr sz="1800" b="1" dirty="0">
                <a:latin typeface="Times New Roman"/>
                <a:cs typeface="Times New Roman"/>
              </a:rPr>
              <a:t>for</a:t>
            </a:r>
            <a:r>
              <a:rPr sz="1800" b="1" spc="-60" dirty="0">
                <a:latin typeface="Times New Roman"/>
                <a:cs typeface="Times New Roman"/>
              </a:rPr>
              <a:t> </a:t>
            </a:r>
            <a:r>
              <a:rPr sz="1800" b="1" spc="-10" dirty="0">
                <a:latin typeface="Times New Roman"/>
                <a:cs typeface="Times New Roman"/>
              </a:rPr>
              <a:t>Subscription-</a:t>
            </a:r>
            <a:r>
              <a:rPr sz="1800" b="1" dirty="0">
                <a:latin typeface="Times New Roman"/>
                <a:cs typeface="Times New Roman"/>
              </a:rPr>
              <a:t>Based</a:t>
            </a:r>
            <a:r>
              <a:rPr sz="1800" b="1" spc="-10" dirty="0">
                <a:latin typeface="Times New Roman"/>
                <a:cs typeface="Times New Roman"/>
              </a:rPr>
              <a:t> </a:t>
            </a:r>
            <a:r>
              <a:rPr sz="1800" b="1" dirty="0">
                <a:latin typeface="Times New Roman"/>
                <a:cs typeface="Times New Roman"/>
              </a:rPr>
              <a:t>Payment</a:t>
            </a:r>
            <a:r>
              <a:rPr sz="1800" b="1" spc="-45" dirty="0">
                <a:latin typeface="Times New Roman"/>
                <a:cs typeface="Times New Roman"/>
              </a:rPr>
              <a:t> </a:t>
            </a:r>
            <a:r>
              <a:rPr sz="1800" b="1" spc="-25" dirty="0">
                <a:latin typeface="Times New Roman"/>
                <a:cs typeface="Times New Roman"/>
              </a:rPr>
              <a:t>in </a:t>
            </a:r>
            <a:r>
              <a:rPr sz="1800" b="1" dirty="0">
                <a:latin typeface="Times New Roman"/>
                <a:cs typeface="Times New Roman"/>
              </a:rPr>
              <a:t>Cloud</a:t>
            </a:r>
            <a:r>
              <a:rPr sz="1800" b="1" spc="-75" dirty="0">
                <a:latin typeface="Times New Roman"/>
                <a:cs typeface="Times New Roman"/>
              </a:rPr>
              <a:t> </a:t>
            </a:r>
            <a:r>
              <a:rPr sz="1800" b="1" dirty="0">
                <a:latin typeface="Times New Roman"/>
                <a:cs typeface="Times New Roman"/>
              </a:rPr>
              <a:t>Service</a:t>
            </a:r>
            <a:r>
              <a:rPr sz="1800" dirty="0">
                <a:latin typeface="Times New Roman"/>
                <a:cs typeface="Times New Roman"/>
              </a:rPr>
              <a:t>,</a:t>
            </a:r>
            <a:r>
              <a:rPr sz="1800" spc="-50" dirty="0">
                <a:latin typeface="Times New Roman"/>
                <a:cs typeface="Times New Roman"/>
              </a:rPr>
              <a:t> </a:t>
            </a:r>
            <a:r>
              <a:rPr sz="1800" dirty="0">
                <a:latin typeface="Times New Roman"/>
                <a:cs typeface="Times New Roman"/>
              </a:rPr>
              <a:t>21st</a:t>
            </a:r>
            <a:r>
              <a:rPr sz="1800" spc="-50" dirty="0">
                <a:latin typeface="Times New Roman"/>
                <a:cs typeface="Times New Roman"/>
              </a:rPr>
              <a:t> </a:t>
            </a:r>
            <a:r>
              <a:rPr sz="1800" dirty="0">
                <a:latin typeface="Times New Roman"/>
                <a:cs typeface="Times New Roman"/>
              </a:rPr>
              <a:t>International</a:t>
            </a:r>
            <a:r>
              <a:rPr sz="1800" spc="-50" dirty="0">
                <a:latin typeface="Times New Roman"/>
                <a:cs typeface="Times New Roman"/>
              </a:rPr>
              <a:t> </a:t>
            </a:r>
            <a:r>
              <a:rPr sz="1800" dirty="0">
                <a:latin typeface="Times New Roman"/>
                <a:cs typeface="Times New Roman"/>
              </a:rPr>
              <a:t>Conference</a:t>
            </a:r>
            <a:r>
              <a:rPr sz="1800" spc="-55" dirty="0">
                <a:latin typeface="Times New Roman"/>
                <a:cs typeface="Times New Roman"/>
              </a:rPr>
              <a:t> </a:t>
            </a:r>
            <a:r>
              <a:rPr sz="1800" dirty="0">
                <a:latin typeface="Times New Roman"/>
                <a:cs typeface="Times New Roman"/>
              </a:rPr>
              <a:t>on</a:t>
            </a:r>
            <a:r>
              <a:rPr sz="1800" spc="-110" dirty="0">
                <a:latin typeface="Times New Roman"/>
                <a:cs typeface="Times New Roman"/>
              </a:rPr>
              <a:t> </a:t>
            </a:r>
            <a:r>
              <a:rPr sz="1800" dirty="0">
                <a:latin typeface="Times New Roman"/>
                <a:cs typeface="Times New Roman"/>
              </a:rPr>
              <a:t>Advanced</a:t>
            </a:r>
            <a:r>
              <a:rPr sz="1800" spc="-40" dirty="0">
                <a:latin typeface="Times New Roman"/>
                <a:cs typeface="Times New Roman"/>
              </a:rPr>
              <a:t> </a:t>
            </a:r>
            <a:r>
              <a:rPr sz="1800" spc="-10" dirty="0">
                <a:latin typeface="Times New Roman"/>
                <a:cs typeface="Times New Roman"/>
              </a:rPr>
              <a:t>Communication Technology</a:t>
            </a:r>
            <a:r>
              <a:rPr sz="1800" spc="-75" dirty="0">
                <a:latin typeface="Times New Roman"/>
                <a:cs typeface="Times New Roman"/>
              </a:rPr>
              <a:t> </a:t>
            </a:r>
            <a:r>
              <a:rPr sz="1800" dirty="0">
                <a:latin typeface="Times New Roman"/>
                <a:cs typeface="Times New Roman"/>
              </a:rPr>
              <a:t>(ICACT),</a:t>
            </a:r>
            <a:r>
              <a:rPr sz="1800" spc="-55" dirty="0">
                <a:latin typeface="Times New Roman"/>
                <a:cs typeface="Times New Roman"/>
              </a:rPr>
              <a:t> </a:t>
            </a:r>
            <a:r>
              <a:rPr sz="1800" b="1" spc="-10" dirty="0">
                <a:latin typeface="Times New Roman"/>
                <a:cs typeface="Times New Roman"/>
              </a:rPr>
              <a:t>2019</a:t>
            </a:r>
            <a:r>
              <a:rPr sz="1800" spc="-10" dirty="0">
                <a:latin typeface="Times New Roman"/>
                <a:cs typeface="Times New Roman"/>
              </a:rPr>
              <a:t>.</a:t>
            </a:r>
            <a:endParaRPr sz="1800">
              <a:latin typeface="Times New Roman"/>
              <a:cs typeface="Times New Roman"/>
            </a:endParaRPr>
          </a:p>
          <a:p>
            <a:pPr marL="469265" marR="42545" indent="-457200">
              <a:lnSpc>
                <a:spcPct val="100000"/>
              </a:lnSpc>
              <a:spcBef>
                <a:spcPts val="434"/>
              </a:spcBef>
              <a:buAutoNum type="arabicPeriod" startAt="12"/>
              <a:tabLst>
                <a:tab pos="469265" algn="l"/>
              </a:tabLst>
            </a:pPr>
            <a:r>
              <a:rPr sz="1800" dirty="0">
                <a:latin typeface="Times New Roman"/>
                <a:cs typeface="Times New Roman"/>
              </a:rPr>
              <a:t>Jingwei</a:t>
            </a:r>
            <a:r>
              <a:rPr sz="1800" spc="-30" dirty="0">
                <a:latin typeface="Times New Roman"/>
                <a:cs typeface="Times New Roman"/>
              </a:rPr>
              <a:t> </a:t>
            </a:r>
            <a:r>
              <a:rPr sz="1800" dirty="0">
                <a:latin typeface="Times New Roman"/>
                <a:cs typeface="Times New Roman"/>
              </a:rPr>
              <a:t>Liu,</a:t>
            </a:r>
            <a:r>
              <a:rPr sz="1800" spc="-35" dirty="0">
                <a:latin typeface="Times New Roman"/>
                <a:cs typeface="Times New Roman"/>
              </a:rPr>
              <a:t> </a:t>
            </a:r>
            <a:r>
              <a:rPr sz="1800" dirty="0">
                <a:latin typeface="Times New Roman"/>
                <a:cs typeface="Times New Roman"/>
              </a:rPr>
              <a:t>Xiaolu</a:t>
            </a:r>
            <a:r>
              <a:rPr sz="1800" spc="-30" dirty="0">
                <a:latin typeface="Times New Roman"/>
                <a:cs typeface="Times New Roman"/>
              </a:rPr>
              <a:t> </a:t>
            </a:r>
            <a:r>
              <a:rPr sz="1800" dirty="0">
                <a:latin typeface="Times New Roman"/>
                <a:cs typeface="Times New Roman"/>
              </a:rPr>
              <a:t>Li,</a:t>
            </a:r>
            <a:r>
              <a:rPr sz="1800" spc="-25" dirty="0">
                <a:latin typeface="Times New Roman"/>
                <a:cs typeface="Times New Roman"/>
              </a:rPr>
              <a:t> </a:t>
            </a:r>
            <a:r>
              <a:rPr sz="1800" dirty="0">
                <a:latin typeface="Times New Roman"/>
                <a:cs typeface="Times New Roman"/>
              </a:rPr>
              <a:t>Lin</a:t>
            </a:r>
            <a:r>
              <a:rPr sz="1800" spc="-100" dirty="0">
                <a:latin typeface="Times New Roman"/>
                <a:cs typeface="Times New Roman"/>
              </a:rPr>
              <a:t> </a:t>
            </a:r>
            <a:r>
              <a:rPr sz="1800" spc="-45" dirty="0">
                <a:latin typeface="Times New Roman"/>
                <a:cs typeface="Times New Roman"/>
              </a:rPr>
              <a:t>Ye,</a:t>
            </a:r>
            <a:r>
              <a:rPr sz="1800" spc="-15" dirty="0">
                <a:latin typeface="Times New Roman"/>
                <a:cs typeface="Times New Roman"/>
              </a:rPr>
              <a:t> </a:t>
            </a:r>
            <a:r>
              <a:rPr sz="1800" dirty="0">
                <a:latin typeface="Times New Roman"/>
                <a:cs typeface="Times New Roman"/>
              </a:rPr>
              <a:t>Hongli</a:t>
            </a:r>
            <a:r>
              <a:rPr sz="1800" spc="-35" dirty="0">
                <a:latin typeface="Times New Roman"/>
                <a:cs typeface="Times New Roman"/>
              </a:rPr>
              <a:t> </a:t>
            </a:r>
            <a:r>
              <a:rPr sz="1800" dirty="0">
                <a:latin typeface="Times New Roman"/>
                <a:cs typeface="Times New Roman"/>
              </a:rPr>
              <a:t>Zhang,</a:t>
            </a:r>
            <a:r>
              <a:rPr sz="1800" spc="-35" dirty="0">
                <a:latin typeface="Times New Roman"/>
                <a:cs typeface="Times New Roman"/>
              </a:rPr>
              <a:t> </a:t>
            </a:r>
            <a:r>
              <a:rPr sz="1800" dirty="0">
                <a:latin typeface="Times New Roman"/>
                <a:cs typeface="Times New Roman"/>
              </a:rPr>
              <a:t>Xiaojiang</a:t>
            </a:r>
            <a:r>
              <a:rPr sz="1800" spc="-25" dirty="0">
                <a:latin typeface="Times New Roman"/>
                <a:cs typeface="Times New Roman"/>
              </a:rPr>
              <a:t> </a:t>
            </a:r>
            <a:r>
              <a:rPr sz="1800" dirty="0">
                <a:latin typeface="Times New Roman"/>
                <a:cs typeface="Times New Roman"/>
              </a:rPr>
              <a:t>Du,</a:t>
            </a:r>
            <a:r>
              <a:rPr sz="1800" spc="-25" dirty="0">
                <a:latin typeface="Times New Roman"/>
                <a:cs typeface="Times New Roman"/>
              </a:rPr>
              <a:t> </a:t>
            </a:r>
            <a:r>
              <a:rPr sz="1800" dirty="0">
                <a:latin typeface="Times New Roman"/>
                <a:cs typeface="Times New Roman"/>
              </a:rPr>
              <a:t>Mohsen</a:t>
            </a:r>
            <a:r>
              <a:rPr sz="1800" spc="-20" dirty="0">
                <a:latin typeface="Times New Roman"/>
                <a:cs typeface="Times New Roman"/>
              </a:rPr>
              <a:t> </a:t>
            </a:r>
            <a:r>
              <a:rPr sz="1800" dirty="0">
                <a:latin typeface="Times New Roman"/>
                <a:cs typeface="Times New Roman"/>
              </a:rPr>
              <a:t>Guizani,</a:t>
            </a:r>
            <a:r>
              <a:rPr sz="1800" spc="-40" dirty="0">
                <a:latin typeface="Times New Roman"/>
                <a:cs typeface="Times New Roman"/>
              </a:rPr>
              <a:t> </a:t>
            </a:r>
            <a:r>
              <a:rPr sz="1800" b="1" spc="-10" dirty="0">
                <a:latin typeface="Times New Roman"/>
                <a:cs typeface="Times New Roman"/>
              </a:rPr>
              <a:t>BPDS: </a:t>
            </a:r>
            <a:r>
              <a:rPr sz="1800" b="1" spc="-20" dirty="0">
                <a:latin typeface="Times New Roman"/>
                <a:cs typeface="Times New Roman"/>
              </a:rPr>
              <a:t>A</a:t>
            </a:r>
            <a:r>
              <a:rPr sz="1800" b="1" spc="-105" dirty="0">
                <a:latin typeface="Times New Roman"/>
                <a:cs typeface="Times New Roman"/>
              </a:rPr>
              <a:t> </a:t>
            </a:r>
            <a:r>
              <a:rPr sz="1800" b="1" dirty="0">
                <a:latin typeface="Times New Roman"/>
                <a:cs typeface="Times New Roman"/>
              </a:rPr>
              <a:t>Blockchain</a:t>
            </a:r>
            <a:r>
              <a:rPr sz="1800" b="1" spc="-45" dirty="0">
                <a:latin typeface="Times New Roman"/>
                <a:cs typeface="Times New Roman"/>
              </a:rPr>
              <a:t> </a:t>
            </a:r>
            <a:r>
              <a:rPr sz="1800" b="1" dirty="0">
                <a:latin typeface="Times New Roman"/>
                <a:cs typeface="Times New Roman"/>
              </a:rPr>
              <a:t>Based</a:t>
            </a:r>
            <a:r>
              <a:rPr sz="1800" b="1" spc="-20" dirty="0">
                <a:latin typeface="Times New Roman"/>
                <a:cs typeface="Times New Roman"/>
              </a:rPr>
              <a:t> </a:t>
            </a:r>
            <a:r>
              <a:rPr sz="1800" b="1" spc="-10" dirty="0">
                <a:latin typeface="Times New Roman"/>
                <a:cs typeface="Times New Roman"/>
              </a:rPr>
              <a:t>Privacy-Preserving</a:t>
            </a:r>
            <a:r>
              <a:rPr sz="1800" b="1" spc="-50" dirty="0">
                <a:latin typeface="Times New Roman"/>
                <a:cs typeface="Times New Roman"/>
              </a:rPr>
              <a:t> </a:t>
            </a:r>
            <a:r>
              <a:rPr sz="1800" b="1" dirty="0">
                <a:latin typeface="Times New Roman"/>
                <a:cs typeface="Times New Roman"/>
              </a:rPr>
              <a:t>Data</a:t>
            </a:r>
            <a:r>
              <a:rPr sz="1800" b="1" spc="-15" dirty="0">
                <a:latin typeface="Times New Roman"/>
                <a:cs typeface="Times New Roman"/>
              </a:rPr>
              <a:t> </a:t>
            </a:r>
            <a:r>
              <a:rPr sz="1800" b="1" dirty="0">
                <a:latin typeface="Times New Roman"/>
                <a:cs typeface="Times New Roman"/>
              </a:rPr>
              <a:t>Sharing</a:t>
            </a:r>
            <a:r>
              <a:rPr sz="1800" b="1" spc="-30" dirty="0">
                <a:latin typeface="Times New Roman"/>
                <a:cs typeface="Times New Roman"/>
              </a:rPr>
              <a:t> </a:t>
            </a:r>
            <a:r>
              <a:rPr sz="1800" b="1" dirty="0">
                <a:latin typeface="Times New Roman"/>
                <a:cs typeface="Times New Roman"/>
              </a:rPr>
              <a:t>for</a:t>
            </a:r>
            <a:r>
              <a:rPr sz="1800" b="1" spc="-45" dirty="0">
                <a:latin typeface="Times New Roman"/>
                <a:cs typeface="Times New Roman"/>
              </a:rPr>
              <a:t> </a:t>
            </a:r>
            <a:r>
              <a:rPr sz="1800" b="1" dirty="0">
                <a:latin typeface="Times New Roman"/>
                <a:cs typeface="Times New Roman"/>
              </a:rPr>
              <a:t>Electronic</a:t>
            </a:r>
            <a:r>
              <a:rPr sz="1800" b="1" spc="-35" dirty="0">
                <a:latin typeface="Times New Roman"/>
                <a:cs typeface="Times New Roman"/>
              </a:rPr>
              <a:t> </a:t>
            </a:r>
            <a:r>
              <a:rPr sz="1800" b="1" spc="-10" dirty="0">
                <a:latin typeface="Times New Roman"/>
                <a:cs typeface="Times New Roman"/>
              </a:rPr>
              <a:t>Medical </a:t>
            </a:r>
            <a:r>
              <a:rPr sz="1800" b="1" dirty="0">
                <a:latin typeface="Times New Roman"/>
                <a:cs typeface="Times New Roman"/>
              </a:rPr>
              <a:t>Records</a:t>
            </a:r>
            <a:r>
              <a:rPr sz="1800" dirty="0">
                <a:latin typeface="Times New Roman"/>
                <a:cs typeface="Times New Roman"/>
              </a:rPr>
              <a:t>,</a:t>
            </a:r>
            <a:r>
              <a:rPr sz="1800" spc="-50" dirty="0">
                <a:latin typeface="Times New Roman"/>
                <a:cs typeface="Times New Roman"/>
              </a:rPr>
              <a:t> </a:t>
            </a:r>
            <a:r>
              <a:rPr sz="1800" dirty="0">
                <a:latin typeface="Times New Roman"/>
                <a:cs typeface="Times New Roman"/>
              </a:rPr>
              <a:t>IEEE</a:t>
            </a:r>
            <a:r>
              <a:rPr sz="1800" spc="-55" dirty="0">
                <a:latin typeface="Times New Roman"/>
                <a:cs typeface="Times New Roman"/>
              </a:rPr>
              <a:t> </a:t>
            </a:r>
            <a:r>
              <a:rPr sz="1800" dirty="0">
                <a:latin typeface="Times New Roman"/>
                <a:cs typeface="Times New Roman"/>
              </a:rPr>
              <a:t>Global</a:t>
            </a:r>
            <a:r>
              <a:rPr sz="1800" spc="-40" dirty="0">
                <a:latin typeface="Times New Roman"/>
                <a:cs typeface="Times New Roman"/>
              </a:rPr>
              <a:t> </a:t>
            </a:r>
            <a:r>
              <a:rPr sz="1800" dirty="0">
                <a:latin typeface="Times New Roman"/>
                <a:cs typeface="Times New Roman"/>
              </a:rPr>
              <a:t>Communications</a:t>
            </a:r>
            <a:r>
              <a:rPr sz="1800" spc="-40" dirty="0">
                <a:latin typeface="Times New Roman"/>
                <a:cs typeface="Times New Roman"/>
              </a:rPr>
              <a:t> </a:t>
            </a:r>
            <a:r>
              <a:rPr sz="1800" dirty="0">
                <a:latin typeface="Times New Roman"/>
                <a:cs typeface="Times New Roman"/>
              </a:rPr>
              <a:t>Conference</a:t>
            </a:r>
            <a:r>
              <a:rPr sz="1800" spc="-55" dirty="0">
                <a:latin typeface="Times New Roman"/>
                <a:cs typeface="Times New Roman"/>
              </a:rPr>
              <a:t> </a:t>
            </a:r>
            <a:r>
              <a:rPr sz="1800" dirty="0">
                <a:latin typeface="Times New Roman"/>
                <a:cs typeface="Times New Roman"/>
              </a:rPr>
              <a:t>(GLOBECOM),</a:t>
            </a:r>
            <a:r>
              <a:rPr sz="1800" spc="-20" dirty="0">
                <a:latin typeface="Times New Roman"/>
                <a:cs typeface="Times New Roman"/>
              </a:rPr>
              <a:t> </a:t>
            </a:r>
            <a:r>
              <a:rPr sz="1800" b="1" spc="-10" dirty="0">
                <a:latin typeface="Times New Roman"/>
                <a:cs typeface="Times New Roman"/>
              </a:rPr>
              <a:t>2018</a:t>
            </a:r>
            <a:r>
              <a:rPr sz="1800" spc="-10" dirty="0">
                <a:latin typeface="Times New Roman"/>
                <a:cs typeface="Times New Roman"/>
              </a:rPr>
              <a:t>.</a:t>
            </a:r>
            <a:endParaRPr sz="18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5866" y="3384042"/>
            <a:ext cx="2334260" cy="574040"/>
          </a:xfrm>
          <a:prstGeom prst="rect">
            <a:avLst/>
          </a:prstGeom>
        </p:spPr>
        <p:txBody>
          <a:bodyPr vert="horz" wrap="square" lIns="0" tIns="12700" rIns="0" bIns="0" rtlCol="0">
            <a:spAutoFit/>
          </a:bodyPr>
          <a:lstStyle/>
          <a:p>
            <a:pPr marL="12700">
              <a:lnSpc>
                <a:spcPct val="100000"/>
              </a:lnSpc>
              <a:spcBef>
                <a:spcPts val="100"/>
              </a:spcBef>
            </a:pPr>
            <a:r>
              <a:rPr dirty="0"/>
              <a:t>Thank</a:t>
            </a:r>
            <a:r>
              <a:rPr spc="-140" dirty="0"/>
              <a:t> </a:t>
            </a:r>
            <a:r>
              <a:rPr spc="-9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7015" y="787697"/>
            <a:ext cx="1729922" cy="351778"/>
          </a:xfrm>
          <a:prstGeom prst="rect">
            <a:avLst/>
          </a:prstGeom>
        </p:spPr>
      </p:pic>
      <p:sp>
        <p:nvSpPr>
          <p:cNvPr id="3" name="object 3"/>
          <p:cNvSpPr txBox="1">
            <a:spLocks noGrp="1"/>
          </p:cNvSpPr>
          <p:nvPr>
            <p:ph type="title"/>
          </p:nvPr>
        </p:nvSpPr>
        <p:spPr>
          <a:prstGeom prst="rect">
            <a:avLst/>
          </a:prstGeom>
        </p:spPr>
        <p:txBody>
          <a:bodyPr vert="horz" wrap="square" lIns="0" tIns="315645" rIns="0" bIns="0" rtlCol="0">
            <a:spAutoFit/>
          </a:bodyPr>
          <a:lstStyle/>
          <a:p>
            <a:pPr marL="41275">
              <a:lnSpc>
                <a:spcPct val="100000"/>
              </a:lnSpc>
              <a:spcBef>
                <a:spcPts val="100"/>
              </a:spcBef>
            </a:pPr>
            <a:r>
              <a:rPr spc="-10" dirty="0"/>
              <a:t>Abstract</a:t>
            </a:r>
          </a:p>
        </p:txBody>
      </p:sp>
      <p:sp>
        <p:nvSpPr>
          <p:cNvPr id="4" name="object 4"/>
          <p:cNvSpPr txBox="1"/>
          <p:nvPr/>
        </p:nvSpPr>
        <p:spPr>
          <a:xfrm>
            <a:off x="507015" y="1800225"/>
            <a:ext cx="7660336" cy="2209964"/>
          </a:xfrm>
          <a:prstGeom prst="rect">
            <a:avLst/>
          </a:prstGeom>
        </p:spPr>
        <p:txBody>
          <a:bodyPr vert="horz" wrap="square" lIns="0" tIns="15875" rIns="0" bIns="0" rtlCol="0">
            <a:spAutoFit/>
          </a:bodyPr>
          <a:lstStyle/>
          <a:p>
            <a:pPr marL="12700" marR="5080" algn="just">
              <a:lnSpc>
                <a:spcPct val="98700"/>
              </a:lnSpc>
              <a:spcBef>
                <a:spcPts val="125"/>
              </a:spcBef>
            </a:pPr>
            <a:r>
              <a:rPr lang="en-US" sz="1800" dirty="0">
                <a:latin typeface="Times New Roman"/>
                <a:cs typeface="Times New Roman"/>
              </a:rPr>
              <a:t>Generic  workout  routines,  lack  of  personalized  advice,  and  time management issues often lead to ineffective workouts and frustration. The AI Fitness Trainer addresses this issues by offering personalized recommendations through Deep Neural Networks (MLP), tailored to each user’s fitness goals. It combines </a:t>
            </a:r>
            <a:r>
              <a:rPr lang="en-US" sz="1800" dirty="0" err="1">
                <a:latin typeface="Times New Roman"/>
                <a:cs typeface="Times New Roman"/>
              </a:rPr>
              <a:t>Mediapipe</a:t>
            </a:r>
            <a:r>
              <a:rPr lang="en-US" sz="1800" dirty="0">
                <a:latin typeface="Times New Roman"/>
                <a:cs typeface="Times New Roman"/>
              </a:rPr>
              <a:t>, </a:t>
            </a:r>
            <a:r>
              <a:rPr lang="en-US" sz="1800" dirty="0" err="1">
                <a:latin typeface="Times New Roman"/>
                <a:cs typeface="Times New Roman"/>
              </a:rPr>
              <a:t>CVzone</a:t>
            </a:r>
            <a:r>
              <a:rPr lang="en-US" sz="1800" dirty="0">
                <a:latin typeface="Times New Roman"/>
                <a:cs typeface="Times New Roman"/>
              </a:rPr>
              <a:t>, and CNN for advanced pose estimation with real-time feedback from a voice assistant. Additionally,  users  can  track  progress  and  performance  through  a dashboard  and  leaderboard,  ensuring  an  engaging  and  effective fitness experience.</a:t>
            </a:r>
            <a:endParaRPr sz="1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1991" y="783129"/>
            <a:ext cx="2491123" cy="356347"/>
          </a:xfrm>
          <a:prstGeom prst="rect">
            <a:avLst/>
          </a:prstGeom>
        </p:spPr>
      </p:pic>
      <p:sp>
        <p:nvSpPr>
          <p:cNvPr id="3" name="object 3"/>
          <p:cNvSpPr txBox="1">
            <a:spLocks noGrp="1"/>
          </p:cNvSpPr>
          <p:nvPr>
            <p:ph type="title"/>
          </p:nvPr>
        </p:nvSpPr>
        <p:spPr>
          <a:prstGeom prst="rect">
            <a:avLst/>
          </a:prstGeom>
        </p:spPr>
        <p:txBody>
          <a:bodyPr vert="horz" wrap="square" lIns="0" tIns="315645" rIns="0" bIns="0" rtlCol="0">
            <a:spAutoFit/>
          </a:bodyPr>
          <a:lstStyle/>
          <a:p>
            <a:pPr marL="41275">
              <a:lnSpc>
                <a:spcPct val="100000"/>
              </a:lnSpc>
              <a:spcBef>
                <a:spcPts val="100"/>
              </a:spcBef>
            </a:pPr>
            <a:r>
              <a:rPr spc="-10" dirty="0"/>
              <a:t>Introduction</a:t>
            </a:r>
          </a:p>
        </p:txBody>
      </p:sp>
      <p:sp>
        <p:nvSpPr>
          <p:cNvPr id="4" name="object 4"/>
          <p:cNvSpPr txBox="1"/>
          <p:nvPr/>
        </p:nvSpPr>
        <p:spPr>
          <a:xfrm>
            <a:off x="654812" y="1607058"/>
            <a:ext cx="8197850" cy="4959985"/>
          </a:xfrm>
          <a:prstGeom prst="rect">
            <a:avLst/>
          </a:prstGeom>
        </p:spPr>
        <p:txBody>
          <a:bodyPr vert="horz" wrap="square" lIns="0" tIns="12700" rIns="0" bIns="0" rtlCol="0">
            <a:spAutoFit/>
          </a:bodyPr>
          <a:lstStyle/>
          <a:p>
            <a:pPr marL="372110" marR="6350" indent="-285115" algn="just">
              <a:lnSpc>
                <a:spcPct val="100000"/>
              </a:lnSpc>
              <a:spcBef>
                <a:spcPts val="100"/>
              </a:spcBef>
              <a:buFont typeface="Arial MT"/>
              <a:buChar char="•"/>
              <a:tabLst>
                <a:tab pos="372110" algn="l"/>
              </a:tabLst>
            </a:pPr>
            <a:r>
              <a:rPr sz="1800" dirty="0">
                <a:latin typeface="Times New Roman"/>
                <a:cs typeface="Times New Roman"/>
              </a:rPr>
              <a:t>Modern</a:t>
            </a:r>
            <a:r>
              <a:rPr sz="1800" spc="-5" dirty="0">
                <a:latin typeface="Times New Roman"/>
                <a:cs typeface="Times New Roman"/>
              </a:rPr>
              <a:t> </a:t>
            </a:r>
            <a:r>
              <a:rPr sz="1800" dirty="0">
                <a:latin typeface="Times New Roman"/>
                <a:cs typeface="Times New Roman"/>
              </a:rPr>
              <a:t>fitness</a:t>
            </a:r>
            <a:r>
              <a:rPr sz="1800" spc="-10" dirty="0">
                <a:latin typeface="Times New Roman"/>
                <a:cs typeface="Times New Roman"/>
              </a:rPr>
              <a:t> </a:t>
            </a:r>
            <a:r>
              <a:rPr sz="1800" dirty="0">
                <a:latin typeface="Times New Roman"/>
                <a:cs typeface="Times New Roman"/>
              </a:rPr>
              <a:t>enthusiasts</a:t>
            </a:r>
            <a:r>
              <a:rPr sz="1800" spc="-5" dirty="0">
                <a:latin typeface="Times New Roman"/>
                <a:cs typeface="Times New Roman"/>
              </a:rPr>
              <a:t> </a:t>
            </a:r>
            <a:r>
              <a:rPr sz="1800" dirty="0">
                <a:latin typeface="Times New Roman"/>
                <a:cs typeface="Times New Roman"/>
              </a:rPr>
              <a:t>seek personalized</a:t>
            </a:r>
            <a:r>
              <a:rPr sz="1800" spc="10" dirty="0">
                <a:latin typeface="Times New Roman"/>
                <a:cs typeface="Times New Roman"/>
              </a:rPr>
              <a:t> </a:t>
            </a:r>
            <a:r>
              <a:rPr sz="1800" dirty="0">
                <a:latin typeface="Times New Roman"/>
                <a:cs typeface="Times New Roman"/>
              </a:rPr>
              <a:t>guidance</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achieve</a:t>
            </a:r>
            <a:r>
              <a:rPr sz="1800" spc="10" dirty="0">
                <a:latin typeface="Times New Roman"/>
                <a:cs typeface="Times New Roman"/>
              </a:rPr>
              <a:t> </a:t>
            </a:r>
            <a:r>
              <a:rPr sz="1800" dirty="0">
                <a:latin typeface="Times New Roman"/>
                <a:cs typeface="Times New Roman"/>
              </a:rPr>
              <a:t>their unique </a:t>
            </a:r>
            <a:r>
              <a:rPr sz="1800" spc="-10" dirty="0">
                <a:latin typeface="Times New Roman"/>
                <a:cs typeface="Times New Roman"/>
              </a:rPr>
              <a:t>health </a:t>
            </a:r>
            <a:r>
              <a:rPr sz="1800" dirty="0">
                <a:latin typeface="Times New Roman"/>
                <a:cs typeface="Times New Roman"/>
              </a:rPr>
              <a:t>and</a:t>
            </a:r>
            <a:r>
              <a:rPr sz="1800" spc="335" dirty="0">
                <a:latin typeface="Times New Roman"/>
                <a:cs typeface="Times New Roman"/>
              </a:rPr>
              <a:t> </a:t>
            </a:r>
            <a:r>
              <a:rPr sz="1800" dirty="0">
                <a:latin typeface="Times New Roman"/>
                <a:cs typeface="Times New Roman"/>
              </a:rPr>
              <a:t>fitness</a:t>
            </a:r>
            <a:r>
              <a:rPr sz="1800" spc="335" dirty="0">
                <a:latin typeface="Times New Roman"/>
                <a:cs typeface="Times New Roman"/>
              </a:rPr>
              <a:t> </a:t>
            </a:r>
            <a:r>
              <a:rPr sz="1800" dirty="0">
                <a:latin typeface="Times New Roman"/>
                <a:cs typeface="Times New Roman"/>
              </a:rPr>
              <a:t>goals,</a:t>
            </a:r>
            <a:r>
              <a:rPr sz="1800" spc="335" dirty="0">
                <a:latin typeface="Times New Roman"/>
                <a:cs typeface="Times New Roman"/>
              </a:rPr>
              <a:t> </a:t>
            </a:r>
            <a:r>
              <a:rPr sz="1800" dirty="0">
                <a:latin typeface="Times New Roman"/>
                <a:cs typeface="Times New Roman"/>
              </a:rPr>
              <a:t>but</a:t>
            </a:r>
            <a:r>
              <a:rPr sz="1800" spc="325" dirty="0">
                <a:latin typeface="Times New Roman"/>
                <a:cs typeface="Times New Roman"/>
              </a:rPr>
              <a:t> </a:t>
            </a:r>
            <a:r>
              <a:rPr sz="1800" dirty="0">
                <a:latin typeface="Times New Roman"/>
                <a:cs typeface="Times New Roman"/>
              </a:rPr>
              <a:t>traditional</a:t>
            </a:r>
            <a:r>
              <a:rPr sz="1800" spc="345" dirty="0">
                <a:latin typeface="Times New Roman"/>
                <a:cs typeface="Times New Roman"/>
              </a:rPr>
              <a:t> </a:t>
            </a:r>
            <a:r>
              <a:rPr sz="1800" dirty="0">
                <a:latin typeface="Times New Roman"/>
                <a:cs typeface="Times New Roman"/>
              </a:rPr>
              <a:t>programs</a:t>
            </a:r>
            <a:r>
              <a:rPr sz="1800" spc="330" dirty="0">
                <a:latin typeface="Times New Roman"/>
                <a:cs typeface="Times New Roman"/>
              </a:rPr>
              <a:t> </a:t>
            </a:r>
            <a:r>
              <a:rPr sz="1800" dirty="0">
                <a:latin typeface="Times New Roman"/>
                <a:cs typeface="Times New Roman"/>
              </a:rPr>
              <a:t>often</a:t>
            </a:r>
            <a:r>
              <a:rPr sz="1800" spc="330" dirty="0">
                <a:latin typeface="Times New Roman"/>
                <a:cs typeface="Times New Roman"/>
              </a:rPr>
              <a:t> </a:t>
            </a:r>
            <a:r>
              <a:rPr sz="1800" dirty="0">
                <a:latin typeface="Times New Roman"/>
                <a:cs typeface="Times New Roman"/>
              </a:rPr>
              <a:t>lack</a:t>
            </a:r>
            <a:r>
              <a:rPr sz="1800" spc="330" dirty="0">
                <a:latin typeface="Times New Roman"/>
                <a:cs typeface="Times New Roman"/>
              </a:rPr>
              <a:t> </a:t>
            </a:r>
            <a:r>
              <a:rPr sz="1800" dirty="0">
                <a:latin typeface="Times New Roman"/>
                <a:cs typeface="Times New Roman"/>
              </a:rPr>
              <a:t>the</a:t>
            </a:r>
            <a:r>
              <a:rPr sz="1800" spc="330" dirty="0">
                <a:latin typeface="Times New Roman"/>
                <a:cs typeface="Times New Roman"/>
              </a:rPr>
              <a:t> </a:t>
            </a:r>
            <a:r>
              <a:rPr sz="1800" dirty="0">
                <a:latin typeface="Times New Roman"/>
                <a:cs typeface="Times New Roman"/>
              </a:rPr>
              <a:t>adaptability</a:t>
            </a:r>
            <a:r>
              <a:rPr sz="1800" spc="325" dirty="0">
                <a:latin typeface="Times New Roman"/>
                <a:cs typeface="Times New Roman"/>
              </a:rPr>
              <a:t> </a:t>
            </a:r>
            <a:r>
              <a:rPr sz="1800" dirty="0">
                <a:latin typeface="Times New Roman"/>
                <a:cs typeface="Times New Roman"/>
              </a:rPr>
              <a:t>to</a:t>
            </a:r>
            <a:r>
              <a:rPr sz="1800" spc="335" dirty="0">
                <a:latin typeface="Times New Roman"/>
                <a:cs typeface="Times New Roman"/>
              </a:rPr>
              <a:t> </a:t>
            </a:r>
            <a:r>
              <a:rPr sz="1800" dirty="0">
                <a:latin typeface="Times New Roman"/>
                <a:cs typeface="Times New Roman"/>
              </a:rPr>
              <a:t>cater</a:t>
            </a:r>
            <a:r>
              <a:rPr sz="1800" spc="330" dirty="0">
                <a:latin typeface="Times New Roman"/>
                <a:cs typeface="Times New Roman"/>
              </a:rPr>
              <a:t> </a:t>
            </a:r>
            <a:r>
              <a:rPr sz="1800" spc="-25" dirty="0">
                <a:latin typeface="Times New Roman"/>
                <a:cs typeface="Times New Roman"/>
              </a:rPr>
              <a:t>to </a:t>
            </a:r>
            <a:r>
              <a:rPr sz="1800" dirty="0">
                <a:latin typeface="Times New Roman"/>
                <a:cs typeface="Times New Roman"/>
              </a:rPr>
              <a:t>individual</a:t>
            </a:r>
            <a:r>
              <a:rPr sz="1800" spc="-20" dirty="0">
                <a:latin typeface="Times New Roman"/>
                <a:cs typeface="Times New Roman"/>
              </a:rPr>
              <a:t> </a:t>
            </a:r>
            <a:r>
              <a:rPr sz="1800" dirty="0">
                <a:latin typeface="Times New Roman"/>
                <a:cs typeface="Times New Roman"/>
              </a:rPr>
              <a:t>needs, leading</a:t>
            </a:r>
            <a:r>
              <a:rPr sz="1800" spc="-30"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decreased</a:t>
            </a:r>
            <a:r>
              <a:rPr sz="1800" spc="-20" dirty="0">
                <a:latin typeface="Times New Roman"/>
                <a:cs typeface="Times New Roman"/>
              </a:rPr>
              <a:t> </a:t>
            </a:r>
            <a:r>
              <a:rPr sz="1800" dirty="0">
                <a:latin typeface="Times New Roman"/>
                <a:cs typeface="Times New Roman"/>
              </a:rPr>
              <a:t>motivation and</a:t>
            </a:r>
            <a:r>
              <a:rPr sz="1800" spc="-10" dirty="0">
                <a:latin typeface="Times New Roman"/>
                <a:cs typeface="Times New Roman"/>
              </a:rPr>
              <a:t> </a:t>
            </a:r>
            <a:r>
              <a:rPr sz="1800" dirty="0">
                <a:latin typeface="Times New Roman"/>
                <a:cs typeface="Times New Roman"/>
              </a:rPr>
              <a:t>inconsistent</a:t>
            </a:r>
            <a:r>
              <a:rPr sz="1800" spc="-10" dirty="0">
                <a:latin typeface="Times New Roman"/>
                <a:cs typeface="Times New Roman"/>
              </a:rPr>
              <a:t> results.</a:t>
            </a:r>
            <a:endParaRPr sz="1800">
              <a:latin typeface="Times New Roman"/>
              <a:cs typeface="Times New Roman"/>
            </a:endParaRPr>
          </a:p>
          <a:p>
            <a:pPr marL="372110" marR="5715" indent="-285115" algn="just">
              <a:lnSpc>
                <a:spcPct val="100000"/>
              </a:lnSpc>
              <a:spcBef>
                <a:spcPts val="204"/>
              </a:spcBef>
              <a:buFont typeface="Arial MT"/>
              <a:buChar char="•"/>
              <a:tabLst>
                <a:tab pos="372110" algn="l"/>
              </a:tabLst>
            </a:pPr>
            <a:r>
              <a:rPr sz="1800" dirty="0">
                <a:latin typeface="Times New Roman"/>
                <a:cs typeface="Times New Roman"/>
              </a:rPr>
              <a:t>Existing</a:t>
            </a:r>
            <a:r>
              <a:rPr sz="1800" spc="75" dirty="0">
                <a:latin typeface="Times New Roman"/>
                <a:cs typeface="Times New Roman"/>
              </a:rPr>
              <a:t> </a:t>
            </a:r>
            <a:r>
              <a:rPr sz="1800" dirty="0">
                <a:latin typeface="Times New Roman"/>
                <a:cs typeface="Times New Roman"/>
              </a:rPr>
              <a:t>fitness</a:t>
            </a:r>
            <a:r>
              <a:rPr sz="1800" spc="50" dirty="0">
                <a:latin typeface="Times New Roman"/>
                <a:cs typeface="Times New Roman"/>
              </a:rPr>
              <a:t> </a:t>
            </a:r>
            <a:r>
              <a:rPr sz="1800" dirty="0">
                <a:latin typeface="Times New Roman"/>
                <a:cs typeface="Times New Roman"/>
              </a:rPr>
              <a:t>solutions,</a:t>
            </a:r>
            <a:r>
              <a:rPr sz="1800" spc="75" dirty="0">
                <a:latin typeface="Times New Roman"/>
                <a:cs typeface="Times New Roman"/>
              </a:rPr>
              <a:t> </a:t>
            </a:r>
            <a:r>
              <a:rPr sz="1800" dirty="0">
                <a:latin typeface="Times New Roman"/>
                <a:cs typeface="Times New Roman"/>
              </a:rPr>
              <a:t>such</a:t>
            </a:r>
            <a:r>
              <a:rPr sz="1800" spc="60" dirty="0">
                <a:latin typeface="Times New Roman"/>
                <a:cs typeface="Times New Roman"/>
              </a:rPr>
              <a:t> </a:t>
            </a:r>
            <a:r>
              <a:rPr sz="1800" dirty="0">
                <a:latin typeface="Times New Roman"/>
                <a:cs typeface="Times New Roman"/>
              </a:rPr>
              <a:t>as</a:t>
            </a:r>
            <a:r>
              <a:rPr sz="1800" spc="65" dirty="0">
                <a:latin typeface="Times New Roman"/>
                <a:cs typeface="Times New Roman"/>
              </a:rPr>
              <a:t> </a:t>
            </a:r>
            <a:r>
              <a:rPr sz="1800" dirty="0">
                <a:latin typeface="Times New Roman"/>
                <a:cs typeface="Times New Roman"/>
              </a:rPr>
              <a:t>mobile</a:t>
            </a:r>
            <a:r>
              <a:rPr sz="1800" spc="80" dirty="0">
                <a:latin typeface="Times New Roman"/>
                <a:cs typeface="Times New Roman"/>
              </a:rPr>
              <a:t> </a:t>
            </a:r>
            <a:r>
              <a:rPr sz="1800" dirty="0">
                <a:latin typeface="Times New Roman"/>
                <a:cs typeface="Times New Roman"/>
              </a:rPr>
              <a:t>apps</a:t>
            </a:r>
            <a:r>
              <a:rPr sz="1800" spc="75" dirty="0">
                <a:latin typeface="Times New Roman"/>
                <a:cs typeface="Times New Roman"/>
              </a:rPr>
              <a:t> </a:t>
            </a:r>
            <a:r>
              <a:rPr sz="1800" dirty="0">
                <a:latin typeface="Times New Roman"/>
                <a:cs typeface="Times New Roman"/>
              </a:rPr>
              <a:t>and</a:t>
            </a:r>
            <a:r>
              <a:rPr sz="1800" spc="70" dirty="0">
                <a:latin typeface="Times New Roman"/>
                <a:cs typeface="Times New Roman"/>
              </a:rPr>
              <a:t> </a:t>
            </a:r>
            <a:r>
              <a:rPr sz="1800" dirty="0">
                <a:latin typeface="Times New Roman"/>
                <a:cs typeface="Times New Roman"/>
              </a:rPr>
              <a:t>wearable</a:t>
            </a:r>
            <a:r>
              <a:rPr sz="1800" spc="80" dirty="0">
                <a:latin typeface="Times New Roman"/>
                <a:cs typeface="Times New Roman"/>
              </a:rPr>
              <a:t> </a:t>
            </a:r>
            <a:r>
              <a:rPr sz="1800" dirty="0">
                <a:latin typeface="Times New Roman"/>
                <a:cs typeface="Times New Roman"/>
              </a:rPr>
              <a:t>devices,</a:t>
            </a:r>
            <a:r>
              <a:rPr sz="1800" spc="55" dirty="0">
                <a:latin typeface="Times New Roman"/>
                <a:cs typeface="Times New Roman"/>
              </a:rPr>
              <a:t> </a:t>
            </a:r>
            <a:r>
              <a:rPr sz="1800" dirty="0">
                <a:latin typeface="Times New Roman"/>
                <a:cs typeface="Times New Roman"/>
              </a:rPr>
              <a:t>typically</a:t>
            </a:r>
            <a:r>
              <a:rPr sz="1800" spc="90" dirty="0">
                <a:latin typeface="Times New Roman"/>
                <a:cs typeface="Times New Roman"/>
              </a:rPr>
              <a:t> </a:t>
            </a:r>
            <a:r>
              <a:rPr sz="1800" spc="-10" dirty="0">
                <a:latin typeface="Times New Roman"/>
                <a:cs typeface="Times New Roman"/>
              </a:rPr>
              <a:t>offer </a:t>
            </a:r>
            <a:r>
              <a:rPr sz="1800" dirty="0">
                <a:latin typeface="Times New Roman"/>
                <a:cs typeface="Times New Roman"/>
              </a:rPr>
              <a:t>generic</a:t>
            </a:r>
            <a:r>
              <a:rPr sz="1800" spc="65" dirty="0">
                <a:latin typeface="Times New Roman"/>
                <a:cs typeface="Times New Roman"/>
              </a:rPr>
              <a:t> </a:t>
            </a:r>
            <a:r>
              <a:rPr sz="1800" dirty="0">
                <a:latin typeface="Times New Roman"/>
                <a:cs typeface="Times New Roman"/>
              </a:rPr>
              <a:t>workout</a:t>
            </a:r>
            <a:r>
              <a:rPr sz="1800" spc="55" dirty="0">
                <a:latin typeface="Times New Roman"/>
                <a:cs typeface="Times New Roman"/>
              </a:rPr>
              <a:t> </a:t>
            </a:r>
            <a:r>
              <a:rPr sz="1800" dirty="0">
                <a:latin typeface="Times New Roman"/>
                <a:cs typeface="Times New Roman"/>
              </a:rPr>
              <a:t>plans</a:t>
            </a:r>
            <a:r>
              <a:rPr sz="1800" spc="50" dirty="0">
                <a:latin typeface="Times New Roman"/>
                <a:cs typeface="Times New Roman"/>
              </a:rPr>
              <a:t> </a:t>
            </a:r>
            <a:r>
              <a:rPr sz="1800" dirty="0">
                <a:latin typeface="Times New Roman"/>
                <a:cs typeface="Times New Roman"/>
              </a:rPr>
              <a:t>and</a:t>
            </a:r>
            <a:r>
              <a:rPr sz="1800" spc="60" dirty="0">
                <a:latin typeface="Times New Roman"/>
                <a:cs typeface="Times New Roman"/>
              </a:rPr>
              <a:t> </a:t>
            </a:r>
            <a:r>
              <a:rPr sz="1800" dirty="0">
                <a:latin typeface="Times New Roman"/>
                <a:cs typeface="Times New Roman"/>
              </a:rPr>
              <a:t>manual</a:t>
            </a:r>
            <a:r>
              <a:rPr sz="1800" spc="60" dirty="0">
                <a:latin typeface="Times New Roman"/>
                <a:cs typeface="Times New Roman"/>
              </a:rPr>
              <a:t> </a:t>
            </a:r>
            <a:r>
              <a:rPr sz="1800" dirty="0">
                <a:latin typeface="Times New Roman"/>
                <a:cs typeface="Times New Roman"/>
              </a:rPr>
              <a:t>tracking,</a:t>
            </a:r>
            <a:r>
              <a:rPr sz="1800" spc="70" dirty="0">
                <a:latin typeface="Times New Roman"/>
                <a:cs typeface="Times New Roman"/>
              </a:rPr>
              <a:t> </a:t>
            </a:r>
            <a:r>
              <a:rPr sz="1800" dirty="0">
                <a:latin typeface="Times New Roman"/>
                <a:cs typeface="Times New Roman"/>
              </a:rPr>
              <a:t>failing</a:t>
            </a:r>
            <a:r>
              <a:rPr sz="1800" spc="70" dirty="0">
                <a:latin typeface="Times New Roman"/>
                <a:cs typeface="Times New Roman"/>
              </a:rPr>
              <a:t> </a:t>
            </a:r>
            <a:r>
              <a:rPr sz="1800" dirty="0">
                <a:latin typeface="Times New Roman"/>
                <a:cs typeface="Times New Roman"/>
              </a:rPr>
              <a:t>to</a:t>
            </a:r>
            <a:r>
              <a:rPr sz="1800" spc="55" dirty="0">
                <a:latin typeface="Times New Roman"/>
                <a:cs typeface="Times New Roman"/>
              </a:rPr>
              <a:t> </a:t>
            </a:r>
            <a:r>
              <a:rPr sz="1800" dirty="0">
                <a:latin typeface="Times New Roman"/>
                <a:cs typeface="Times New Roman"/>
              </a:rPr>
              <a:t>deliver</a:t>
            </a:r>
            <a:r>
              <a:rPr sz="1800" spc="60" dirty="0">
                <a:latin typeface="Times New Roman"/>
                <a:cs typeface="Times New Roman"/>
              </a:rPr>
              <a:t> </a:t>
            </a:r>
            <a:r>
              <a:rPr sz="1800" dirty="0">
                <a:latin typeface="Times New Roman"/>
                <a:cs typeface="Times New Roman"/>
              </a:rPr>
              <a:t>the</a:t>
            </a:r>
            <a:r>
              <a:rPr sz="1800" spc="65" dirty="0">
                <a:latin typeface="Times New Roman"/>
                <a:cs typeface="Times New Roman"/>
              </a:rPr>
              <a:t> </a:t>
            </a:r>
            <a:r>
              <a:rPr sz="1800" dirty="0">
                <a:latin typeface="Times New Roman"/>
                <a:cs typeface="Times New Roman"/>
              </a:rPr>
              <a:t>personalized,</a:t>
            </a:r>
            <a:r>
              <a:rPr sz="1800" spc="75" dirty="0">
                <a:latin typeface="Times New Roman"/>
                <a:cs typeface="Times New Roman"/>
              </a:rPr>
              <a:t> </a:t>
            </a:r>
            <a:r>
              <a:rPr sz="1800" spc="-10" dirty="0">
                <a:latin typeface="Times New Roman"/>
                <a:cs typeface="Times New Roman"/>
              </a:rPr>
              <a:t>real- </a:t>
            </a:r>
            <a:r>
              <a:rPr sz="1800" dirty="0">
                <a:latin typeface="Times New Roman"/>
                <a:cs typeface="Times New Roman"/>
              </a:rPr>
              <a:t>time</a:t>
            </a:r>
            <a:r>
              <a:rPr sz="1800" spc="-50" dirty="0">
                <a:latin typeface="Times New Roman"/>
                <a:cs typeface="Times New Roman"/>
              </a:rPr>
              <a:t> </a:t>
            </a:r>
            <a:r>
              <a:rPr sz="1800" dirty="0">
                <a:latin typeface="Times New Roman"/>
                <a:cs typeface="Times New Roman"/>
              </a:rPr>
              <a:t>feedback</a:t>
            </a:r>
            <a:r>
              <a:rPr sz="1800" spc="-45" dirty="0">
                <a:latin typeface="Times New Roman"/>
                <a:cs typeface="Times New Roman"/>
              </a:rPr>
              <a:t> </a:t>
            </a:r>
            <a:r>
              <a:rPr sz="1800" dirty="0">
                <a:latin typeface="Times New Roman"/>
                <a:cs typeface="Times New Roman"/>
              </a:rPr>
              <a:t>necessary</a:t>
            </a:r>
            <a:r>
              <a:rPr sz="1800" spc="-35"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dirty="0">
                <a:latin typeface="Times New Roman"/>
                <a:cs typeface="Times New Roman"/>
              </a:rPr>
              <a:t>effective</a:t>
            </a:r>
            <a:r>
              <a:rPr sz="1800" spc="-55" dirty="0">
                <a:latin typeface="Times New Roman"/>
                <a:cs typeface="Times New Roman"/>
              </a:rPr>
              <a:t> </a:t>
            </a:r>
            <a:r>
              <a:rPr sz="1800" dirty="0">
                <a:latin typeface="Times New Roman"/>
                <a:cs typeface="Times New Roman"/>
              </a:rPr>
              <a:t>workouts</a:t>
            </a:r>
            <a:r>
              <a:rPr sz="1800" spc="-30" dirty="0">
                <a:latin typeface="Times New Roman"/>
                <a:cs typeface="Times New Roman"/>
              </a:rPr>
              <a:t> </a:t>
            </a:r>
            <a:r>
              <a:rPr sz="1800" dirty="0">
                <a:latin typeface="Times New Roman"/>
                <a:cs typeface="Times New Roman"/>
              </a:rPr>
              <a:t>and</a:t>
            </a:r>
            <a:r>
              <a:rPr sz="1800" spc="-40" dirty="0">
                <a:latin typeface="Times New Roman"/>
                <a:cs typeface="Times New Roman"/>
              </a:rPr>
              <a:t> </a:t>
            </a:r>
            <a:r>
              <a:rPr sz="1800" dirty="0">
                <a:latin typeface="Times New Roman"/>
                <a:cs typeface="Times New Roman"/>
              </a:rPr>
              <a:t>goal</a:t>
            </a:r>
            <a:r>
              <a:rPr sz="1800" spc="-35" dirty="0">
                <a:latin typeface="Times New Roman"/>
                <a:cs typeface="Times New Roman"/>
              </a:rPr>
              <a:t> </a:t>
            </a:r>
            <a:r>
              <a:rPr sz="1800" spc="-10" dirty="0">
                <a:latin typeface="Times New Roman"/>
                <a:cs typeface="Times New Roman"/>
              </a:rPr>
              <a:t>achievement.</a:t>
            </a:r>
            <a:endParaRPr sz="1800">
              <a:latin typeface="Times New Roman"/>
              <a:cs typeface="Times New Roman"/>
            </a:endParaRPr>
          </a:p>
          <a:p>
            <a:pPr marL="371475" indent="-284480" algn="just">
              <a:lnSpc>
                <a:spcPct val="100000"/>
              </a:lnSpc>
              <a:spcBef>
                <a:spcPts val="190"/>
              </a:spcBef>
              <a:buFont typeface="Arial MT"/>
              <a:buChar char="•"/>
              <a:tabLst>
                <a:tab pos="371475" algn="l"/>
              </a:tabLst>
            </a:pPr>
            <a:r>
              <a:rPr sz="1800" dirty="0">
                <a:latin typeface="Times New Roman"/>
                <a:cs typeface="Times New Roman"/>
              </a:rPr>
              <a:t>Inadequate</a:t>
            </a:r>
            <a:r>
              <a:rPr sz="1800" spc="15" dirty="0">
                <a:latin typeface="Times New Roman"/>
                <a:cs typeface="Times New Roman"/>
              </a:rPr>
              <a:t> </a:t>
            </a:r>
            <a:r>
              <a:rPr sz="1800" dirty="0">
                <a:latin typeface="Times New Roman"/>
                <a:cs typeface="Times New Roman"/>
              </a:rPr>
              <a:t>personalization,</a:t>
            </a:r>
            <a:r>
              <a:rPr sz="1800" spc="10" dirty="0">
                <a:latin typeface="Times New Roman"/>
                <a:cs typeface="Times New Roman"/>
              </a:rPr>
              <a:t> </a:t>
            </a:r>
            <a:r>
              <a:rPr sz="1800" dirty="0">
                <a:latin typeface="Times New Roman"/>
                <a:cs typeface="Times New Roman"/>
              </a:rPr>
              <a:t>lack</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10" dirty="0">
                <a:latin typeface="Times New Roman"/>
                <a:cs typeface="Times New Roman"/>
              </a:rPr>
              <a:t> </a:t>
            </a:r>
            <a:r>
              <a:rPr sz="1800" dirty="0">
                <a:latin typeface="Times New Roman"/>
                <a:cs typeface="Times New Roman"/>
              </a:rPr>
              <a:t>feedback,</a:t>
            </a:r>
            <a:r>
              <a:rPr sz="1800" spc="5" dirty="0">
                <a:latin typeface="Times New Roman"/>
                <a:cs typeface="Times New Roman"/>
              </a:rPr>
              <a:t> </a:t>
            </a:r>
            <a:r>
              <a:rPr sz="1800" dirty="0">
                <a:latin typeface="Times New Roman"/>
                <a:cs typeface="Times New Roman"/>
              </a:rPr>
              <a:t>and low user</a:t>
            </a:r>
            <a:r>
              <a:rPr sz="1800" spc="10" dirty="0">
                <a:latin typeface="Times New Roman"/>
                <a:cs typeface="Times New Roman"/>
              </a:rPr>
              <a:t> </a:t>
            </a:r>
            <a:r>
              <a:rPr sz="1800" dirty="0">
                <a:latin typeface="Times New Roman"/>
                <a:cs typeface="Times New Roman"/>
              </a:rPr>
              <a:t>engagement</a:t>
            </a:r>
            <a:r>
              <a:rPr sz="1800" spc="5" dirty="0">
                <a:latin typeface="Times New Roman"/>
                <a:cs typeface="Times New Roman"/>
              </a:rPr>
              <a:t> </a:t>
            </a:r>
            <a:r>
              <a:rPr sz="1800" spc="-25" dirty="0">
                <a:latin typeface="Times New Roman"/>
                <a:cs typeface="Times New Roman"/>
              </a:rPr>
              <a:t>are</a:t>
            </a:r>
            <a:endParaRPr sz="1800">
              <a:latin typeface="Times New Roman"/>
              <a:cs typeface="Times New Roman"/>
            </a:endParaRPr>
          </a:p>
          <a:p>
            <a:pPr marL="372110" algn="just">
              <a:lnSpc>
                <a:spcPct val="100000"/>
              </a:lnSpc>
            </a:pPr>
            <a:r>
              <a:rPr sz="1800" dirty="0">
                <a:latin typeface="Times New Roman"/>
                <a:cs typeface="Times New Roman"/>
              </a:rPr>
              <a:t>persistent</a:t>
            </a:r>
            <a:r>
              <a:rPr sz="1800" spc="-25" dirty="0">
                <a:latin typeface="Times New Roman"/>
                <a:cs typeface="Times New Roman"/>
              </a:rPr>
              <a:t> </a:t>
            </a:r>
            <a:r>
              <a:rPr sz="1800" dirty="0">
                <a:latin typeface="Times New Roman"/>
                <a:cs typeface="Times New Roman"/>
              </a:rPr>
              <a:t>challenges</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current</a:t>
            </a:r>
            <a:r>
              <a:rPr sz="1800" spc="-15" dirty="0">
                <a:latin typeface="Times New Roman"/>
                <a:cs typeface="Times New Roman"/>
              </a:rPr>
              <a:t> </a:t>
            </a:r>
            <a:r>
              <a:rPr sz="1800" dirty="0">
                <a:latin typeface="Times New Roman"/>
                <a:cs typeface="Times New Roman"/>
              </a:rPr>
              <a:t>fitness</a:t>
            </a:r>
            <a:r>
              <a:rPr sz="1800" spc="-15" dirty="0">
                <a:latin typeface="Times New Roman"/>
                <a:cs typeface="Times New Roman"/>
              </a:rPr>
              <a:t> </a:t>
            </a:r>
            <a:r>
              <a:rPr sz="1800" spc="-10" dirty="0">
                <a:latin typeface="Times New Roman"/>
                <a:cs typeface="Times New Roman"/>
              </a:rPr>
              <a:t>solutions.</a:t>
            </a:r>
            <a:endParaRPr sz="1800">
              <a:latin typeface="Times New Roman"/>
              <a:cs typeface="Times New Roman"/>
            </a:endParaRPr>
          </a:p>
          <a:p>
            <a:pPr marL="372110" marR="6350" indent="-285115" algn="just">
              <a:lnSpc>
                <a:spcPct val="100000"/>
              </a:lnSpc>
              <a:spcBef>
                <a:spcPts val="204"/>
              </a:spcBef>
              <a:buFont typeface="Arial MT"/>
              <a:buChar char="•"/>
              <a:tabLst>
                <a:tab pos="372110" algn="l"/>
              </a:tabLst>
            </a:pPr>
            <a:r>
              <a:rPr sz="1800" dirty="0">
                <a:latin typeface="Times New Roman"/>
                <a:cs typeface="Times New Roman"/>
              </a:rPr>
              <a:t>A</a:t>
            </a:r>
            <a:r>
              <a:rPr sz="1800" spc="-50" dirty="0">
                <a:latin typeface="Times New Roman"/>
                <a:cs typeface="Times New Roman"/>
              </a:rPr>
              <a:t> </a:t>
            </a:r>
            <a:r>
              <a:rPr sz="1800" dirty="0">
                <a:latin typeface="Times New Roman"/>
                <a:cs typeface="Times New Roman"/>
              </a:rPr>
              <a:t>dynamic</a:t>
            </a:r>
            <a:r>
              <a:rPr sz="1800" spc="55" dirty="0">
                <a:latin typeface="Times New Roman"/>
                <a:cs typeface="Times New Roman"/>
              </a:rPr>
              <a:t> </a:t>
            </a:r>
            <a:r>
              <a:rPr sz="1800" dirty="0">
                <a:latin typeface="Times New Roman"/>
                <a:cs typeface="Times New Roman"/>
              </a:rPr>
              <a:t>and</a:t>
            </a:r>
            <a:r>
              <a:rPr sz="1800" spc="40" dirty="0">
                <a:latin typeface="Times New Roman"/>
                <a:cs typeface="Times New Roman"/>
              </a:rPr>
              <a:t> </a:t>
            </a:r>
            <a:r>
              <a:rPr sz="1800" dirty="0">
                <a:latin typeface="Times New Roman"/>
                <a:cs typeface="Times New Roman"/>
              </a:rPr>
              <a:t>interactive</a:t>
            </a:r>
            <a:r>
              <a:rPr sz="1800" spc="45" dirty="0">
                <a:latin typeface="Times New Roman"/>
                <a:cs typeface="Times New Roman"/>
              </a:rPr>
              <a:t> </a:t>
            </a:r>
            <a:r>
              <a:rPr sz="1800" dirty="0">
                <a:latin typeface="Times New Roman"/>
                <a:cs typeface="Times New Roman"/>
              </a:rPr>
              <a:t>fitness</a:t>
            </a:r>
            <a:r>
              <a:rPr sz="1800" spc="45" dirty="0">
                <a:latin typeface="Times New Roman"/>
                <a:cs typeface="Times New Roman"/>
              </a:rPr>
              <a:t> </a:t>
            </a:r>
            <a:r>
              <a:rPr sz="1800" dirty="0">
                <a:latin typeface="Times New Roman"/>
                <a:cs typeface="Times New Roman"/>
              </a:rPr>
              <a:t>solution</a:t>
            </a:r>
            <a:r>
              <a:rPr sz="1800" spc="50" dirty="0">
                <a:latin typeface="Times New Roman"/>
                <a:cs typeface="Times New Roman"/>
              </a:rPr>
              <a:t> </a:t>
            </a:r>
            <a:r>
              <a:rPr sz="1800" dirty="0">
                <a:latin typeface="Times New Roman"/>
                <a:cs typeface="Times New Roman"/>
              </a:rPr>
              <a:t>is</a:t>
            </a:r>
            <a:r>
              <a:rPr sz="1800" spc="40" dirty="0">
                <a:latin typeface="Times New Roman"/>
                <a:cs typeface="Times New Roman"/>
              </a:rPr>
              <a:t> </a:t>
            </a:r>
            <a:r>
              <a:rPr sz="1800" dirty="0">
                <a:latin typeface="Times New Roman"/>
                <a:cs typeface="Times New Roman"/>
              </a:rPr>
              <a:t>needed</a:t>
            </a:r>
            <a:r>
              <a:rPr sz="1800" spc="50" dirty="0">
                <a:latin typeface="Times New Roman"/>
                <a:cs typeface="Times New Roman"/>
              </a:rPr>
              <a:t> </a:t>
            </a:r>
            <a:r>
              <a:rPr sz="1800" dirty="0">
                <a:latin typeface="Times New Roman"/>
                <a:cs typeface="Times New Roman"/>
              </a:rPr>
              <a:t>to</a:t>
            </a:r>
            <a:r>
              <a:rPr sz="1800" spc="35" dirty="0">
                <a:latin typeface="Times New Roman"/>
                <a:cs typeface="Times New Roman"/>
              </a:rPr>
              <a:t> </a:t>
            </a:r>
            <a:r>
              <a:rPr sz="1800" dirty="0">
                <a:latin typeface="Times New Roman"/>
                <a:cs typeface="Times New Roman"/>
              </a:rPr>
              <a:t>address</a:t>
            </a:r>
            <a:r>
              <a:rPr sz="1800" spc="45" dirty="0">
                <a:latin typeface="Times New Roman"/>
                <a:cs typeface="Times New Roman"/>
              </a:rPr>
              <a:t> </a:t>
            </a:r>
            <a:r>
              <a:rPr sz="1800" dirty="0">
                <a:latin typeface="Times New Roman"/>
                <a:cs typeface="Times New Roman"/>
              </a:rPr>
              <a:t>these</a:t>
            </a:r>
            <a:r>
              <a:rPr sz="1800" spc="50" dirty="0">
                <a:latin typeface="Times New Roman"/>
                <a:cs typeface="Times New Roman"/>
              </a:rPr>
              <a:t> </a:t>
            </a:r>
            <a:r>
              <a:rPr sz="1800" dirty="0">
                <a:latin typeface="Times New Roman"/>
                <a:cs typeface="Times New Roman"/>
              </a:rPr>
              <a:t>limitations</a:t>
            </a:r>
            <a:r>
              <a:rPr sz="1800" spc="35" dirty="0">
                <a:latin typeface="Times New Roman"/>
                <a:cs typeface="Times New Roman"/>
              </a:rPr>
              <a:t> </a:t>
            </a:r>
            <a:r>
              <a:rPr sz="1800" spc="-25" dirty="0">
                <a:latin typeface="Times New Roman"/>
                <a:cs typeface="Times New Roman"/>
              </a:rPr>
              <a:t>and </a:t>
            </a:r>
            <a:r>
              <a:rPr sz="1800" dirty="0">
                <a:latin typeface="Times New Roman"/>
                <a:cs typeface="Times New Roman"/>
              </a:rPr>
              <a:t>provide</a:t>
            </a:r>
            <a:r>
              <a:rPr sz="1800" spc="-55" dirty="0">
                <a:latin typeface="Times New Roman"/>
                <a:cs typeface="Times New Roman"/>
              </a:rPr>
              <a:t> </a:t>
            </a:r>
            <a:r>
              <a:rPr sz="1800" dirty="0">
                <a:latin typeface="Times New Roman"/>
                <a:cs typeface="Times New Roman"/>
              </a:rPr>
              <a:t>precise,</a:t>
            </a:r>
            <a:r>
              <a:rPr sz="1800" spc="-65" dirty="0">
                <a:latin typeface="Times New Roman"/>
                <a:cs typeface="Times New Roman"/>
              </a:rPr>
              <a:t> </a:t>
            </a:r>
            <a:r>
              <a:rPr sz="1800" dirty="0">
                <a:latin typeface="Times New Roman"/>
                <a:cs typeface="Times New Roman"/>
              </a:rPr>
              <a:t>personalized</a:t>
            </a:r>
            <a:r>
              <a:rPr sz="1800" spc="-80" dirty="0">
                <a:latin typeface="Times New Roman"/>
                <a:cs typeface="Times New Roman"/>
              </a:rPr>
              <a:t> </a:t>
            </a:r>
            <a:r>
              <a:rPr sz="1800" spc="-10" dirty="0">
                <a:latin typeface="Times New Roman"/>
                <a:cs typeface="Times New Roman"/>
              </a:rPr>
              <a:t>guidance.</a:t>
            </a:r>
            <a:endParaRPr sz="1800">
              <a:latin typeface="Times New Roman"/>
              <a:cs typeface="Times New Roman"/>
            </a:endParaRPr>
          </a:p>
          <a:p>
            <a:pPr>
              <a:lnSpc>
                <a:spcPct val="100000"/>
              </a:lnSpc>
              <a:spcBef>
                <a:spcPts val="865"/>
              </a:spcBef>
            </a:pPr>
            <a:endParaRPr sz="1800">
              <a:latin typeface="Times New Roman"/>
              <a:cs typeface="Times New Roman"/>
            </a:endParaRPr>
          </a:p>
          <a:p>
            <a:pPr marL="88900">
              <a:lnSpc>
                <a:spcPct val="100000"/>
              </a:lnSpc>
            </a:pPr>
            <a:r>
              <a:rPr sz="2000" b="1" spc="-10" dirty="0">
                <a:latin typeface="Times New Roman"/>
                <a:cs typeface="Times New Roman"/>
              </a:rPr>
              <a:t>Motivation</a:t>
            </a:r>
            <a:endParaRPr sz="2000">
              <a:latin typeface="Times New Roman"/>
              <a:cs typeface="Times New Roman"/>
            </a:endParaRPr>
          </a:p>
          <a:p>
            <a:pPr marL="299085" marR="6350" indent="-287020" algn="just">
              <a:lnSpc>
                <a:spcPct val="100000"/>
              </a:lnSpc>
              <a:spcBef>
                <a:spcPts val="309"/>
              </a:spcBef>
              <a:buFont typeface="Arial MT"/>
              <a:buChar char="•"/>
              <a:tabLst>
                <a:tab pos="299085" algn="l"/>
              </a:tabLst>
            </a:pPr>
            <a:r>
              <a:rPr sz="1800" dirty="0">
                <a:latin typeface="Times New Roman"/>
                <a:cs typeface="Times New Roman"/>
              </a:rPr>
              <a:t>Traditional</a:t>
            </a:r>
            <a:r>
              <a:rPr sz="1800" spc="55" dirty="0">
                <a:latin typeface="Times New Roman"/>
                <a:cs typeface="Times New Roman"/>
              </a:rPr>
              <a:t>  </a:t>
            </a:r>
            <a:r>
              <a:rPr sz="1800" dirty="0">
                <a:latin typeface="Times New Roman"/>
                <a:cs typeface="Times New Roman"/>
              </a:rPr>
              <a:t>fitness</a:t>
            </a:r>
            <a:r>
              <a:rPr sz="1800" spc="60" dirty="0">
                <a:latin typeface="Times New Roman"/>
                <a:cs typeface="Times New Roman"/>
              </a:rPr>
              <a:t>  </a:t>
            </a:r>
            <a:r>
              <a:rPr sz="1800" dirty="0">
                <a:latin typeface="Times New Roman"/>
                <a:cs typeface="Times New Roman"/>
              </a:rPr>
              <a:t>programs</a:t>
            </a:r>
            <a:r>
              <a:rPr sz="1800" spc="60" dirty="0">
                <a:latin typeface="Times New Roman"/>
                <a:cs typeface="Times New Roman"/>
              </a:rPr>
              <a:t>  </a:t>
            </a:r>
            <a:r>
              <a:rPr sz="1800" dirty="0">
                <a:latin typeface="Times New Roman"/>
                <a:cs typeface="Times New Roman"/>
              </a:rPr>
              <a:t>offer</a:t>
            </a:r>
            <a:r>
              <a:rPr sz="1800" spc="60" dirty="0">
                <a:latin typeface="Times New Roman"/>
                <a:cs typeface="Times New Roman"/>
              </a:rPr>
              <a:t>  </a:t>
            </a:r>
            <a:r>
              <a:rPr sz="1800" dirty="0">
                <a:latin typeface="Times New Roman"/>
                <a:cs typeface="Times New Roman"/>
              </a:rPr>
              <a:t>generic</a:t>
            </a:r>
            <a:r>
              <a:rPr sz="1800" spc="55" dirty="0">
                <a:latin typeface="Times New Roman"/>
                <a:cs typeface="Times New Roman"/>
              </a:rPr>
              <a:t>  </a:t>
            </a:r>
            <a:r>
              <a:rPr sz="1800" dirty="0">
                <a:latin typeface="Times New Roman"/>
                <a:cs typeface="Times New Roman"/>
              </a:rPr>
              <a:t>advice</a:t>
            </a:r>
            <a:r>
              <a:rPr sz="1800" spc="55" dirty="0">
                <a:latin typeface="Times New Roman"/>
                <a:cs typeface="Times New Roman"/>
              </a:rPr>
              <a:t>  </a:t>
            </a:r>
            <a:r>
              <a:rPr sz="1800" dirty="0">
                <a:latin typeface="Times New Roman"/>
                <a:cs typeface="Times New Roman"/>
              </a:rPr>
              <a:t>and</a:t>
            </a:r>
            <a:r>
              <a:rPr sz="1800" spc="55" dirty="0">
                <a:latin typeface="Times New Roman"/>
                <a:cs typeface="Times New Roman"/>
              </a:rPr>
              <a:t>  </a:t>
            </a:r>
            <a:r>
              <a:rPr sz="1800" dirty="0">
                <a:latin typeface="Times New Roman"/>
                <a:cs typeface="Times New Roman"/>
              </a:rPr>
              <a:t>manual</a:t>
            </a:r>
            <a:r>
              <a:rPr sz="1800" spc="60" dirty="0">
                <a:latin typeface="Times New Roman"/>
                <a:cs typeface="Times New Roman"/>
              </a:rPr>
              <a:t>  </a:t>
            </a:r>
            <a:r>
              <a:rPr sz="1800" dirty="0">
                <a:latin typeface="Times New Roman"/>
                <a:cs typeface="Times New Roman"/>
              </a:rPr>
              <a:t>tracking,</a:t>
            </a:r>
            <a:r>
              <a:rPr sz="1800" spc="55" dirty="0">
                <a:latin typeface="Times New Roman"/>
                <a:cs typeface="Times New Roman"/>
              </a:rPr>
              <a:t>  </a:t>
            </a:r>
            <a:r>
              <a:rPr sz="1800" spc="-10" dirty="0">
                <a:latin typeface="Times New Roman"/>
                <a:cs typeface="Times New Roman"/>
              </a:rPr>
              <a:t>lacking </a:t>
            </a:r>
            <a:r>
              <a:rPr sz="1800" dirty="0">
                <a:latin typeface="Times New Roman"/>
                <a:cs typeface="Times New Roman"/>
              </a:rPr>
              <a:t>personalization</a:t>
            </a:r>
            <a:r>
              <a:rPr sz="1800" spc="-50" dirty="0">
                <a:latin typeface="Times New Roman"/>
                <a:cs typeface="Times New Roman"/>
              </a:rPr>
              <a:t> </a:t>
            </a:r>
            <a:r>
              <a:rPr sz="1800" dirty="0">
                <a:latin typeface="Times New Roman"/>
                <a:cs typeface="Times New Roman"/>
              </a:rPr>
              <a:t>for</a:t>
            </a:r>
            <a:r>
              <a:rPr sz="1800" spc="-30" dirty="0">
                <a:latin typeface="Times New Roman"/>
                <a:cs typeface="Times New Roman"/>
              </a:rPr>
              <a:t> </a:t>
            </a:r>
            <a:r>
              <a:rPr sz="1800" dirty="0">
                <a:latin typeface="Times New Roman"/>
                <a:cs typeface="Times New Roman"/>
              </a:rPr>
              <a:t>individual</a:t>
            </a:r>
            <a:r>
              <a:rPr sz="1800" spc="-40" dirty="0">
                <a:latin typeface="Times New Roman"/>
                <a:cs typeface="Times New Roman"/>
              </a:rPr>
              <a:t> </a:t>
            </a:r>
            <a:r>
              <a:rPr sz="1800" dirty="0">
                <a:latin typeface="Times New Roman"/>
                <a:cs typeface="Times New Roman"/>
              </a:rPr>
              <a:t>health</a:t>
            </a:r>
            <a:r>
              <a:rPr sz="1800" spc="-45" dirty="0">
                <a:latin typeface="Times New Roman"/>
                <a:cs typeface="Times New Roman"/>
              </a:rPr>
              <a:t> </a:t>
            </a:r>
            <a:r>
              <a:rPr sz="1800" dirty="0">
                <a:latin typeface="Times New Roman"/>
                <a:cs typeface="Times New Roman"/>
              </a:rPr>
              <a:t>conditions,</a:t>
            </a:r>
            <a:r>
              <a:rPr sz="1800" spc="-40" dirty="0">
                <a:latin typeface="Times New Roman"/>
                <a:cs typeface="Times New Roman"/>
              </a:rPr>
              <a:t> </a:t>
            </a:r>
            <a:r>
              <a:rPr sz="1800" dirty="0">
                <a:latin typeface="Times New Roman"/>
                <a:cs typeface="Times New Roman"/>
              </a:rPr>
              <a:t>goals,</a:t>
            </a:r>
            <a:r>
              <a:rPr sz="1800" spc="-45" dirty="0">
                <a:latin typeface="Times New Roman"/>
                <a:cs typeface="Times New Roman"/>
              </a:rPr>
              <a:t> </a:t>
            </a:r>
            <a:r>
              <a:rPr sz="1800" dirty="0">
                <a:latin typeface="Times New Roman"/>
                <a:cs typeface="Times New Roman"/>
              </a:rPr>
              <a:t>and</a:t>
            </a:r>
            <a:r>
              <a:rPr sz="1800" spc="-20" dirty="0">
                <a:latin typeface="Times New Roman"/>
                <a:cs typeface="Times New Roman"/>
              </a:rPr>
              <a:t> </a:t>
            </a:r>
            <a:r>
              <a:rPr sz="1800" spc="-10" dirty="0">
                <a:latin typeface="Times New Roman"/>
                <a:cs typeface="Times New Roman"/>
              </a:rPr>
              <a:t>progress.</a:t>
            </a:r>
            <a:endParaRPr sz="1800">
              <a:latin typeface="Times New Roman"/>
              <a:cs typeface="Times New Roman"/>
            </a:endParaRPr>
          </a:p>
          <a:p>
            <a:pPr marL="299085" marR="5080" indent="-287020" algn="just">
              <a:lnSpc>
                <a:spcPct val="100000"/>
              </a:lnSpc>
              <a:spcBef>
                <a:spcPts val="204"/>
              </a:spcBef>
              <a:buFont typeface="Arial MT"/>
              <a:buChar char="•"/>
              <a:tabLst>
                <a:tab pos="299085" algn="l"/>
              </a:tabLst>
            </a:pPr>
            <a:r>
              <a:rPr sz="1800" dirty="0">
                <a:latin typeface="Times New Roman"/>
                <a:cs typeface="Times New Roman"/>
              </a:rPr>
              <a:t>The</a:t>
            </a:r>
            <a:r>
              <a:rPr sz="1800" spc="440" dirty="0">
                <a:latin typeface="Times New Roman"/>
                <a:cs typeface="Times New Roman"/>
              </a:rPr>
              <a:t> </a:t>
            </a:r>
            <a:r>
              <a:rPr sz="1800" dirty="0">
                <a:latin typeface="Times New Roman"/>
                <a:cs typeface="Times New Roman"/>
              </a:rPr>
              <a:t>AI</a:t>
            </a:r>
            <a:r>
              <a:rPr sz="1800" spc="430" dirty="0">
                <a:latin typeface="Times New Roman"/>
                <a:cs typeface="Times New Roman"/>
              </a:rPr>
              <a:t> </a:t>
            </a:r>
            <a:r>
              <a:rPr sz="1800" dirty="0">
                <a:latin typeface="Times New Roman"/>
                <a:cs typeface="Times New Roman"/>
              </a:rPr>
              <a:t>Fitness</a:t>
            </a:r>
            <a:r>
              <a:rPr sz="1800" spc="415" dirty="0">
                <a:latin typeface="Times New Roman"/>
                <a:cs typeface="Times New Roman"/>
              </a:rPr>
              <a:t> </a:t>
            </a:r>
            <a:r>
              <a:rPr sz="1800" dirty="0">
                <a:latin typeface="Times New Roman"/>
                <a:cs typeface="Times New Roman"/>
              </a:rPr>
              <a:t>Trainer</a:t>
            </a:r>
            <a:r>
              <a:rPr sz="1800" spc="430" dirty="0">
                <a:latin typeface="Times New Roman"/>
                <a:cs typeface="Times New Roman"/>
              </a:rPr>
              <a:t> </a:t>
            </a:r>
            <a:r>
              <a:rPr sz="1800" dirty="0">
                <a:latin typeface="Times New Roman"/>
                <a:cs typeface="Times New Roman"/>
              </a:rPr>
              <a:t>uses</a:t>
            </a:r>
            <a:r>
              <a:rPr sz="1800" spc="430" dirty="0">
                <a:latin typeface="Times New Roman"/>
                <a:cs typeface="Times New Roman"/>
              </a:rPr>
              <a:t> </a:t>
            </a:r>
            <a:r>
              <a:rPr sz="1800" dirty="0">
                <a:latin typeface="Times New Roman"/>
                <a:cs typeface="Times New Roman"/>
              </a:rPr>
              <a:t>artificial</a:t>
            </a:r>
            <a:r>
              <a:rPr sz="1800" spc="434" dirty="0">
                <a:latin typeface="Times New Roman"/>
                <a:cs typeface="Times New Roman"/>
              </a:rPr>
              <a:t> </a:t>
            </a:r>
            <a:r>
              <a:rPr sz="1800" dirty="0">
                <a:latin typeface="Times New Roman"/>
                <a:cs typeface="Times New Roman"/>
              </a:rPr>
              <a:t>intelligence</a:t>
            </a:r>
            <a:r>
              <a:rPr sz="1800" spc="445" dirty="0">
                <a:latin typeface="Times New Roman"/>
                <a:cs typeface="Times New Roman"/>
              </a:rPr>
              <a:t> </a:t>
            </a:r>
            <a:r>
              <a:rPr sz="1800" dirty="0">
                <a:latin typeface="Times New Roman"/>
                <a:cs typeface="Times New Roman"/>
              </a:rPr>
              <a:t>and</a:t>
            </a:r>
            <a:r>
              <a:rPr sz="1800" spc="434"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440" dirty="0">
                <a:latin typeface="Times New Roman"/>
                <a:cs typeface="Times New Roman"/>
              </a:rPr>
              <a:t> </a:t>
            </a:r>
            <a:r>
              <a:rPr sz="1800" dirty="0">
                <a:latin typeface="Times New Roman"/>
                <a:cs typeface="Times New Roman"/>
              </a:rPr>
              <a:t>data</a:t>
            </a:r>
            <a:r>
              <a:rPr sz="1800" spc="440" dirty="0">
                <a:latin typeface="Times New Roman"/>
                <a:cs typeface="Times New Roman"/>
              </a:rPr>
              <a:t> </a:t>
            </a:r>
            <a:r>
              <a:rPr sz="1800" dirty="0">
                <a:latin typeface="Times New Roman"/>
                <a:cs typeface="Times New Roman"/>
              </a:rPr>
              <a:t>analysis</a:t>
            </a:r>
            <a:r>
              <a:rPr sz="1800" spc="430" dirty="0">
                <a:latin typeface="Times New Roman"/>
                <a:cs typeface="Times New Roman"/>
              </a:rPr>
              <a:t> </a:t>
            </a:r>
            <a:r>
              <a:rPr sz="1800" spc="-25" dirty="0">
                <a:latin typeface="Times New Roman"/>
                <a:cs typeface="Times New Roman"/>
              </a:rPr>
              <a:t>to </a:t>
            </a:r>
            <a:r>
              <a:rPr sz="1800" dirty="0">
                <a:latin typeface="Times New Roman"/>
                <a:cs typeface="Times New Roman"/>
              </a:rPr>
              <a:t>provide</a:t>
            </a:r>
            <a:r>
              <a:rPr sz="1800" spc="229" dirty="0">
                <a:latin typeface="Times New Roman"/>
                <a:cs typeface="Times New Roman"/>
              </a:rPr>
              <a:t>  </a:t>
            </a:r>
            <a:r>
              <a:rPr sz="1800" dirty="0">
                <a:latin typeface="Times New Roman"/>
                <a:cs typeface="Times New Roman"/>
              </a:rPr>
              <a:t>personalized</a:t>
            </a:r>
            <a:r>
              <a:rPr sz="1800" spc="229" dirty="0">
                <a:latin typeface="Times New Roman"/>
                <a:cs typeface="Times New Roman"/>
              </a:rPr>
              <a:t>  </a:t>
            </a:r>
            <a:r>
              <a:rPr sz="1800" dirty="0">
                <a:latin typeface="Times New Roman"/>
                <a:cs typeface="Times New Roman"/>
              </a:rPr>
              <a:t>recommendations</a:t>
            </a:r>
            <a:r>
              <a:rPr sz="1800" spc="235" dirty="0">
                <a:latin typeface="Times New Roman"/>
                <a:cs typeface="Times New Roman"/>
              </a:rPr>
              <a:t>  </a:t>
            </a:r>
            <a:r>
              <a:rPr sz="1800" dirty="0">
                <a:latin typeface="Times New Roman"/>
                <a:cs typeface="Times New Roman"/>
              </a:rPr>
              <a:t>and</a:t>
            </a:r>
            <a:r>
              <a:rPr sz="1800" spc="225" dirty="0">
                <a:latin typeface="Times New Roman"/>
                <a:cs typeface="Times New Roman"/>
              </a:rPr>
              <a:t>  </a:t>
            </a:r>
            <a:r>
              <a:rPr sz="1800" dirty="0">
                <a:latin typeface="Times New Roman"/>
                <a:cs typeface="Times New Roman"/>
              </a:rPr>
              <a:t>instant</a:t>
            </a:r>
            <a:r>
              <a:rPr sz="1800" spc="229" dirty="0">
                <a:latin typeface="Times New Roman"/>
                <a:cs typeface="Times New Roman"/>
              </a:rPr>
              <a:t>  </a:t>
            </a:r>
            <a:r>
              <a:rPr sz="1800" dirty="0">
                <a:latin typeface="Times New Roman"/>
                <a:cs typeface="Times New Roman"/>
              </a:rPr>
              <a:t>feedback,</a:t>
            </a:r>
            <a:r>
              <a:rPr sz="1800" spc="225" dirty="0">
                <a:latin typeface="Times New Roman"/>
                <a:cs typeface="Times New Roman"/>
              </a:rPr>
              <a:t>  </a:t>
            </a:r>
            <a:r>
              <a:rPr sz="1800" dirty="0">
                <a:latin typeface="Times New Roman"/>
                <a:cs typeface="Times New Roman"/>
              </a:rPr>
              <a:t>improving</a:t>
            </a:r>
            <a:r>
              <a:rPr sz="1800" spc="229" dirty="0">
                <a:latin typeface="Times New Roman"/>
                <a:cs typeface="Times New Roman"/>
              </a:rPr>
              <a:t>  </a:t>
            </a:r>
            <a:r>
              <a:rPr sz="1800" spc="-20" dirty="0">
                <a:latin typeface="Times New Roman"/>
                <a:cs typeface="Times New Roman"/>
              </a:rPr>
              <a:t>user </a:t>
            </a:r>
            <a:r>
              <a:rPr sz="1800" dirty="0">
                <a:latin typeface="Times New Roman"/>
                <a:cs typeface="Times New Roman"/>
              </a:rPr>
              <a:t>engagement</a:t>
            </a:r>
            <a:r>
              <a:rPr sz="1800" spc="-60" dirty="0">
                <a:latin typeface="Times New Roman"/>
                <a:cs typeface="Times New Roman"/>
              </a:rPr>
              <a:t> </a:t>
            </a:r>
            <a:r>
              <a:rPr sz="1800" dirty="0">
                <a:latin typeface="Times New Roman"/>
                <a:cs typeface="Times New Roman"/>
              </a:rPr>
              <a:t>and</a:t>
            </a:r>
            <a:r>
              <a:rPr sz="1800" spc="-45" dirty="0">
                <a:latin typeface="Times New Roman"/>
                <a:cs typeface="Times New Roman"/>
              </a:rPr>
              <a:t> </a:t>
            </a:r>
            <a:r>
              <a:rPr sz="1800" dirty="0">
                <a:latin typeface="Times New Roman"/>
                <a:cs typeface="Times New Roman"/>
              </a:rPr>
              <a:t>fitness</a:t>
            </a:r>
            <a:r>
              <a:rPr sz="1800" spc="-55" dirty="0">
                <a:latin typeface="Times New Roman"/>
                <a:cs typeface="Times New Roman"/>
              </a:rPr>
              <a:t> </a:t>
            </a:r>
            <a:r>
              <a:rPr sz="1800" spc="-10" dirty="0">
                <a:latin typeface="Times New Roman"/>
                <a:cs typeface="Times New Roman"/>
              </a:rPr>
              <a:t>outcomes.</a:t>
            </a:r>
            <a:endParaRPr sz="1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6380" y="783129"/>
            <a:ext cx="2060197" cy="447718"/>
          </a:xfrm>
          <a:prstGeom prst="rect">
            <a:avLst/>
          </a:prstGeom>
        </p:spPr>
      </p:pic>
      <p:sp>
        <p:nvSpPr>
          <p:cNvPr id="3" name="object 3"/>
          <p:cNvSpPr txBox="1">
            <a:spLocks noGrp="1"/>
          </p:cNvSpPr>
          <p:nvPr>
            <p:ph type="title"/>
          </p:nvPr>
        </p:nvSpPr>
        <p:spPr>
          <a:prstGeom prst="rect">
            <a:avLst/>
          </a:prstGeom>
        </p:spPr>
        <p:txBody>
          <a:bodyPr vert="horz" wrap="square" lIns="0" tIns="315645" rIns="0" bIns="0" rtlCol="0">
            <a:spAutoFit/>
          </a:bodyPr>
          <a:lstStyle/>
          <a:p>
            <a:pPr marL="41275">
              <a:lnSpc>
                <a:spcPct val="100000"/>
              </a:lnSpc>
              <a:spcBef>
                <a:spcPts val="100"/>
              </a:spcBef>
            </a:pPr>
            <a:r>
              <a:rPr spc="-10" dirty="0"/>
              <a:t>Objectives</a:t>
            </a:r>
          </a:p>
        </p:txBody>
      </p:sp>
      <p:sp>
        <p:nvSpPr>
          <p:cNvPr id="4" name="object 4"/>
          <p:cNvSpPr txBox="1"/>
          <p:nvPr/>
        </p:nvSpPr>
        <p:spPr>
          <a:xfrm>
            <a:off x="491439" y="1588973"/>
            <a:ext cx="9098280" cy="4745355"/>
          </a:xfrm>
          <a:prstGeom prst="rect">
            <a:avLst/>
          </a:prstGeom>
        </p:spPr>
        <p:txBody>
          <a:bodyPr vert="horz" wrap="square" lIns="0" tIns="12700" rIns="0" bIns="0" rtlCol="0">
            <a:spAutoFit/>
          </a:bodyPr>
          <a:lstStyle/>
          <a:p>
            <a:pPr marL="354330" marR="5080" indent="-342265" algn="just">
              <a:lnSpc>
                <a:spcPct val="100000"/>
              </a:lnSpc>
              <a:spcBef>
                <a:spcPts val="100"/>
              </a:spcBef>
              <a:buAutoNum type="arabicPeriod"/>
              <a:tabLst>
                <a:tab pos="355600" algn="l"/>
              </a:tabLst>
            </a:pPr>
            <a:r>
              <a:rPr sz="1800" dirty="0">
                <a:latin typeface="Times New Roman"/>
                <a:cs typeface="Times New Roman"/>
              </a:rPr>
              <a:t>To</a:t>
            </a:r>
            <a:r>
              <a:rPr sz="1800" spc="65" dirty="0">
                <a:latin typeface="Times New Roman"/>
                <a:cs typeface="Times New Roman"/>
              </a:rPr>
              <a:t> </a:t>
            </a:r>
            <a:r>
              <a:rPr sz="1800" dirty="0">
                <a:latin typeface="Times New Roman"/>
                <a:cs typeface="Times New Roman"/>
              </a:rPr>
              <a:t>provide</a:t>
            </a:r>
            <a:r>
              <a:rPr sz="1800" spc="7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80" dirty="0">
                <a:latin typeface="Times New Roman"/>
                <a:cs typeface="Times New Roman"/>
              </a:rPr>
              <a:t> </a:t>
            </a:r>
            <a:r>
              <a:rPr sz="1800" dirty="0">
                <a:latin typeface="Times New Roman"/>
                <a:cs typeface="Times New Roman"/>
              </a:rPr>
              <a:t>feedback</a:t>
            </a:r>
            <a:r>
              <a:rPr sz="1800" spc="70" dirty="0">
                <a:latin typeface="Times New Roman"/>
                <a:cs typeface="Times New Roman"/>
              </a:rPr>
              <a:t> </a:t>
            </a:r>
            <a:r>
              <a:rPr sz="1800" dirty="0">
                <a:latin typeface="Times New Roman"/>
                <a:cs typeface="Times New Roman"/>
              </a:rPr>
              <a:t>on</a:t>
            </a:r>
            <a:r>
              <a:rPr sz="1800" spc="65" dirty="0">
                <a:latin typeface="Times New Roman"/>
                <a:cs typeface="Times New Roman"/>
              </a:rPr>
              <a:t> </a:t>
            </a:r>
            <a:r>
              <a:rPr sz="1800" dirty="0">
                <a:latin typeface="Times New Roman"/>
                <a:cs typeface="Times New Roman"/>
              </a:rPr>
              <a:t>exercise</a:t>
            </a:r>
            <a:r>
              <a:rPr sz="1800" spc="75" dirty="0">
                <a:latin typeface="Times New Roman"/>
                <a:cs typeface="Times New Roman"/>
              </a:rPr>
              <a:t> </a:t>
            </a:r>
            <a:r>
              <a:rPr sz="1800" dirty="0">
                <a:latin typeface="Times New Roman"/>
                <a:cs typeface="Times New Roman"/>
              </a:rPr>
              <a:t>form,</a:t>
            </a:r>
            <a:r>
              <a:rPr sz="1800" spc="75" dirty="0">
                <a:latin typeface="Times New Roman"/>
                <a:cs typeface="Times New Roman"/>
              </a:rPr>
              <a:t> </a:t>
            </a:r>
            <a:r>
              <a:rPr sz="1800" dirty="0">
                <a:latin typeface="Times New Roman"/>
                <a:cs typeface="Times New Roman"/>
              </a:rPr>
              <a:t>gesture,</a:t>
            </a:r>
            <a:r>
              <a:rPr sz="1800" spc="75" dirty="0">
                <a:latin typeface="Times New Roman"/>
                <a:cs typeface="Times New Roman"/>
              </a:rPr>
              <a:t> </a:t>
            </a:r>
            <a:r>
              <a:rPr sz="1800" dirty="0">
                <a:latin typeface="Times New Roman"/>
                <a:cs typeface="Times New Roman"/>
              </a:rPr>
              <a:t>posture,</a:t>
            </a:r>
            <a:r>
              <a:rPr sz="1800" spc="75" dirty="0">
                <a:latin typeface="Times New Roman"/>
                <a:cs typeface="Times New Roman"/>
              </a:rPr>
              <a:t> </a:t>
            </a:r>
            <a:r>
              <a:rPr sz="1800" dirty="0">
                <a:latin typeface="Times New Roman"/>
                <a:cs typeface="Times New Roman"/>
              </a:rPr>
              <a:t>and</a:t>
            </a:r>
            <a:r>
              <a:rPr sz="1800" spc="70" dirty="0">
                <a:latin typeface="Times New Roman"/>
                <a:cs typeface="Times New Roman"/>
              </a:rPr>
              <a:t> </a:t>
            </a:r>
            <a:r>
              <a:rPr sz="1800" dirty="0">
                <a:latin typeface="Times New Roman"/>
                <a:cs typeface="Times New Roman"/>
              </a:rPr>
              <a:t>accuracy</a:t>
            </a:r>
            <a:r>
              <a:rPr sz="1800" spc="75" dirty="0">
                <a:latin typeface="Times New Roman"/>
                <a:cs typeface="Times New Roman"/>
              </a:rPr>
              <a:t> </a:t>
            </a:r>
            <a:r>
              <a:rPr sz="1800" dirty="0">
                <a:latin typeface="Times New Roman"/>
                <a:cs typeface="Times New Roman"/>
              </a:rPr>
              <a:t>percentage,</a:t>
            </a:r>
            <a:r>
              <a:rPr sz="1800" spc="80" dirty="0">
                <a:latin typeface="Times New Roman"/>
                <a:cs typeface="Times New Roman"/>
              </a:rPr>
              <a:t> </a:t>
            </a:r>
            <a:r>
              <a:rPr sz="1800" spc="-25" dirty="0">
                <a:latin typeface="Times New Roman"/>
                <a:cs typeface="Times New Roman"/>
              </a:rPr>
              <a:t>as 	</a:t>
            </a:r>
            <a:r>
              <a:rPr sz="1800" dirty="0">
                <a:latin typeface="Times New Roman"/>
                <a:cs typeface="Times New Roman"/>
              </a:rPr>
              <a:t>well</a:t>
            </a:r>
            <a:r>
              <a:rPr sz="1800" spc="220" dirty="0">
                <a:latin typeface="Times New Roman"/>
                <a:cs typeface="Times New Roman"/>
              </a:rPr>
              <a:t> </a:t>
            </a:r>
            <a:r>
              <a:rPr sz="1800" dirty="0">
                <a:latin typeface="Times New Roman"/>
                <a:cs typeface="Times New Roman"/>
              </a:rPr>
              <a:t>as</a:t>
            </a:r>
            <a:r>
              <a:rPr sz="1800" spc="204" dirty="0">
                <a:latin typeface="Times New Roman"/>
                <a:cs typeface="Times New Roman"/>
              </a:rPr>
              <a:t> </a:t>
            </a:r>
            <a:r>
              <a:rPr sz="1800" dirty="0">
                <a:latin typeface="Times New Roman"/>
                <a:cs typeface="Times New Roman"/>
              </a:rPr>
              <a:t>to</a:t>
            </a:r>
            <a:r>
              <a:rPr sz="1800" spc="210" dirty="0">
                <a:latin typeface="Times New Roman"/>
                <a:cs typeface="Times New Roman"/>
              </a:rPr>
              <a:t> </a:t>
            </a:r>
            <a:r>
              <a:rPr sz="1800" dirty="0">
                <a:latin typeface="Times New Roman"/>
                <a:cs typeface="Times New Roman"/>
              </a:rPr>
              <a:t>detect</a:t>
            </a:r>
            <a:r>
              <a:rPr sz="1800" spc="220" dirty="0">
                <a:latin typeface="Times New Roman"/>
                <a:cs typeface="Times New Roman"/>
              </a:rPr>
              <a:t> </a:t>
            </a:r>
            <a:r>
              <a:rPr sz="1800" dirty="0">
                <a:latin typeface="Times New Roman"/>
                <a:cs typeface="Times New Roman"/>
              </a:rPr>
              <a:t>and</a:t>
            </a:r>
            <a:r>
              <a:rPr sz="1800" spc="220" dirty="0">
                <a:latin typeface="Times New Roman"/>
                <a:cs typeface="Times New Roman"/>
              </a:rPr>
              <a:t> </a:t>
            </a:r>
            <a:r>
              <a:rPr sz="1800" dirty="0">
                <a:latin typeface="Times New Roman"/>
                <a:cs typeface="Times New Roman"/>
              </a:rPr>
              <a:t>track</a:t>
            </a:r>
            <a:r>
              <a:rPr sz="1800" spc="215" dirty="0">
                <a:latin typeface="Times New Roman"/>
                <a:cs typeface="Times New Roman"/>
              </a:rPr>
              <a:t> </a:t>
            </a:r>
            <a:r>
              <a:rPr sz="1800" dirty="0">
                <a:latin typeface="Times New Roman"/>
                <a:cs typeface="Times New Roman"/>
              </a:rPr>
              <a:t>exercises</a:t>
            </a:r>
            <a:r>
              <a:rPr sz="1800" spc="200" dirty="0">
                <a:latin typeface="Times New Roman"/>
                <a:cs typeface="Times New Roman"/>
              </a:rPr>
              <a:t> </a:t>
            </a:r>
            <a:r>
              <a:rPr sz="1800" dirty="0">
                <a:latin typeface="Times New Roman"/>
                <a:cs typeface="Times New Roman"/>
              </a:rPr>
              <a:t>performed,</a:t>
            </a:r>
            <a:r>
              <a:rPr sz="1800" spc="220" dirty="0">
                <a:latin typeface="Times New Roman"/>
                <a:cs typeface="Times New Roman"/>
              </a:rPr>
              <a:t> </a:t>
            </a:r>
            <a:r>
              <a:rPr sz="1800" dirty="0">
                <a:latin typeface="Times New Roman"/>
                <a:cs typeface="Times New Roman"/>
              </a:rPr>
              <a:t>calculate</a:t>
            </a:r>
            <a:r>
              <a:rPr sz="1800" spc="225" dirty="0">
                <a:latin typeface="Times New Roman"/>
                <a:cs typeface="Times New Roman"/>
              </a:rPr>
              <a:t> </a:t>
            </a:r>
            <a:r>
              <a:rPr sz="1800" dirty="0">
                <a:latin typeface="Times New Roman"/>
                <a:cs typeface="Times New Roman"/>
              </a:rPr>
              <a:t>calories</a:t>
            </a:r>
            <a:r>
              <a:rPr sz="1800" spc="215" dirty="0">
                <a:latin typeface="Times New Roman"/>
                <a:cs typeface="Times New Roman"/>
              </a:rPr>
              <a:t> </a:t>
            </a:r>
            <a:r>
              <a:rPr sz="1800" dirty="0">
                <a:latin typeface="Times New Roman"/>
                <a:cs typeface="Times New Roman"/>
              </a:rPr>
              <a:t>burned,</a:t>
            </a:r>
            <a:r>
              <a:rPr sz="1800" spc="220" dirty="0">
                <a:latin typeface="Times New Roman"/>
                <a:cs typeface="Times New Roman"/>
              </a:rPr>
              <a:t> </a:t>
            </a:r>
            <a:r>
              <a:rPr sz="1800" dirty="0">
                <a:latin typeface="Times New Roman"/>
                <a:cs typeface="Times New Roman"/>
              </a:rPr>
              <a:t>and</a:t>
            </a:r>
            <a:r>
              <a:rPr sz="1800" spc="210" dirty="0">
                <a:latin typeface="Times New Roman"/>
                <a:cs typeface="Times New Roman"/>
              </a:rPr>
              <a:t> </a:t>
            </a:r>
            <a:r>
              <a:rPr sz="1800" dirty="0">
                <a:latin typeface="Times New Roman"/>
                <a:cs typeface="Times New Roman"/>
              </a:rPr>
              <a:t>address</a:t>
            </a:r>
            <a:r>
              <a:rPr sz="1800" spc="200" dirty="0">
                <a:latin typeface="Times New Roman"/>
                <a:cs typeface="Times New Roman"/>
              </a:rPr>
              <a:t> </a:t>
            </a:r>
            <a:r>
              <a:rPr sz="1800" spc="-20" dirty="0">
                <a:latin typeface="Times New Roman"/>
                <a:cs typeface="Times New Roman"/>
              </a:rPr>
              <a:t>user 	</a:t>
            </a:r>
            <a:r>
              <a:rPr sz="1800" dirty="0">
                <a:latin typeface="Times New Roman"/>
                <a:cs typeface="Times New Roman"/>
              </a:rPr>
              <a:t>slacking</a:t>
            </a:r>
            <a:r>
              <a:rPr sz="1800" spc="135" dirty="0">
                <a:latin typeface="Times New Roman"/>
                <a:cs typeface="Times New Roman"/>
              </a:rPr>
              <a:t> </a:t>
            </a:r>
            <a:r>
              <a:rPr sz="1800" dirty="0">
                <a:latin typeface="Times New Roman"/>
                <a:cs typeface="Times New Roman"/>
              </a:rPr>
              <a:t>off</a:t>
            </a:r>
            <a:r>
              <a:rPr sz="1800" spc="155" dirty="0">
                <a:latin typeface="Times New Roman"/>
                <a:cs typeface="Times New Roman"/>
              </a:rPr>
              <a:t> </a:t>
            </a:r>
            <a:r>
              <a:rPr sz="1800" dirty="0">
                <a:latin typeface="Times New Roman"/>
                <a:cs typeface="Times New Roman"/>
              </a:rPr>
              <a:t>during</a:t>
            </a:r>
            <a:r>
              <a:rPr sz="1800" spc="155" dirty="0">
                <a:latin typeface="Times New Roman"/>
                <a:cs typeface="Times New Roman"/>
              </a:rPr>
              <a:t> </a:t>
            </a:r>
            <a:r>
              <a:rPr sz="1800" dirty="0">
                <a:latin typeface="Times New Roman"/>
                <a:cs typeface="Times New Roman"/>
              </a:rPr>
              <a:t>workouts</a:t>
            </a:r>
            <a:r>
              <a:rPr sz="1800" spc="150" dirty="0">
                <a:latin typeface="Times New Roman"/>
                <a:cs typeface="Times New Roman"/>
              </a:rPr>
              <a:t> </a:t>
            </a:r>
            <a:r>
              <a:rPr sz="1800" dirty="0">
                <a:latin typeface="Times New Roman"/>
                <a:cs typeface="Times New Roman"/>
              </a:rPr>
              <a:t>using</a:t>
            </a:r>
            <a:r>
              <a:rPr sz="1800" spc="155" dirty="0">
                <a:latin typeface="Times New Roman"/>
                <a:cs typeface="Times New Roman"/>
              </a:rPr>
              <a:t> </a:t>
            </a:r>
            <a:r>
              <a:rPr sz="1800" dirty="0">
                <a:latin typeface="Times New Roman"/>
                <a:cs typeface="Times New Roman"/>
              </a:rPr>
              <a:t>deep</a:t>
            </a:r>
            <a:r>
              <a:rPr sz="1800" spc="145" dirty="0">
                <a:latin typeface="Times New Roman"/>
                <a:cs typeface="Times New Roman"/>
              </a:rPr>
              <a:t> </a:t>
            </a:r>
            <a:r>
              <a:rPr sz="1800" spc="-10" dirty="0">
                <a:latin typeface="Times New Roman"/>
                <a:cs typeface="Times New Roman"/>
              </a:rPr>
              <a:t>learning-</a:t>
            </a:r>
            <a:r>
              <a:rPr sz="1800" dirty="0">
                <a:latin typeface="Times New Roman"/>
                <a:cs typeface="Times New Roman"/>
              </a:rPr>
              <a:t>powered</a:t>
            </a:r>
            <a:r>
              <a:rPr sz="1800" spc="155" dirty="0">
                <a:latin typeface="Times New Roman"/>
                <a:cs typeface="Times New Roman"/>
              </a:rPr>
              <a:t> </a:t>
            </a:r>
            <a:r>
              <a:rPr sz="1800" dirty="0">
                <a:latin typeface="Times New Roman"/>
                <a:cs typeface="Times New Roman"/>
              </a:rPr>
              <a:t>human</a:t>
            </a:r>
            <a:r>
              <a:rPr sz="1800" spc="160" dirty="0">
                <a:latin typeface="Times New Roman"/>
                <a:cs typeface="Times New Roman"/>
              </a:rPr>
              <a:t> </a:t>
            </a:r>
            <a:r>
              <a:rPr sz="1800" dirty="0">
                <a:latin typeface="Times New Roman"/>
                <a:cs typeface="Times New Roman"/>
              </a:rPr>
              <a:t>pose</a:t>
            </a:r>
            <a:r>
              <a:rPr sz="1800" spc="140" dirty="0">
                <a:latin typeface="Times New Roman"/>
                <a:cs typeface="Times New Roman"/>
              </a:rPr>
              <a:t> </a:t>
            </a:r>
            <a:r>
              <a:rPr sz="1800" dirty="0">
                <a:latin typeface="Times New Roman"/>
                <a:cs typeface="Times New Roman"/>
              </a:rPr>
              <a:t>estimation,</a:t>
            </a:r>
            <a:r>
              <a:rPr sz="1800" spc="165" dirty="0">
                <a:latin typeface="Times New Roman"/>
                <a:cs typeface="Times New Roman"/>
              </a:rPr>
              <a:t> </a:t>
            </a:r>
            <a:r>
              <a:rPr sz="1800" spc="-10" dirty="0">
                <a:latin typeface="Times New Roman"/>
                <a:cs typeface="Times New Roman"/>
              </a:rPr>
              <a:t>computer 	</a:t>
            </a:r>
            <a:r>
              <a:rPr sz="1800" dirty="0">
                <a:latin typeface="Times New Roman"/>
                <a:cs typeface="Times New Roman"/>
              </a:rPr>
              <a:t>vision</a:t>
            </a:r>
            <a:r>
              <a:rPr sz="1800" spc="-55" dirty="0">
                <a:latin typeface="Times New Roman"/>
                <a:cs typeface="Times New Roman"/>
              </a:rPr>
              <a:t> </a:t>
            </a:r>
            <a:r>
              <a:rPr sz="1800" dirty="0">
                <a:latin typeface="Times New Roman"/>
                <a:cs typeface="Times New Roman"/>
              </a:rPr>
              <a:t>technologies</a:t>
            </a:r>
            <a:r>
              <a:rPr sz="1800" spc="-60" dirty="0">
                <a:latin typeface="Times New Roman"/>
                <a:cs typeface="Times New Roman"/>
              </a:rPr>
              <a:t> </a:t>
            </a:r>
            <a:r>
              <a:rPr sz="1800" dirty="0">
                <a:latin typeface="Times New Roman"/>
                <a:cs typeface="Times New Roman"/>
              </a:rPr>
              <a:t>and</a:t>
            </a:r>
            <a:r>
              <a:rPr sz="1800" spc="-50" dirty="0">
                <a:latin typeface="Times New Roman"/>
                <a:cs typeface="Times New Roman"/>
              </a:rPr>
              <a:t> </a:t>
            </a:r>
            <a:r>
              <a:rPr sz="1800" dirty="0">
                <a:latin typeface="Times New Roman"/>
                <a:cs typeface="Times New Roman"/>
              </a:rPr>
              <a:t>convolutional</a:t>
            </a:r>
            <a:r>
              <a:rPr sz="1800" spc="-50" dirty="0">
                <a:latin typeface="Times New Roman"/>
                <a:cs typeface="Times New Roman"/>
              </a:rPr>
              <a:t> </a:t>
            </a:r>
            <a:r>
              <a:rPr sz="1800" dirty="0">
                <a:latin typeface="Times New Roman"/>
                <a:cs typeface="Times New Roman"/>
              </a:rPr>
              <a:t>neural</a:t>
            </a:r>
            <a:r>
              <a:rPr sz="1800" spc="-55" dirty="0">
                <a:latin typeface="Times New Roman"/>
                <a:cs typeface="Times New Roman"/>
              </a:rPr>
              <a:t> </a:t>
            </a:r>
            <a:r>
              <a:rPr sz="1800" dirty="0">
                <a:latin typeface="Times New Roman"/>
                <a:cs typeface="Times New Roman"/>
              </a:rPr>
              <a:t>networks</a:t>
            </a:r>
            <a:r>
              <a:rPr sz="1800" spc="-50" dirty="0">
                <a:latin typeface="Times New Roman"/>
                <a:cs typeface="Times New Roman"/>
              </a:rPr>
              <a:t> </a:t>
            </a:r>
            <a:r>
              <a:rPr sz="1800" spc="-10" dirty="0">
                <a:latin typeface="Times New Roman"/>
                <a:cs typeface="Times New Roman"/>
              </a:rPr>
              <a:t>(CNNs).</a:t>
            </a:r>
            <a:endParaRPr sz="1800">
              <a:latin typeface="Times New Roman"/>
              <a:cs typeface="Times New Roman"/>
            </a:endParaRPr>
          </a:p>
          <a:p>
            <a:pPr>
              <a:lnSpc>
                <a:spcPct val="100000"/>
              </a:lnSpc>
              <a:spcBef>
                <a:spcPts val="955"/>
              </a:spcBef>
              <a:buFont typeface="Times New Roman"/>
              <a:buAutoNum type="arabicPeriod"/>
            </a:pPr>
            <a:endParaRPr sz="1800">
              <a:latin typeface="Times New Roman"/>
              <a:cs typeface="Times New Roman"/>
            </a:endParaRPr>
          </a:p>
          <a:p>
            <a:pPr marL="408940" indent="-396240">
              <a:lnSpc>
                <a:spcPct val="100000"/>
              </a:lnSpc>
              <a:spcBef>
                <a:spcPts val="5"/>
              </a:spcBef>
              <a:buAutoNum type="arabicPeriod"/>
              <a:tabLst>
                <a:tab pos="408940" algn="l"/>
              </a:tabLst>
            </a:pPr>
            <a:r>
              <a:rPr sz="1800" dirty="0">
                <a:latin typeface="Times New Roman"/>
                <a:cs typeface="Times New Roman"/>
              </a:rPr>
              <a:t>To</a:t>
            </a:r>
            <a:r>
              <a:rPr sz="1800" spc="55" dirty="0">
                <a:latin typeface="Times New Roman"/>
                <a:cs typeface="Times New Roman"/>
              </a:rPr>
              <a:t> </a:t>
            </a:r>
            <a:r>
              <a:rPr sz="1800" dirty="0">
                <a:latin typeface="Times New Roman"/>
                <a:cs typeface="Times New Roman"/>
              </a:rPr>
              <a:t>provide</a:t>
            </a:r>
            <a:r>
              <a:rPr sz="1800" spc="70" dirty="0">
                <a:latin typeface="Times New Roman"/>
                <a:cs typeface="Times New Roman"/>
              </a:rPr>
              <a:t> </a:t>
            </a:r>
            <a:r>
              <a:rPr sz="1800" dirty="0">
                <a:latin typeface="Times New Roman"/>
                <a:cs typeface="Times New Roman"/>
              </a:rPr>
              <a:t>personalized</a:t>
            </a:r>
            <a:r>
              <a:rPr sz="1800" spc="70" dirty="0">
                <a:latin typeface="Times New Roman"/>
                <a:cs typeface="Times New Roman"/>
              </a:rPr>
              <a:t> </a:t>
            </a:r>
            <a:r>
              <a:rPr sz="1800" dirty="0">
                <a:latin typeface="Times New Roman"/>
                <a:cs typeface="Times New Roman"/>
              </a:rPr>
              <a:t>workout</a:t>
            </a:r>
            <a:r>
              <a:rPr sz="1800" spc="65" dirty="0">
                <a:latin typeface="Times New Roman"/>
                <a:cs typeface="Times New Roman"/>
              </a:rPr>
              <a:t> </a:t>
            </a:r>
            <a:r>
              <a:rPr sz="1800" dirty="0">
                <a:latin typeface="Times New Roman"/>
                <a:cs typeface="Times New Roman"/>
              </a:rPr>
              <a:t>routines</a:t>
            </a:r>
            <a:r>
              <a:rPr sz="1800" spc="70" dirty="0">
                <a:latin typeface="Times New Roman"/>
                <a:cs typeface="Times New Roman"/>
              </a:rPr>
              <a:t> </a:t>
            </a:r>
            <a:r>
              <a:rPr sz="1800" dirty="0">
                <a:latin typeface="Times New Roman"/>
                <a:cs typeface="Times New Roman"/>
              </a:rPr>
              <a:t>based</a:t>
            </a:r>
            <a:r>
              <a:rPr sz="1800" spc="50" dirty="0">
                <a:latin typeface="Times New Roman"/>
                <a:cs typeface="Times New Roman"/>
              </a:rPr>
              <a:t> </a:t>
            </a:r>
            <a:r>
              <a:rPr sz="1800" dirty="0">
                <a:latin typeface="Times New Roman"/>
                <a:cs typeface="Times New Roman"/>
              </a:rPr>
              <a:t>on</a:t>
            </a:r>
            <a:r>
              <a:rPr sz="1800" spc="60" dirty="0">
                <a:latin typeface="Times New Roman"/>
                <a:cs typeface="Times New Roman"/>
              </a:rPr>
              <a:t> </a:t>
            </a:r>
            <a:r>
              <a:rPr sz="1800" dirty="0">
                <a:latin typeface="Times New Roman"/>
                <a:cs typeface="Times New Roman"/>
              </a:rPr>
              <a:t>the</a:t>
            </a:r>
            <a:r>
              <a:rPr sz="1800" spc="65" dirty="0">
                <a:latin typeface="Times New Roman"/>
                <a:cs typeface="Times New Roman"/>
              </a:rPr>
              <a:t> </a:t>
            </a:r>
            <a:r>
              <a:rPr sz="1800" dirty="0">
                <a:latin typeface="Times New Roman"/>
                <a:cs typeface="Times New Roman"/>
              </a:rPr>
              <a:t>user's</a:t>
            </a:r>
            <a:r>
              <a:rPr sz="1800" spc="60" dirty="0">
                <a:latin typeface="Times New Roman"/>
                <a:cs typeface="Times New Roman"/>
              </a:rPr>
              <a:t> </a:t>
            </a:r>
            <a:r>
              <a:rPr sz="1800" dirty="0">
                <a:latin typeface="Times New Roman"/>
                <a:cs typeface="Times New Roman"/>
              </a:rPr>
              <a:t>health</a:t>
            </a:r>
            <a:r>
              <a:rPr sz="1800" spc="55" dirty="0">
                <a:latin typeface="Times New Roman"/>
                <a:cs typeface="Times New Roman"/>
              </a:rPr>
              <a:t> </a:t>
            </a:r>
            <a:r>
              <a:rPr sz="1800" dirty="0">
                <a:latin typeface="Times New Roman"/>
                <a:cs typeface="Times New Roman"/>
              </a:rPr>
              <a:t>conditions,</a:t>
            </a:r>
            <a:r>
              <a:rPr sz="1800" spc="60" dirty="0">
                <a:latin typeface="Times New Roman"/>
                <a:cs typeface="Times New Roman"/>
              </a:rPr>
              <a:t> </a:t>
            </a:r>
            <a:r>
              <a:rPr sz="1800" dirty="0">
                <a:latin typeface="Times New Roman"/>
                <a:cs typeface="Times New Roman"/>
              </a:rPr>
              <a:t>age,</a:t>
            </a:r>
            <a:r>
              <a:rPr sz="1800" spc="70" dirty="0">
                <a:latin typeface="Times New Roman"/>
                <a:cs typeface="Times New Roman"/>
              </a:rPr>
              <a:t> </a:t>
            </a:r>
            <a:r>
              <a:rPr sz="1800" dirty="0">
                <a:latin typeface="Times New Roman"/>
                <a:cs typeface="Times New Roman"/>
              </a:rPr>
              <a:t>fitness</a:t>
            </a:r>
            <a:r>
              <a:rPr sz="1800" spc="55" dirty="0">
                <a:latin typeface="Times New Roman"/>
                <a:cs typeface="Times New Roman"/>
              </a:rPr>
              <a:t> </a:t>
            </a:r>
            <a:r>
              <a:rPr sz="1800" spc="-50" dirty="0">
                <a:latin typeface="Times New Roman"/>
                <a:cs typeface="Times New Roman"/>
              </a:rPr>
              <a:t>-</a:t>
            </a:r>
            <a:endParaRPr sz="1800">
              <a:latin typeface="Times New Roman"/>
              <a:cs typeface="Times New Roman"/>
            </a:endParaRPr>
          </a:p>
          <a:p>
            <a:pPr marL="355600">
              <a:lnSpc>
                <a:spcPct val="100000"/>
              </a:lnSpc>
            </a:pPr>
            <a:r>
              <a:rPr sz="1800" dirty="0">
                <a:latin typeface="Times New Roman"/>
                <a:cs typeface="Times New Roman"/>
              </a:rPr>
              <a:t>based</a:t>
            </a:r>
            <a:r>
              <a:rPr sz="1800" spc="-15" dirty="0">
                <a:latin typeface="Times New Roman"/>
                <a:cs typeface="Times New Roman"/>
              </a:rPr>
              <a:t> </a:t>
            </a:r>
            <a:r>
              <a:rPr sz="1800" dirty="0">
                <a:latin typeface="Times New Roman"/>
                <a:cs typeface="Times New Roman"/>
              </a:rPr>
              <a:t>goals</a:t>
            </a:r>
            <a:r>
              <a:rPr sz="1800" spc="-10" dirty="0">
                <a:latin typeface="Times New Roman"/>
                <a:cs typeface="Times New Roman"/>
              </a:rPr>
              <a:t> </a:t>
            </a:r>
            <a:r>
              <a:rPr sz="1800" dirty="0">
                <a:latin typeface="Times New Roman"/>
                <a:cs typeface="Times New Roman"/>
              </a:rPr>
              <a:t>using</a:t>
            </a:r>
            <a:r>
              <a:rPr sz="1800" spc="5" dirty="0">
                <a:latin typeface="Times New Roman"/>
                <a:cs typeface="Times New Roman"/>
              </a:rPr>
              <a:t> </a:t>
            </a:r>
            <a:r>
              <a:rPr sz="1800" dirty="0">
                <a:latin typeface="Times New Roman"/>
                <a:cs typeface="Times New Roman"/>
              </a:rPr>
              <a:t>a deep</a:t>
            </a:r>
            <a:r>
              <a:rPr sz="1800" spc="-5" dirty="0">
                <a:latin typeface="Times New Roman"/>
                <a:cs typeface="Times New Roman"/>
              </a:rPr>
              <a:t> </a:t>
            </a:r>
            <a:r>
              <a:rPr sz="1800" dirty="0">
                <a:latin typeface="Times New Roman"/>
                <a:cs typeface="Times New Roman"/>
              </a:rPr>
              <a:t>learning-based</a:t>
            </a:r>
            <a:r>
              <a:rPr sz="1800" spc="-20" dirty="0">
                <a:latin typeface="Times New Roman"/>
                <a:cs typeface="Times New Roman"/>
              </a:rPr>
              <a:t> </a:t>
            </a:r>
            <a:r>
              <a:rPr sz="1800" dirty="0">
                <a:latin typeface="Times New Roman"/>
                <a:cs typeface="Times New Roman"/>
              </a:rPr>
              <a:t>Multilayer</a:t>
            </a:r>
            <a:r>
              <a:rPr sz="1800" spc="-45" dirty="0">
                <a:latin typeface="Times New Roman"/>
                <a:cs typeface="Times New Roman"/>
              </a:rPr>
              <a:t> </a:t>
            </a:r>
            <a:r>
              <a:rPr sz="1800" dirty="0">
                <a:latin typeface="Times New Roman"/>
                <a:cs typeface="Times New Roman"/>
              </a:rPr>
              <a:t>Perceptron</a:t>
            </a:r>
            <a:r>
              <a:rPr sz="1800" spc="-20" dirty="0">
                <a:latin typeface="Times New Roman"/>
                <a:cs typeface="Times New Roman"/>
              </a:rPr>
              <a:t> </a:t>
            </a:r>
            <a:r>
              <a:rPr sz="1800" spc="-10" dirty="0">
                <a:latin typeface="Times New Roman"/>
                <a:cs typeface="Times New Roman"/>
              </a:rPr>
              <a:t>network.</a:t>
            </a:r>
            <a:endParaRPr sz="1800">
              <a:latin typeface="Times New Roman"/>
              <a:cs typeface="Times New Roman"/>
            </a:endParaRPr>
          </a:p>
          <a:p>
            <a:pPr>
              <a:lnSpc>
                <a:spcPct val="100000"/>
              </a:lnSpc>
              <a:spcBef>
                <a:spcPts val="955"/>
              </a:spcBef>
            </a:pPr>
            <a:endParaRPr sz="1800">
              <a:latin typeface="Times New Roman"/>
              <a:cs typeface="Times New Roman"/>
            </a:endParaRPr>
          </a:p>
          <a:p>
            <a:pPr marL="355600" marR="6985" indent="-343535" algn="just">
              <a:lnSpc>
                <a:spcPct val="100000"/>
              </a:lnSpc>
              <a:buAutoNum type="arabicPeriod" startAt="3"/>
              <a:tabLst>
                <a:tab pos="355600" algn="l"/>
                <a:tab pos="408305" algn="l"/>
              </a:tabLst>
            </a:pPr>
            <a:r>
              <a:rPr sz="1800" dirty="0">
                <a:latin typeface="Times New Roman"/>
                <a:cs typeface="Times New Roman"/>
              </a:rPr>
              <a:t>	To</a:t>
            </a:r>
            <a:r>
              <a:rPr sz="1800" spc="130" dirty="0">
                <a:latin typeface="Times New Roman"/>
                <a:cs typeface="Times New Roman"/>
              </a:rPr>
              <a:t> </a:t>
            </a:r>
            <a:r>
              <a:rPr sz="1800" dirty="0">
                <a:latin typeface="Times New Roman"/>
                <a:cs typeface="Times New Roman"/>
              </a:rPr>
              <a:t>create</a:t>
            </a:r>
            <a:r>
              <a:rPr sz="1800" spc="125" dirty="0">
                <a:latin typeface="Times New Roman"/>
                <a:cs typeface="Times New Roman"/>
              </a:rPr>
              <a:t> </a:t>
            </a:r>
            <a:r>
              <a:rPr sz="1800" dirty="0">
                <a:latin typeface="Times New Roman"/>
                <a:cs typeface="Times New Roman"/>
              </a:rPr>
              <a:t>a</a:t>
            </a:r>
            <a:r>
              <a:rPr sz="1800" spc="150" dirty="0">
                <a:latin typeface="Times New Roman"/>
                <a:cs typeface="Times New Roman"/>
              </a:rPr>
              <a:t> </a:t>
            </a:r>
            <a:r>
              <a:rPr sz="1800" dirty="0">
                <a:latin typeface="Times New Roman"/>
                <a:cs typeface="Times New Roman"/>
              </a:rPr>
              <a:t>dynamic</a:t>
            </a:r>
            <a:r>
              <a:rPr sz="1800" spc="155" dirty="0">
                <a:latin typeface="Times New Roman"/>
                <a:cs typeface="Times New Roman"/>
              </a:rPr>
              <a:t> </a:t>
            </a:r>
            <a:r>
              <a:rPr sz="1800" dirty="0">
                <a:latin typeface="Times New Roman"/>
                <a:cs typeface="Times New Roman"/>
              </a:rPr>
              <a:t>and</a:t>
            </a:r>
            <a:r>
              <a:rPr sz="1800" spc="135" dirty="0">
                <a:latin typeface="Times New Roman"/>
                <a:cs typeface="Times New Roman"/>
              </a:rPr>
              <a:t> </a:t>
            </a:r>
            <a:r>
              <a:rPr sz="1800" dirty="0">
                <a:latin typeface="Times New Roman"/>
                <a:cs typeface="Times New Roman"/>
              </a:rPr>
              <a:t>customizable</a:t>
            </a:r>
            <a:r>
              <a:rPr sz="1800" spc="140" dirty="0">
                <a:latin typeface="Times New Roman"/>
                <a:cs typeface="Times New Roman"/>
              </a:rPr>
              <a:t> </a:t>
            </a:r>
            <a:r>
              <a:rPr sz="1800" dirty="0">
                <a:latin typeface="Times New Roman"/>
                <a:cs typeface="Times New Roman"/>
              </a:rPr>
              <a:t>diet</a:t>
            </a:r>
            <a:r>
              <a:rPr sz="1800" spc="140" dirty="0">
                <a:latin typeface="Times New Roman"/>
                <a:cs typeface="Times New Roman"/>
              </a:rPr>
              <a:t> </a:t>
            </a:r>
            <a:r>
              <a:rPr sz="1800" dirty="0">
                <a:latin typeface="Times New Roman"/>
                <a:cs typeface="Times New Roman"/>
              </a:rPr>
              <a:t>plan</a:t>
            </a:r>
            <a:r>
              <a:rPr sz="1800" spc="140" dirty="0">
                <a:latin typeface="Times New Roman"/>
                <a:cs typeface="Times New Roman"/>
              </a:rPr>
              <a:t> </a:t>
            </a:r>
            <a:r>
              <a:rPr sz="1800" dirty="0">
                <a:latin typeface="Times New Roman"/>
                <a:cs typeface="Times New Roman"/>
              </a:rPr>
              <a:t>tailored</a:t>
            </a:r>
            <a:r>
              <a:rPr sz="1800" spc="135" dirty="0">
                <a:latin typeface="Times New Roman"/>
                <a:cs typeface="Times New Roman"/>
              </a:rPr>
              <a:t> </a:t>
            </a:r>
            <a:r>
              <a:rPr sz="1800" dirty="0">
                <a:latin typeface="Times New Roman"/>
                <a:cs typeface="Times New Roman"/>
              </a:rPr>
              <a:t>to</a:t>
            </a:r>
            <a:r>
              <a:rPr sz="1800" spc="130" dirty="0">
                <a:latin typeface="Times New Roman"/>
                <a:cs typeface="Times New Roman"/>
              </a:rPr>
              <a:t> </a:t>
            </a:r>
            <a:r>
              <a:rPr sz="1800" dirty="0">
                <a:latin typeface="Times New Roman"/>
                <a:cs typeface="Times New Roman"/>
              </a:rPr>
              <a:t>the</a:t>
            </a:r>
            <a:r>
              <a:rPr sz="1800" spc="140" dirty="0">
                <a:latin typeface="Times New Roman"/>
                <a:cs typeface="Times New Roman"/>
              </a:rPr>
              <a:t> </a:t>
            </a:r>
            <a:r>
              <a:rPr sz="1800" dirty="0">
                <a:latin typeface="Times New Roman"/>
                <a:cs typeface="Times New Roman"/>
              </a:rPr>
              <a:t>user's</a:t>
            </a:r>
            <a:r>
              <a:rPr sz="1800" spc="140" dirty="0">
                <a:latin typeface="Times New Roman"/>
                <a:cs typeface="Times New Roman"/>
              </a:rPr>
              <a:t> </a:t>
            </a:r>
            <a:r>
              <a:rPr sz="1800" dirty="0">
                <a:latin typeface="Times New Roman"/>
                <a:cs typeface="Times New Roman"/>
              </a:rPr>
              <a:t>health</a:t>
            </a:r>
            <a:r>
              <a:rPr sz="1800" spc="140" dirty="0">
                <a:latin typeface="Times New Roman"/>
                <a:cs typeface="Times New Roman"/>
              </a:rPr>
              <a:t> </a:t>
            </a:r>
            <a:r>
              <a:rPr sz="1800" dirty="0">
                <a:latin typeface="Times New Roman"/>
                <a:cs typeface="Times New Roman"/>
              </a:rPr>
              <a:t>conditions,</a:t>
            </a:r>
            <a:r>
              <a:rPr sz="1800" spc="145" dirty="0">
                <a:latin typeface="Times New Roman"/>
                <a:cs typeface="Times New Roman"/>
              </a:rPr>
              <a:t> </a:t>
            </a:r>
            <a:r>
              <a:rPr sz="1800" spc="-20" dirty="0">
                <a:latin typeface="Times New Roman"/>
                <a:cs typeface="Times New Roman"/>
              </a:rPr>
              <a:t>age, </a:t>
            </a:r>
            <a:r>
              <a:rPr sz="1800" dirty="0">
                <a:latin typeface="Times New Roman"/>
                <a:cs typeface="Times New Roman"/>
              </a:rPr>
              <a:t>preferences,</a:t>
            </a:r>
            <a:r>
              <a:rPr sz="1800" spc="200" dirty="0">
                <a:latin typeface="Times New Roman"/>
                <a:cs typeface="Times New Roman"/>
              </a:rPr>
              <a:t> </a:t>
            </a:r>
            <a:r>
              <a:rPr sz="1800" dirty="0">
                <a:latin typeface="Times New Roman"/>
                <a:cs typeface="Times New Roman"/>
              </a:rPr>
              <a:t>height,</a:t>
            </a:r>
            <a:r>
              <a:rPr sz="1800" spc="200" dirty="0">
                <a:latin typeface="Times New Roman"/>
                <a:cs typeface="Times New Roman"/>
              </a:rPr>
              <a:t> </a:t>
            </a:r>
            <a:r>
              <a:rPr sz="1800" dirty="0">
                <a:latin typeface="Times New Roman"/>
                <a:cs typeface="Times New Roman"/>
              </a:rPr>
              <a:t>weight,</a:t>
            </a:r>
            <a:r>
              <a:rPr sz="1800" spc="195" dirty="0">
                <a:latin typeface="Times New Roman"/>
                <a:cs typeface="Times New Roman"/>
              </a:rPr>
              <a:t> </a:t>
            </a:r>
            <a:r>
              <a:rPr sz="1800" dirty="0">
                <a:latin typeface="Times New Roman"/>
                <a:cs typeface="Times New Roman"/>
              </a:rPr>
              <a:t>and</a:t>
            </a:r>
            <a:r>
              <a:rPr sz="1800" spc="195" dirty="0">
                <a:latin typeface="Times New Roman"/>
                <a:cs typeface="Times New Roman"/>
              </a:rPr>
              <a:t> </a:t>
            </a:r>
            <a:r>
              <a:rPr sz="1800" dirty="0">
                <a:latin typeface="Times New Roman"/>
                <a:cs typeface="Times New Roman"/>
              </a:rPr>
              <a:t>allergies</a:t>
            </a:r>
            <a:r>
              <a:rPr sz="1800" spc="195" dirty="0">
                <a:latin typeface="Times New Roman"/>
                <a:cs typeface="Times New Roman"/>
              </a:rPr>
              <a:t> </a:t>
            </a:r>
            <a:r>
              <a:rPr sz="1800" dirty="0">
                <a:latin typeface="Times New Roman"/>
                <a:cs typeface="Times New Roman"/>
              </a:rPr>
              <a:t>using</a:t>
            </a:r>
            <a:r>
              <a:rPr sz="1800" spc="190" dirty="0">
                <a:latin typeface="Times New Roman"/>
                <a:cs typeface="Times New Roman"/>
              </a:rPr>
              <a:t> </a:t>
            </a:r>
            <a:r>
              <a:rPr sz="1800" dirty="0">
                <a:latin typeface="Times New Roman"/>
                <a:cs typeface="Times New Roman"/>
              </a:rPr>
              <a:t>a</a:t>
            </a:r>
            <a:r>
              <a:rPr sz="1800" spc="210" dirty="0">
                <a:latin typeface="Times New Roman"/>
                <a:cs typeface="Times New Roman"/>
              </a:rPr>
              <a:t> </a:t>
            </a:r>
            <a:r>
              <a:rPr sz="1800" dirty="0">
                <a:latin typeface="Times New Roman"/>
                <a:cs typeface="Times New Roman"/>
              </a:rPr>
              <a:t>deep</a:t>
            </a:r>
            <a:r>
              <a:rPr sz="1800" spc="195" dirty="0">
                <a:latin typeface="Times New Roman"/>
                <a:cs typeface="Times New Roman"/>
              </a:rPr>
              <a:t> </a:t>
            </a:r>
            <a:r>
              <a:rPr sz="1800" spc="-10" dirty="0">
                <a:latin typeface="Times New Roman"/>
                <a:cs typeface="Times New Roman"/>
              </a:rPr>
              <a:t>learning-</a:t>
            </a:r>
            <a:r>
              <a:rPr sz="1800" dirty="0">
                <a:latin typeface="Times New Roman"/>
                <a:cs typeface="Times New Roman"/>
              </a:rPr>
              <a:t>based</a:t>
            </a:r>
            <a:r>
              <a:rPr sz="1800" spc="204" dirty="0">
                <a:latin typeface="Times New Roman"/>
                <a:cs typeface="Times New Roman"/>
              </a:rPr>
              <a:t> </a:t>
            </a:r>
            <a:r>
              <a:rPr sz="1800" dirty="0">
                <a:latin typeface="Times New Roman"/>
                <a:cs typeface="Times New Roman"/>
              </a:rPr>
              <a:t>Multilayer</a:t>
            </a:r>
            <a:r>
              <a:rPr sz="1800" spc="210" dirty="0">
                <a:latin typeface="Times New Roman"/>
                <a:cs typeface="Times New Roman"/>
              </a:rPr>
              <a:t> </a:t>
            </a:r>
            <a:r>
              <a:rPr sz="1800" spc="-10" dirty="0">
                <a:latin typeface="Times New Roman"/>
                <a:cs typeface="Times New Roman"/>
              </a:rPr>
              <a:t>Perceptron network.</a:t>
            </a:r>
            <a:endParaRPr sz="1800">
              <a:latin typeface="Times New Roman"/>
              <a:cs typeface="Times New Roman"/>
            </a:endParaRPr>
          </a:p>
          <a:p>
            <a:pPr>
              <a:lnSpc>
                <a:spcPct val="100000"/>
              </a:lnSpc>
              <a:spcBef>
                <a:spcPts val="955"/>
              </a:spcBef>
              <a:buFont typeface="Times New Roman"/>
              <a:buAutoNum type="arabicPeriod" startAt="3"/>
            </a:pPr>
            <a:endParaRPr sz="1800">
              <a:latin typeface="Times New Roman"/>
              <a:cs typeface="Times New Roman"/>
            </a:endParaRPr>
          </a:p>
          <a:p>
            <a:pPr marL="355600" marR="7620" indent="-343535" algn="just">
              <a:lnSpc>
                <a:spcPct val="100000"/>
              </a:lnSpc>
              <a:buAutoNum type="arabicPeriod" startAt="3"/>
              <a:tabLst>
                <a:tab pos="355600" algn="l"/>
                <a:tab pos="408305" algn="l"/>
              </a:tabLst>
            </a:pPr>
            <a:r>
              <a:rPr sz="1800" dirty="0">
                <a:latin typeface="Times New Roman"/>
                <a:cs typeface="Times New Roman"/>
              </a:rPr>
              <a:t>	To</a:t>
            </a:r>
            <a:r>
              <a:rPr sz="1800" spc="220" dirty="0">
                <a:latin typeface="Times New Roman"/>
                <a:cs typeface="Times New Roman"/>
              </a:rPr>
              <a:t> </a:t>
            </a:r>
            <a:r>
              <a:rPr sz="1800" dirty="0">
                <a:latin typeface="Times New Roman"/>
                <a:cs typeface="Times New Roman"/>
              </a:rPr>
              <a:t>generate</a:t>
            </a:r>
            <a:r>
              <a:rPr sz="1800" spc="225" dirty="0">
                <a:latin typeface="Times New Roman"/>
                <a:cs typeface="Times New Roman"/>
              </a:rPr>
              <a:t> </a:t>
            </a:r>
            <a:r>
              <a:rPr sz="1800" dirty="0">
                <a:latin typeface="Times New Roman"/>
                <a:cs typeface="Times New Roman"/>
              </a:rPr>
              <a:t>comprehensive</a:t>
            </a:r>
            <a:r>
              <a:rPr sz="1800" spc="235" dirty="0">
                <a:latin typeface="Times New Roman"/>
                <a:cs typeface="Times New Roman"/>
              </a:rPr>
              <a:t> </a:t>
            </a:r>
            <a:r>
              <a:rPr sz="1800" dirty="0">
                <a:latin typeface="Times New Roman"/>
                <a:cs typeface="Times New Roman"/>
              </a:rPr>
              <a:t>weekly</a:t>
            </a:r>
            <a:r>
              <a:rPr sz="1800" spc="235" dirty="0">
                <a:latin typeface="Times New Roman"/>
                <a:cs typeface="Times New Roman"/>
              </a:rPr>
              <a:t> </a:t>
            </a:r>
            <a:r>
              <a:rPr sz="1800" dirty="0">
                <a:latin typeface="Times New Roman"/>
                <a:cs typeface="Times New Roman"/>
              </a:rPr>
              <a:t>performance</a:t>
            </a:r>
            <a:r>
              <a:rPr sz="1800" spc="229" dirty="0">
                <a:latin typeface="Times New Roman"/>
                <a:cs typeface="Times New Roman"/>
              </a:rPr>
              <a:t> </a:t>
            </a:r>
            <a:r>
              <a:rPr sz="1800" dirty="0">
                <a:latin typeface="Times New Roman"/>
                <a:cs typeface="Times New Roman"/>
              </a:rPr>
              <a:t>reports</a:t>
            </a:r>
            <a:r>
              <a:rPr sz="1800" spc="220" dirty="0">
                <a:latin typeface="Times New Roman"/>
                <a:cs typeface="Times New Roman"/>
              </a:rPr>
              <a:t> </a:t>
            </a:r>
            <a:r>
              <a:rPr sz="1800" dirty="0">
                <a:latin typeface="Times New Roman"/>
                <a:cs typeface="Times New Roman"/>
              </a:rPr>
              <a:t>by</a:t>
            </a:r>
            <a:r>
              <a:rPr sz="1800" spc="229" dirty="0">
                <a:latin typeface="Times New Roman"/>
                <a:cs typeface="Times New Roman"/>
              </a:rPr>
              <a:t> </a:t>
            </a:r>
            <a:r>
              <a:rPr sz="1800" dirty="0">
                <a:latin typeface="Times New Roman"/>
                <a:cs typeface="Times New Roman"/>
              </a:rPr>
              <a:t>integrating</a:t>
            </a:r>
            <a:r>
              <a:rPr sz="1800" spc="215" dirty="0">
                <a:latin typeface="Times New Roman"/>
                <a:cs typeface="Times New Roman"/>
              </a:rPr>
              <a:t> </a:t>
            </a:r>
            <a:r>
              <a:rPr sz="1800" dirty="0">
                <a:latin typeface="Times New Roman"/>
                <a:cs typeface="Times New Roman"/>
              </a:rPr>
              <a:t>data</a:t>
            </a:r>
            <a:r>
              <a:rPr sz="1800" spc="215" dirty="0">
                <a:latin typeface="Times New Roman"/>
                <a:cs typeface="Times New Roman"/>
              </a:rPr>
              <a:t> </a:t>
            </a:r>
            <a:r>
              <a:rPr sz="1800" dirty="0">
                <a:latin typeface="Times New Roman"/>
                <a:cs typeface="Times New Roman"/>
              </a:rPr>
              <a:t>from</a:t>
            </a:r>
            <a:r>
              <a:rPr sz="1800" spc="210" dirty="0">
                <a:latin typeface="Times New Roman"/>
                <a:cs typeface="Times New Roman"/>
              </a:rPr>
              <a:t> </a:t>
            </a:r>
            <a:r>
              <a:rPr sz="1800" spc="-10" dirty="0">
                <a:latin typeface="Times New Roman"/>
                <a:cs typeface="Times New Roman"/>
              </a:rPr>
              <a:t>workouts </a:t>
            </a:r>
            <a:r>
              <a:rPr sz="1800" dirty="0">
                <a:latin typeface="Times New Roman"/>
                <a:cs typeface="Times New Roman"/>
              </a:rPr>
              <a:t>and</a:t>
            </a:r>
            <a:r>
              <a:rPr sz="1800" spc="55" dirty="0">
                <a:latin typeface="Times New Roman"/>
                <a:cs typeface="Times New Roman"/>
              </a:rPr>
              <a:t> </a:t>
            </a:r>
            <a:r>
              <a:rPr sz="1800" dirty="0">
                <a:latin typeface="Times New Roman"/>
                <a:cs typeface="Times New Roman"/>
              </a:rPr>
              <a:t>diet</a:t>
            </a:r>
            <a:r>
              <a:rPr sz="1800" spc="55" dirty="0">
                <a:latin typeface="Times New Roman"/>
                <a:cs typeface="Times New Roman"/>
              </a:rPr>
              <a:t> </a:t>
            </a:r>
            <a:r>
              <a:rPr sz="1800" dirty="0">
                <a:latin typeface="Times New Roman"/>
                <a:cs typeface="Times New Roman"/>
              </a:rPr>
              <a:t>recommendations</a:t>
            </a:r>
            <a:r>
              <a:rPr sz="1800" spc="55" dirty="0">
                <a:latin typeface="Times New Roman"/>
                <a:cs typeface="Times New Roman"/>
              </a:rPr>
              <a:t> </a:t>
            </a:r>
            <a:r>
              <a:rPr sz="1800" dirty="0">
                <a:latin typeface="Times New Roman"/>
                <a:cs typeface="Times New Roman"/>
              </a:rPr>
              <a:t>using</a:t>
            </a:r>
            <a:r>
              <a:rPr sz="1800" spc="40" dirty="0">
                <a:latin typeface="Times New Roman"/>
                <a:cs typeface="Times New Roman"/>
              </a:rPr>
              <a:t> </a:t>
            </a:r>
            <a:r>
              <a:rPr sz="1800" dirty="0">
                <a:latin typeface="Times New Roman"/>
                <a:cs typeface="Times New Roman"/>
              </a:rPr>
              <a:t>data</a:t>
            </a:r>
            <a:r>
              <a:rPr sz="1800" spc="55" dirty="0">
                <a:latin typeface="Times New Roman"/>
                <a:cs typeface="Times New Roman"/>
              </a:rPr>
              <a:t> </a:t>
            </a:r>
            <a:r>
              <a:rPr sz="1800" dirty="0">
                <a:latin typeface="Times New Roman"/>
                <a:cs typeface="Times New Roman"/>
              </a:rPr>
              <a:t>aggregation,</a:t>
            </a:r>
            <a:r>
              <a:rPr sz="1800" spc="65" dirty="0">
                <a:latin typeface="Times New Roman"/>
                <a:cs typeface="Times New Roman"/>
              </a:rPr>
              <a:t> </a:t>
            </a:r>
            <a:r>
              <a:rPr sz="1800" dirty="0">
                <a:latin typeface="Times New Roman"/>
                <a:cs typeface="Times New Roman"/>
              </a:rPr>
              <a:t>descriptive</a:t>
            </a:r>
            <a:r>
              <a:rPr sz="1800" spc="55" dirty="0">
                <a:latin typeface="Times New Roman"/>
                <a:cs typeface="Times New Roman"/>
              </a:rPr>
              <a:t> </a:t>
            </a:r>
            <a:r>
              <a:rPr sz="1800" dirty="0">
                <a:latin typeface="Times New Roman"/>
                <a:cs typeface="Times New Roman"/>
              </a:rPr>
              <a:t>statistics,</a:t>
            </a:r>
            <a:r>
              <a:rPr sz="1800" spc="30" dirty="0">
                <a:latin typeface="Times New Roman"/>
                <a:cs typeface="Times New Roman"/>
              </a:rPr>
              <a:t> </a:t>
            </a:r>
            <a:r>
              <a:rPr sz="1800" dirty="0">
                <a:latin typeface="Times New Roman"/>
                <a:cs typeface="Times New Roman"/>
              </a:rPr>
              <a:t>and</a:t>
            </a:r>
            <a:r>
              <a:rPr sz="1800" spc="60" dirty="0">
                <a:latin typeface="Times New Roman"/>
                <a:cs typeface="Times New Roman"/>
              </a:rPr>
              <a:t> </a:t>
            </a:r>
            <a:r>
              <a:rPr sz="1800" dirty="0">
                <a:latin typeface="Times New Roman"/>
                <a:cs typeface="Times New Roman"/>
              </a:rPr>
              <a:t>data</a:t>
            </a:r>
            <a:r>
              <a:rPr sz="1800" spc="50" dirty="0">
                <a:latin typeface="Times New Roman"/>
                <a:cs typeface="Times New Roman"/>
              </a:rPr>
              <a:t> </a:t>
            </a:r>
            <a:r>
              <a:rPr sz="1800" spc="-10" dirty="0">
                <a:latin typeface="Times New Roman"/>
                <a:cs typeface="Times New Roman"/>
              </a:rPr>
              <a:t>visualization </a:t>
            </a:r>
            <a:r>
              <a:rPr sz="1800" dirty="0">
                <a:latin typeface="Times New Roman"/>
                <a:cs typeface="Times New Roman"/>
              </a:rPr>
              <a:t>techniques,</a:t>
            </a:r>
            <a:r>
              <a:rPr sz="1800" spc="-10"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enhance</a:t>
            </a:r>
            <a:r>
              <a:rPr sz="1800" spc="-20" dirty="0">
                <a:latin typeface="Times New Roman"/>
                <a:cs typeface="Times New Roman"/>
              </a:rPr>
              <a:t> </a:t>
            </a:r>
            <a:r>
              <a:rPr sz="1800" dirty="0">
                <a:latin typeface="Times New Roman"/>
                <a:cs typeface="Times New Roman"/>
              </a:rPr>
              <a:t>user</a:t>
            </a:r>
            <a:r>
              <a:rPr sz="1800" spc="-20" dirty="0">
                <a:latin typeface="Times New Roman"/>
                <a:cs typeface="Times New Roman"/>
              </a:rPr>
              <a:t> </a:t>
            </a:r>
            <a:r>
              <a:rPr sz="1800" dirty="0">
                <a:latin typeface="Times New Roman"/>
                <a:cs typeface="Times New Roman"/>
              </a:rPr>
              <a:t>engagement</a:t>
            </a:r>
            <a:r>
              <a:rPr sz="1800" spc="-5" dirty="0">
                <a:latin typeface="Times New Roman"/>
                <a:cs typeface="Times New Roman"/>
              </a:rPr>
              <a:t> </a:t>
            </a:r>
            <a:r>
              <a:rPr sz="1800" dirty="0">
                <a:latin typeface="Times New Roman"/>
                <a:cs typeface="Times New Roman"/>
              </a:rPr>
              <a:t>and</a:t>
            </a:r>
            <a:r>
              <a:rPr sz="1800" spc="-20" dirty="0">
                <a:latin typeface="Times New Roman"/>
                <a:cs typeface="Times New Roman"/>
              </a:rPr>
              <a:t> </a:t>
            </a:r>
            <a:r>
              <a:rPr sz="1800" dirty="0">
                <a:latin typeface="Times New Roman"/>
                <a:cs typeface="Times New Roman"/>
              </a:rPr>
              <a:t>motivation</a:t>
            </a:r>
            <a:r>
              <a:rPr sz="1800" spc="-20" dirty="0">
                <a:latin typeface="Times New Roman"/>
                <a:cs typeface="Times New Roman"/>
              </a:rPr>
              <a:t> </a:t>
            </a:r>
            <a:r>
              <a:rPr sz="1800" dirty="0">
                <a:latin typeface="Times New Roman"/>
                <a:cs typeface="Times New Roman"/>
              </a:rPr>
              <a:t>through</a:t>
            </a:r>
            <a:r>
              <a:rPr sz="1800" spc="-2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system</a:t>
            </a:r>
            <a:r>
              <a:rPr sz="1800" spc="-20" dirty="0">
                <a:latin typeface="Times New Roman"/>
                <a:cs typeface="Times New Roman"/>
              </a:rPr>
              <a:t> </a:t>
            </a:r>
            <a:r>
              <a:rPr sz="1800" dirty="0">
                <a:latin typeface="Times New Roman"/>
                <a:cs typeface="Times New Roman"/>
              </a:rPr>
              <a:t>that</a:t>
            </a:r>
            <a:r>
              <a:rPr sz="1800" spc="-35" dirty="0">
                <a:latin typeface="Times New Roman"/>
                <a:cs typeface="Times New Roman"/>
              </a:rPr>
              <a:t> </a:t>
            </a:r>
            <a:r>
              <a:rPr sz="1800" dirty="0">
                <a:latin typeface="Times New Roman"/>
                <a:cs typeface="Times New Roman"/>
              </a:rPr>
              <a:t>allows</a:t>
            </a:r>
            <a:r>
              <a:rPr sz="1800" spc="-20" dirty="0">
                <a:latin typeface="Times New Roman"/>
                <a:cs typeface="Times New Roman"/>
              </a:rPr>
              <a:t> </a:t>
            </a:r>
            <a:r>
              <a:rPr sz="1800" spc="-10" dirty="0">
                <a:latin typeface="Times New Roman"/>
                <a:cs typeface="Times New Roman"/>
              </a:rPr>
              <a:t>users </a:t>
            </a:r>
            <a:r>
              <a:rPr sz="1800" dirty="0">
                <a:latin typeface="Times New Roman"/>
                <a:cs typeface="Times New Roman"/>
              </a:rPr>
              <a:t>to</a:t>
            </a:r>
            <a:r>
              <a:rPr sz="1800" spc="-35" dirty="0">
                <a:latin typeface="Times New Roman"/>
                <a:cs typeface="Times New Roman"/>
              </a:rPr>
              <a:t> </a:t>
            </a:r>
            <a:r>
              <a:rPr sz="1800" dirty="0">
                <a:latin typeface="Times New Roman"/>
                <a:cs typeface="Times New Roman"/>
              </a:rPr>
              <a:t>log</a:t>
            </a:r>
            <a:r>
              <a:rPr sz="1800" spc="-25" dirty="0">
                <a:latin typeface="Times New Roman"/>
                <a:cs typeface="Times New Roman"/>
              </a:rPr>
              <a:t> </a:t>
            </a:r>
            <a:r>
              <a:rPr sz="1800" dirty="0">
                <a:latin typeface="Times New Roman"/>
                <a:cs typeface="Times New Roman"/>
              </a:rPr>
              <a:t>their</a:t>
            </a:r>
            <a:r>
              <a:rPr sz="1800" spc="-25" dirty="0">
                <a:latin typeface="Times New Roman"/>
                <a:cs typeface="Times New Roman"/>
              </a:rPr>
              <a:t> </a:t>
            </a:r>
            <a:r>
              <a:rPr sz="1800" dirty="0">
                <a:latin typeface="Times New Roman"/>
                <a:cs typeface="Times New Roman"/>
              </a:rPr>
              <a:t>progress</a:t>
            </a:r>
            <a:r>
              <a:rPr sz="1800" spc="-20"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dirty="0">
                <a:latin typeface="Times New Roman"/>
                <a:cs typeface="Times New Roman"/>
              </a:rPr>
              <a:t>participate</a:t>
            </a:r>
            <a:r>
              <a:rPr sz="1800" spc="-45"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spc="-10" dirty="0">
                <a:latin typeface="Times New Roman"/>
                <a:cs typeface="Times New Roman"/>
              </a:rPr>
              <a:t>leaderboards.</a:t>
            </a:r>
            <a:endParaRPr sz="1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1907" y="783129"/>
            <a:ext cx="3577961" cy="356347"/>
          </a:xfrm>
          <a:prstGeom prst="rect">
            <a:avLst/>
          </a:prstGeom>
        </p:spPr>
      </p:pic>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Literature</a:t>
            </a:r>
            <a:r>
              <a:rPr spc="-130" dirty="0"/>
              <a:t> </a:t>
            </a:r>
            <a:r>
              <a:rPr spc="-10" dirty="0"/>
              <a:t>Review</a:t>
            </a:r>
          </a:p>
        </p:txBody>
      </p:sp>
      <p:sp>
        <p:nvSpPr>
          <p:cNvPr id="4" name="object 4"/>
          <p:cNvSpPr txBox="1"/>
          <p:nvPr/>
        </p:nvSpPr>
        <p:spPr>
          <a:xfrm>
            <a:off x="617626" y="1565275"/>
            <a:ext cx="7883525"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11111"/>
                </a:solidFill>
                <a:latin typeface="Times New Roman"/>
                <a:cs typeface="Times New Roman"/>
              </a:rPr>
              <a:t>The</a:t>
            </a:r>
            <a:r>
              <a:rPr sz="1800" spc="45" dirty="0">
                <a:solidFill>
                  <a:srgbClr val="111111"/>
                </a:solidFill>
                <a:latin typeface="Times New Roman"/>
                <a:cs typeface="Times New Roman"/>
              </a:rPr>
              <a:t> </a:t>
            </a:r>
            <a:r>
              <a:rPr sz="1800" dirty="0">
                <a:solidFill>
                  <a:srgbClr val="111111"/>
                </a:solidFill>
                <a:latin typeface="Times New Roman"/>
                <a:cs typeface="Times New Roman"/>
              </a:rPr>
              <a:t>literature</a:t>
            </a:r>
            <a:r>
              <a:rPr sz="1800" spc="50" dirty="0">
                <a:solidFill>
                  <a:srgbClr val="111111"/>
                </a:solidFill>
                <a:latin typeface="Times New Roman"/>
                <a:cs typeface="Times New Roman"/>
              </a:rPr>
              <a:t> </a:t>
            </a:r>
            <a:r>
              <a:rPr sz="1800" dirty="0">
                <a:solidFill>
                  <a:srgbClr val="111111"/>
                </a:solidFill>
                <a:latin typeface="Times New Roman"/>
                <a:cs typeface="Times New Roman"/>
              </a:rPr>
              <a:t>review</a:t>
            </a:r>
            <a:r>
              <a:rPr sz="1800" spc="45" dirty="0">
                <a:solidFill>
                  <a:srgbClr val="111111"/>
                </a:solidFill>
                <a:latin typeface="Times New Roman"/>
                <a:cs typeface="Times New Roman"/>
              </a:rPr>
              <a:t> </a:t>
            </a:r>
            <a:r>
              <a:rPr sz="1800" dirty="0">
                <a:solidFill>
                  <a:srgbClr val="111111"/>
                </a:solidFill>
                <a:latin typeface="Times New Roman"/>
                <a:cs typeface="Times New Roman"/>
              </a:rPr>
              <a:t>is</a:t>
            </a:r>
            <a:r>
              <a:rPr sz="1800" spc="30" dirty="0">
                <a:solidFill>
                  <a:srgbClr val="111111"/>
                </a:solidFill>
                <a:latin typeface="Times New Roman"/>
                <a:cs typeface="Times New Roman"/>
              </a:rPr>
              <a:t> </a:t>
            </a:r>
            <a:r>
              <a:rPr sz="1800" dirty="0">
                <a:solidFill>
                  <a:srgbClr val="111111"/>
                </a:solidFill>
                <a:latin typeface="Times New Roman"/>
                <a:cs typeface="Times New Roman"/>
              </a:rPr>
              <a:t>presented</a:t>
            </a:r>
            <a:r>
              <a:rPr sz="1800" spc="50" dirty="0">
                <a:solidFill>
                  <a:srgbClr val="111111"/>
                </a:solidFill>
                <a:latin typeface="Times New Roman"/>
                <a:cs typeface="Times New Roman"/>
              </a:rPr>
              <a:t> </a:t>
            </a:r>
            <a:r>
              <a:rPr sz="1800" dirty="0">
                <a:solidFill>
                  <a:srgbClr val="111111"/>
                </a:solidFill>
                <a:latin typeface="Times New Roman"/>
                <a:cs typeface="Times New Roman"/>
              </a:rPr>
              <a:t>in</a:t>
            </a:r>
            <a:r>
              <a:rPr sz="1800" spc="40" dirty="0">
                <a:solidFill>
                  <a:srgbClr val="111111"/>
                </a:solidFill>
                <a:latin typeface="Times New Roman"/>
                <a:cs typeface="Times New Roman"/>
              </a:rPr>
              <a:t> </a:t>
            </a:r>
            <a:r>
              <a:rPr sz="1800" dirty="0">
                <a:solidFill>
                  <a:srgbClr val="111111"/>
                </a:solidFill>
                <a:latin typeface="Times New Roman"/>
                <a:cs typeface="Times New Roman"/>
              </a:rPr>
              <a:t>the</a:t>
            </a:r>
            <a:r>
              <a:rPr sz="1800" spc="55" dirty="0">
                <a:solidFill>
                  <a:srgbClr val="111111"/>
                </a:solidFill>
                <a:latin typeface="Times New Roman"/>
                <a:cs typeface="Times New Roman"/>
              </a:rPr>
              <a:t> </a:t>
            </a:r>
            <a:r>
              <a:rPr sz="1800" dirty="0">
                <a:solidFill>
                  <a:srgbClr val="111111"/>
                </a:solidFill>
                <a:latin typeface="Times New Roman"/>
                <a:cs typeface="Times New Roman"/>
              </a:rPr>
              <a:t>sequence</a:t>
            </a:r>
            <a:r>
              <a:rPr sz="1800" spc="50" dirty="0">
                <a:solidFill>
                  <a:srgbClr val="111111"/>
                </a:solidFill>
                <a:latin typeface="Times New Roman"/>
                <a:cs typeface="Times New Roman"/>
              </a:rPr>
              <a:t> </a:t>
            </a:r>
            <a:r>
              <a:rPr sz="1800" dirty="0">
                <a:solidFill>
                  <a:srgbClr val="111111"/>
                </a:solidFill>
                <a:latin typeface="Times New Roman"/>
                <a:cs typeface="Times New Roman"/>
              </a:rPr>
              <a:t>illustrated</a:t>
            </a:r>
            <a:r>
              <a:rPr sz="1800" spc="50" dirty="0">
                <a:solidFill>
                  <a:srgbClr val="111111"/>
                </a:solidFill>
                <a:latin typeface="Times New Roman"/>
                <a:cs typeface="Times New Roman"/>
              </a:rPr>
              <a:t> </a:t>
            </a:r>
            <a:r>
              <a:rPr sz="1800" dirty="0">
                <a:solidFill>
                  <a:srgbClr val="111111"/>
                </a:solidFill>
                <a:latin typeface="Times New Roman"/>
                <a:cs typeface="Times New Roman"/>
              </a:rPr>
              <a:t>in</a:t>
            </a:r>
            <a:r>
              <a:rPr sz="1800" spc="35" dirty="0">
                <a:solidFill>
                  <a:srgbClr val="111111"/>
                </a:solidFill>
                <a:latin typeface="Times New Roman"/>
                <a:cs typeface="Times New Roman"/>
              </a:rPr>
              <a:t> </a:t>
            </a:r>
            <a:r>
              <a:rPr sz="1800" dirty="0">
                <a:solidFill>
                  <a:srgbClr val="111111"/>
                </a:solidFill>
                <a:latin typeface="Times New Roman"/>
                <a:cs typeface="Times New Roman"/>
              </a:rPr>
              <a:t>the</a:t>
            </a:r>
            <a:r>
              <a:rPr sz="1800" spc="55" dirty="0">
                <a:solidFill>
                  <a:srgbClr val="111111"/>
                </a:solidFill>
                <a:latin typeface="Times New Roman"/>
                <a:cs typeface="Times New Roman"/>
              </a:rPr>
              <a:t> </a:t>
            </a:r>
            <a:r>
              <a:rPr sz="1800" dirty="0">
                <a:solidFill>
                  <a:srgbClr val="111111"/>
                </a:solidFill>
                <a:latin typeface="Times New Roman"/>
                <a:cs typeface="Times New Roman"/>
              </a:rPr>
              <a:t>figure</a:t>
            </a:r>
            <a:r>
              <a:rPr sz="1600" dirty="0">
                <a:solidFill>
                  <a:srgbClr val="111111"/>
                </a:solidFill>
                <a:latin typeface="Arial MT"/>
                <a:cs typeface="Arial MT"/>
              </a:rPr>
              <a:t>:</a:t>
            </a:r>
            <a:r>
              <a:rPr sz="1600" spc="-35" dirty="0">
                <a:solidFill>
                  <a:srgbClr val="111111"/>
                </a:solidFill>
                <a:latin typeface="Arial MT"/>
                <a:cs typeface="Arial MT"/>
              </a:rPr>
              <a:t> </a:t>
            </a:r>
            <a:r>
              <a:rPr sz="1800" dirty="0">
                <a:solidFill>
                  <a:srgbClr val="111111"/>
                </a:solidFill>
                <a:latin typeface="Times New Roman"/>
                <a:cs typeface="Times New Roman"/>
              </a:rPr>
              <a:t>AI</a:t>
            </a:r>
            <a:r>
              <a:rPr sz="1800" spc="50" dirty="0">
                <a:solidFill>
                  <a:srgbClr val="111111"/>
                </a:solidFill>
                <a:latin typeface="Times New Roman"/>
                <a:cs typeface="Times New Roman"/>
              </a:rPr>
              <a:t> </a:t>
            </a:r>
            <a:r>
              <a:rPr sz="1800" spc="-10" dirty="0">
                <a:solidFill>
                  <a:srgbClr val="111111"/>
                </a:solidFill>
                <a:latin typeface="Times New Roman"/>
                <a:cs typeface="Times New Roman"/>
              </a:rPr>
              <a:t>Fitness </a:t>
            </a:r>
            <a:r>
              <a:rPr sz="1800" spc="-20" dirty="0">
                <a:solidFill>
                  <a:srgbClr val="111111"/>
                </a:solidFill>
                <a:latin typeface="Times New Roman"/>
                <a:cs typeface="Times New Roman"/>
              </a:rPr>
              <a:t>Trainer,</a:t>
            </a:r>
            <a:r>
              <a:rPr sz="1800" spc="-55" dirty="0">
                <a:solidFill>
                  <a:srgbClr val="111111"/>
                </a:solidFill>
                <a:latin typeface="Times New Roman"/>
                <a:cs typeface="Times New Roman"/>
              </a:rPr>
              <a:t> </a:t>
            </a:r>
            <a:r>
              <a:rPr sz="1800" dirty="0">
                <a:solidFill>
                  <a:srgbClr val="111111"/>
                </a:solidFill>
                <a:latin typeface="Times New Roman"/>
                <a:cs typeface="Times New Roman"/>
              </a:rPr>
              <a:t>Recommendation</a:t>
            </a:r>
            <a:r>
              <a:rPr sz="1800" spc="-25" dirty="0">
                <a:solidFill>
                  <a:srgbClr val="111111"/>
                </a:solidFill>
                <a:latin typeface="Times New Roman"/>
                <a:cs typeface="Times New Roman"/>
              </a:rPr>
              <a:t> </a:t>
            </a:r>
            <a:r>
              <a:rPr sz="1800" dirty="0">
                <a:solidFill>
                  <a:srgbClr val="111111"/>
                </a:solidFill>
                <a:latin typeface="Times New Roman"/>
                <a:cs typeface="Times New Roman"/>
              </a:rPr>
              <a:t>Engine,</a:t>
            </a:r>
            <a:r>
              <a:rPr sz="1800" spc="-35" dirty="0">
                <a:solidFill>
                  <a:srgbClr val="111111"/>
                </a:solidFill>
                <a:latin typeface="Times New Roman"/>
                <a:cs typeface="Times New Roman"/>
              </a:rPr>
              <a:t> </a:t>
            </a:r>
            <a:r>
              <a:rPr sz="1800" dirty="0">
                <a:solidFill>
                  <a:srgbClr val="111111"/>
                </a:solidFill>
                <a:latin typeface="Times New Roman"/>
                <a:cs typeface="Times New Roman"/>
              </a:rPr>
              <a:t>and</a:t>
            </a:r>
            <a:r>
              <a:rPr sz="1800" spc="-35" dirty="0">
                <a:solidFill>
                  <a:srgbClr val="111111"/>
                </a:solidFill>
                <a:latin typeface="Times New Roman"/>
                <a:cs typeface="Times New Roman"/>
              </a:rPr>
              <a:t> </a:t>
            </a:r>
            <a:r>
              <a:rPr sz="1800" dirty="0">
                <a:solidFill>
                  <a:srgbClr val="111111"/>
                </a:solidFill>
                <a:latin typeface="Times New Roman"/>
                <a:cs typeface="Times New Roman"/>
              </a:rPr>
              <a:t>Subscription</a:t>
            </a:r>
            <a:r>
              <a:rPr sz="1800" spc="-35" dirty="0">
                <a:solidFill>
                  <a:srgbClr val="111111"/>
                </a:solidFill>
                <a:latin typeface="Times New Roman"/>
                <a:cs typeface="Times New Roman"/>
              </a:rPr>
              <a:t> </a:t>
            </a:r>
            <a:r>
              <a:rPr sz="1800" dirty="0">
                <a:solidFill>
                  <a:srgbClr val="111111"/>
                </a:solidFill>
                <a:latin typeface="Times New Roman"/>
                <a:cs typeface="Times New Roman"/>
              </a:rPr>
              <a:t>Model</a:t>
            </a:r>
            <a:r>
              <a:rPr sz="1800" spc="-30" dirty="0">
                <a:solidFill>
                  <a:srgbClr val="111111"/>
                </a:solidFill>
                <a:latin typeface="Times New Roman"/>
                <a:cs typeface="Times New Roman"/>
              </a:rPr>
              <a:t> </a:t>
            </a:r>
            <a:r>
              <a:rPr sz="1800" dirty="0">
                <a:solidFill>
                  <a:srgbClr val="111111"/>
                </a:solidFill>
                <a:latin typeface="Times New Roman"/>
                <a:cs typeface="Times New Roman"/>
              </a:rPr>
              <a:t>with</a:t>
            </a:r>
            <a:r>
              <a:rPr sz="1800" spc="-30" dirty="0">
                <a:solidFill>
                  <a:srgbClr val="111111"/>
                </a:solidFill>
                <a:latin typeface="Times New Roman"/>
                <a:cs typeface="Times New Roman"/>
              </a:rPr>
              <a:t> </a:t>
            </a:r>
            <a:r>
              <a:rPr sz="1800" dirty="0">
                <a:solidFill>
                  <a:srgbClr val="111111"/>
                </a:solidFill>
                <a:latin typeface="Times New Roman"/>
                <a:cs typeface="Times New Roman"/>
              </a:rPr>
              <a:t>Payment</a:t>
            </a:r>
            <a:r>
              <a:rPr sz="1800" spc="-45" dirty="0">
                <a:solidFill>
                  <a:srgbClr val="111111"/>
                </a:solidFill>
                <a:latin typeface="Times New Roman"/>
                <a:cs typeface="Times New Roman"/>
              </a:rPr>
              <a:t> </a:t>
            </a:r>
            <a:r>
              <a:rPr sz="1800" spc="-10" dirty="0">
                <a:solidFill>
                  <a:srgbClr val="111111"/>
                </a:solidFill>
                <a:latin typeface="Times New Roman"/>
                <a:cs typeface="Times New Roman"/>
              </a:rPr>
              <a:t>Integration.</a:t>
            </a:r>
            <a:endParaRPr sz="1800">
              <a:latin typeface="Times New Roman"/>
              <a:cs typeface="Times New Roman"/>
            </a:endParaRPr>
          </a:p>
        </p:txBody>
      </p:sp>
      <p:sp>
        <p:nvSpPr>
          <p:cNvPr id="5" name="object 5"/>
          <p:cNvSpPr txBox="1"/>
          <p:nvPr/>
        </p:nvSpPr>
        <p:spPr>
          <a:xfrm>
            <a:off x="2923413" y="6737095"/>
            <a:ext cx="3630929"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Figure</a:t>
            </a:r>
            <a:r>
              <a:rPr sz="1800" i="1" spc="-60" dirty="0">
                <a:latin typeface="Times New Roman"/>
                <a:cs typeface="Times New Roman"/>
              </a:rPr>
              <a:t> </a:t>
            </a:r>
            <a:r>
              <a:rPr sz="1800" i="1" dirty="0">
                <a:latin typeface="Times New Roman"/>
                <a:cs typeface="Times New Roman"/>
              </a:rPr>
              <a:t>1:</a:t>
            </a:r>
            <a:r>
              <a:rPr sz="1800" i="1" spc="-60" dirty="0">
                <a:latin typeface="Times New Roman"/>
                <a:cs typeface="Times New Roman"/>
              </a:rPr>
              <a:t> </a:t>
            </a:r>
            <a:r>
              <a:rPr sz="1800" i="1" dirty="0">
                <a:latin typeface="Times New Roman"/>
                <a:cs typeface="Times New Roman"/>
              </a:rPr>
              <a:t>Categorized</a:t>
            </a:r>
            <a:r>
              <a:rPr sz="1800" i="1" spc="-70" dirty="0">
                <a:latin typeface="Times New Roman"/>
                <a:cs typeface="Times New Roman"/>
              </a:rPr>
              <a:t> </a:t>
            </a:r>
            <a:r>
              <a:rPr sz="1800" i="1" dirty="0">
                <a:latin typeface="Times New Roman"/>
                <a:cs typeface="Times New Roman"/>
              </a:rPr>
              <a:t>literature</a:t>
            </a:r>
            <a:r>
              <a:rPr sz="1800" i="1" spc="-70" dirty="0">
                <a:latin typeface="Times New Roman"/>
                <a:cs typeface="Times New Roman"/>
              </a:rPr>
              <a:t> </a:t>
            </a:r>
            <a:r>
              <a:rPr sz="1800" i="1" spc="-10" dirty="0">
                <a:latin typeface="Times New Roman"/>
                <a:cs typeface="Times New Roman"/>
              </a:rPr>
              <a:t>review</a:t>
            </a:r>
            <a:endParaRPr sz="1800">
              <a:latin typeface="Times New Roman"/>
              <a:cs typeface="Times New Roman"/>
            </a:endParaRPr>
          </a:p>
        </p:txBody>
      </p:sp>
      <p:pic>
        <p:nvPicPr>
          <p:cNvPr id="6" name="object 6"/>
          <p:cNvPicPr/>
          <p:nvPr/>
        </p:nvPicPr>
        <p:blipFill>
          <a:blip r:embed="rId3" cstate="print"/>
          <a:stretch>
            <a:fillRect/>
          </a:stretch>
        </p:blipFill>
        <p:spPr>
          <a:xfrm>
            <a:off x="539495" y="2154936"/>
            <a:ext cx="8136635" cy="4541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6207" y="717593"/>
            <a:ext cx="3577961" cy="351778"/>
          </a:xfrm>
          <a:prstGeom prst="rect">
            <a:avLst/>
          </a:prstGeom>
        </p:spPr>
      </p:pic>
      <p:sp>
        <p:nvSpPr>
          <p:cNvPr id="3" name="object 3"/>
          <p:cNvSpPr txBox="1">
            <a:spLocks noGrp="1"/>
          </p:cNvSpPr>
          <p:nvPr>
            <p:ph type="title"/>
          </p:nvPr>
        </p:nvSpPr>
        <p:spPr>
          <a:prstGeom prst="rect">
            <a:avLst/>
          </a:prstGeom>
        </p:spPr>
        <p:txBody>
          <a:bodyPr vert="horz" wrap="square" lIns="0" tIns="245922" rIns="0" bIns="0" rtlCol="0">
            <a:spAutoFit/>
          </a:bodyPr>
          <a:lstStyle/>
          <a:p>
            <a:pPr marL="154940">
              <a:lnSpc>
                <a:spcPct val="100000"/>
              </a:lnSpc>
              <a:spcBef>
                <a:spcPts val="100"/>
              </a:spcBef>
            </a:pPr>
            <a:r>
              <a:rPr spc="-10" dirty="0"/>
              <a:t>Literature</a:t>
            </a:r>
            <a:r>
              <a:rPr spc="-130" dirty="0"/>
              <a:t> </a:t>
            </a:r>
            <a:r>
              <a:rPr spc="-10" dirty="0"/>
              <a:t>Review</a:t>
            </a:r>
          </a:p>
        </p:txBody>
      </p:sp>
      <p:graphicFrame>
        <p:nvGraphicFramePr>
          <p:cNvPr id="4" name="object 4"/>
          <p:cNvGraphicFramePr>
            <a:graphicFrameLocks noGrp="1"/>
          </p:cNvGraphicFramePr>
          <p:nvPr/>
        </p:nvGraphicFramePr>
        <p:xfrm>
          <a:off x="550862" y="1397000"/>
          <a:ext cx="9436098" cy="6040120"/>
        </p:xfrm>
        <a:graphic>
          <a:graphicData uri="http://schemas.openxmlformats.org/drawingml/2006/table">
            <a:tbl>
              <a:tblPr firstRow="1" bandRow="1">
                <a:tableStyleId>{2D5ABB26-0587-4C30-8999-92F81FD0307C}</a:tableStyleId>
              </a:tblPr>
              <a:tblGrid>
                <a:gridCol w="504825">
                  <a:extLst>
                    <a:ext uri="{9D8B030D-6E8A-4147-A177-3AD203B41FA5}">
                      <a16:colId xmlns:a16="http://schemas.microsoft.com/office/drawing/2014/main" val="20000"/>
                    </a:ext>
                  </a:extLst>
                </a:gridCol>
                <a:gridCol w="2016760">
                  <a:extLst>
                    <a:ext uri="{9D8B030D-6E8A-4147-A177-3AD203B41FA5}">
                      <a16:colId xmlns:a16="http://schemas.microsoft.com/office/drawing/2014/main" val="20001"/>
                    </a:ext>
                  </a:extLst>
                </a:gridCol>
                <a:gridCol w="1728469">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2448560">
                  <a:extLst>
                    <a:ext uri="{9D8B030D-6E8A-4147-A177-3AD203B41FA5}">
                      <a16:colId xmlns:a16="http://schemas.microsoft.com/office/drawing/2014/main" val="20004"/>
                    </a:ext>
                  </a:extLst>
                </a:gridCol>
                <a:gridCol w="2232659">
                  <a:extLst>
                    <a:ext uri="{9D8B030D-6E8A-4147-A177-3AD203B41FA5}">
                      <a16:colId xmlns:a16="http://schemas.microsoft.com/office/drawing/2014/main" val="20005"/>
                    </a:ext>
                  </a:extLst>
                </a:gridCol>
              </a:tblGrid>
              <a:tr h="648335">
                <a:tc>
                  <a:txBody>
                    <a:bodyPr/>
                    <a:lstStyle/>
                    <a:p>
                      <a:pPr algn="ctr">
                        <a:lnSpc>
                          <a:spcPts val="1405"/>
                        </a:lnSpc>
                      </a:pPr>
                      <a:r>
                        <a:rPr sz="1200" spc="-10" dirty="0">
                          <a:solidFill>
                            <a:srgbClr val="404040"/>
                          </a:solidFill>
                          <a:latin typeface="Trebuchet MS"/>
                          <a:cs typeface="Trebuchet MS"/>
                        </a:rPr>
                        <a:t>Sr.no</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05"/>
                        </a:lnSpc>
                      </a:pPr>
                      <a:r>
                        <a:rPr sz="1200" spc="-10" dirty="0">
                          <a:solidFill>
                            <a:srgbClr val="404040"/>
                          </a:solidFill>
                          <a:latin typeface="Trebuchet MS"/>
                          <a:cs typeface="Trebuchet MS"/>
                        </a:rPr>
                        <a:t>Title</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547370">
                        <a:lnSpc>
                          <a:spcPts val="1405"/>
                        </a:lnSpc>
                      </a:pPr>
                      <a:r>
                        <a:rPr sz="1200" spc="-10" dirty="0">
                          <a:solidFill>
                            <a:srgbClr val="404040"/>
                          </a:solidFill>
                          <a:latin typeface="Trebuchet MS"/>
                          <a:cs typeface="Trebuchet MS"/>
                        </a:rPr>
                        <a:t>Author(s)</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R="96520" algn="r">
                        <a:lnSpc>
                          <a:spcPts val="1405"/>
                        </a:lnSpc>
                      </a:pPr>
                      <a:r>
                        <a:rPr sz="1200" spc="-20" dirty="0">
                          <a:solidFill>
                            <a:srgbClr val="404040"/>
                          </a:solidFill>
                          <a:latin typeface="Trebuchet MS"/>
                          <a:cs typeface="Trebuchet MS"/>
                        </a:rPr>
                        <a:t>Year</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791845">
                        <a:lnSpc>
                          <a:spcPts val="1405"/>
                        </a:lnSpc>
                      </a:pPr>
                      <a:r>
                        <a:rPr sz="1200" spc="-10" dirty="0">
                          <a:solidFill>
                            <a:srgbClr val="404040"/>
                          </a:solidFill>
                          <a:latin typeface="Trebuchet MS"/>
                          <a:cs typeface="Trebuchet MS"/>
                        </a:rPr>
                        <a:t>Methodology</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2540" algn="ctr">
                        <a:lnSpc>
                          <a:spcPts val="1405"/>
                        </a:lnSpc>
                      </a:pPr>
                      <a:r>
                        <a:rPr sz="1200" spc="-10" dirty="0">
                          <a:solidFill>
                            <a:srgbClr val="404040"/>
                          </a:solidFill>
                          <a:latin typeface="Trebuchet MS"/>
                          <a:cs typeface="Trebuchet MS"/>
                        </a:rPr>
                        <a:t>Drawback</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0"/>
                  </a:ext>
                </a:extLst>
              </a:tr>
              <a:tr h="1565275">
                <a:tc>
                  <a:txBody>
                    <a:bodyPr/>
                    <a:lstStyle/>
                    <a:p>
                      <a:pPr algn="ctr">
                        <a:lnSpc>
                          <a:spcPts val="1410"/>
                        </a:lnSpc>
                      </a:pPr>
                      <a:r>
                        <a:rPr sz="1200" spc="-50" dirty="0">
                          <a:solidFill>
                            <a:srgbClr val="404040"/>
                          </a:solidFill>
                          <a:latin typeface="Trebuchet MS"/>
                          <a:cs typeface="Trebuchet MS"/>
                        </a:rPr>
                        <a:t>1</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395"/>
                        </a:lnSpc>
                      </a:pPr>
                      <a:r>
                        <a:rPr sz="1200" dirty="0">
                          <a:latin typeface="Times New Roman"/>
                          <a:cs typeface="Times New Roman"/>
                        </a:rPr>
                        <a:t>Robust</a:t>
                      </a:r>
                      <a:r>
                        <a:rPr sz="1200" spc="-50" dirty="0">
                          <a:latin typeface="Times New Roman"/>
                          <a:cs typeface="Times New Roman"/>
                        </a:rPr>
                        <a:t> </a:t>
                      </a:r>
                      <a:r>
                        <a:rPr sz="1200" dirty="0">
                          <a:latin typeface="Times New Roman"/>
                          <a:cs typeface="Times New Roman"/>
                        </a:rPr>
                        <a:t>Intelligent</a:t>
                      </a:r>
                      <a:r>
                        <a:rPr sz="1200" spc="15" dirty="0">
                          <a:latin typeface="Times New Roman"/>
                          <a:cs typeface="Times New Roman"/>
                        </a:rPr>
                        <a:t> </a:t>
                      </a:r>
                      <a:r>
                        <a:rPr sz="1200" spc="-10" dirty="0">
                          <a:latin typeface="Times New Roman"/>
                          <a:cs typeface="Times New Roman"/>
                        </a:rPr>
                        <a:t>Posture</a:t>
                      </a:r>
                      <a:endParaRPr sz="1200">
                        <a:latin typeface="Times New Roman"/>
                        <a:cs typeface="Times New Roman"/>
                      </a:endParaRPr>
                    </a:p>
                    <a:p>
                      <a:pPr marL="68580" marR="175895">
                        <a:lnSpc>
                          <a:spcPct val="107100"/>
                        </a:lnSpc>
                        <a:spcBef>
                          <a:spcPts val="5"/>
                        </a:spcBef>
                      </a:pPr>
                      <a:r>
                        <a:rPr sz="1200" dirty="0">
                          <a:latin typeface="Times New Roman"/>
                          <a:cs typeface="Times New Roman"/>
                        </a:rPr>
                        <a:t>Estimation</a:t>
                      </a:r>
                      <a:r>
                        <a:rPr sz="1200" spc="-15" dirty="0">
                          <a:latin typeface="Times New Roman"/>
                          <a:cs typeface="Times New Roman"/>
                        </a:rPr>
                        <a:t> </a:t>
                      </a:r>
                      <a:r>
                        <a:rPr sz="1200" dirty="0">
                          <a:latin typeface="Times New Roman"/>
                          <a:cs typeface="Times New Roman"/>
                        </a:rPr>
                        <a:t>for</a:t>
                      </a:r>
                      <a:r>
                        <a:rPr sz="1200" spc="-20" dirty="0">
                          <a:latin typeface="Times New Roman"/>
                          <a:cs typeface="Times New Roman"/>
                        </a:rPr>
                        <a:t> </a:t>
                      </a:r>
                      <a:r>
                        <a:rPr sz="1200" dirty="0">
                          <a:latin typeface="Times New Roman"/>
                          <a:cs typeface="Times New Roman"/>
                        </a:rPr>
                        <a:t>an</a:t>
                      </a:r>
                      <a:r>
                        <a:rPr sz="1200" spc="-75" dirty="0">
                          <a:latin typeface="Times New Roman"/>
                          <a:cs typeface="Times New Roman"/>
                        </a:rPr>
                        <a:t> </a:t>
                      </a:r>
                      <a:r>
                        <a:rPr sz="1200" dirty="0">
                          <a:latin typeface="Times New Roman"/>
                          <a:cs typeface="Times New Roman"/>
                        </a:rPr>
                        <a:t>AI</a:t>
                      </a:r>
                      <a:r>
                        <a:rPr sz="1200" spc="-20" dirty="0">
                          <a:latin typeface="Times New Roman"/>
                          <a:cs typeface="Times New Roman"/>
                        </a:rPr>
                        <a:t> </a:t>
                      </a:r>
                      <a:r>
                        <a:rPr sz="1200" spc="-25" dirty="0">
                          <a:latin typeface="Times New Roman"/>
                          <a:cs typeface="Times New Roman"/>
                        </a:rPr>
                        <a:t>Gym </a:t>
                      </a:r>
                      <a:r>
                        <a:rPr sz="1200" dirty="0">
                          <a:latin typeface="Times New Roman"/>
                          <a:cs typeface="Times New Roman"/>
                        </a:rPr>
                        <a:t>Trainer</a:t>
                      </a:r>
                      <a:r>
                        <a:rPr sz="1200" spc="-35" dirty="0">
                          <a:latin typeface="Times New Roman"/>
                          <a:cs typeface="Times New Roman"/>
                        </a:rPr>
                        <a:t> </a:t>
                      </a:r>
                      <a:r>
                        <a:rPr sz="1200" dirty="0">
                          <a:latin typeface="Times New Roman"/>
                          <a:cs typeface="Times New Roman"/>
                        </a:rPr>
                        <a:t>using</a:t>
                      </a:r>
                      <a:r>
                        <a:rPr sz="1200" spc="-40" dirty="0">
                          <a:latin typeface="Times New Roman"/>
                          <a:cs typeface="Times New Roman"/>
                        </a:rPr>
                        <a:t> </a:t>
                      </a:r>
                      <a:r>
                        <a:rPr sz="1200" dirty="0">
                          <a:latin typeface="Times New Roman"/>
                          <a:cs typeface="Times New Roman"/>
                        </a:rPr>
                        <a:t>Mediapipe</a:t>
                      </a:r>
                      <a:r>
                        <a:rPr sz="1200" spc="-30" dirty="0">
                          <a:latin typeface="Times New Roman"/>
                          <a:cs typeface="Times New Roman"/>
                        </a:rPr>
                        <a:t> </a:t>
                      </a:r>
                      <a:r>
                        <a:rPr sz="1200" spc="-25" dirty="0">
                          <a:latin typeface="Times New Roman"/>
                          <a:cs typeface="Times New Roman"/>
                        </a:rPr>
                        <a:t>and </a:t>
                      </a:r>
                      <a:r>
                        <a:rPr sz="1200" dirty="0">
                          <a:latin typeface="Times New Roman"/>
                          <a:cs typeface="Times New Roman"/>
                        </a:rPr>
                        <a:t>OpenCV</a:t>
                      </a:r>
                      <a:r>
                        <a:rPr sz="1200" spc="-60" dirty="0">
                          <a:latin typeface="Times New Roman"/>
                          <a:cs typeface="Times New Roman"/>
                        </a:rPr>
                        <a:t> </a:t>
                      </a:r>
                      <a:r>
                        <a:rPr sz="1200" spc="-25" dirty="0">
                          <a:latin typeface="Times New Roman"/>
                          <a:cs typeface="Times New Roman"/>
                        </a:rPr>
                        <a:t>[1]</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442595" marR="429895" algn="ctr">
                        <a:lnSpc>
                          <a:spcPts val="1440"/>
                        </a:lnSpc>
                        <a:spcBef>
                          <a:spcPts val="15"/>
                        </a:spcBef>
                      </a:pPr>
                      <a:r>
                        <a:rPr sz="1200" spc="-20" dirty="0">
                          <a:solidFill>
                            <a:srgbClr val="404040"/>
                          </a:solidFill>
                          <a:latin typeface="Times New Roman"/>
                          <a:cs typeface="Times New Roman"/>
                        </a:rPr>
                        <a:t>Venkata</a:t>
                      </a:r>
                      <a:r>
                        <a:rPr sz="1200" spc="-15" dirty="0">
                          <a:solidFill>
                            <a:srgbClr val="404040"/>
                          </a:solidFill>
                          <a:latin typeface="Times New Roman"/>
                          <a:cs typeface="Times New Roman"/>
                        </a:rPr>
                        <a:t> </a:t>
                      </a:r>
                      <a:r>
                        <a:rPr sz="1200" dirty="0">
                          <a:solidFill>
                            <a:srgbClr val="404040"/>
                          </a:solidFill>
                          <a:latin typeface="Times New Roman"/>
                          <a:cs typeface="Times New Roman"/>
                        </a:rPr>
                        <a:t>Sai</a:t>
                      </a:r>
                      <a:r>
                        <a:rPr sz="1200" spc="-30" dirty="0">
                          <a:solidFill>
                            <a:srgbClr val="404040"/>
                          </a:solidFill>
                          <a:latin typeface="Times New Roman"/>
                          <a:cs typeface="Times New Roman"/>
                        </a:rPr>
                        <a:t> </a:t>
                      </a:r>
                      <a:r>
                        <a:rPr sz="1200" spc="-50" dirty="0">
                          <a:solidFill>
                            <a:srgbClr val="404040"/>
                          </a:solidFill>
                          <a:latin typeface="Times New Roman"/>
                          <a:cs typeface="Times New Roman"/>
                        </a:rPr>
                        <a:t>P </a:t>
                      </a:r>
                      <a:r>
                        <a:rPr sz="1200" spc="-10" dirty="0">
                          <a:solidFill>
                            <a:srgbClr val="404040"/>
                          </a:solidFill>
                          <a:latin typeface="Times New Roman"/>
                          <a:cs typeface="Times New Roman"/>
                        </a:rPr>
                        <a:t>Bhamidipati </a:t>
                      </a:r>
                      <a:r>
                        <a:rPr sz="1200" dirty="0">
                          <a:latin typeface="Times New Roman"/>
                          <a:cs typeface="Times New Roman"/>
                        </a:rPr>
                        <a:t>Ishi</a:t>
                      </a:r>
                      <a:r>
                        <a:rPr sz="1200" spc="-10" dirty="0">
                          <a:latin typeface="Times New Roman"/>
                          <a:cs typeface="Times New Roman"/>
                        </a:rPr>
                        <a:t> Saxena</a:t>
                      </a:r>
                      <a:endParaRPr sz="1200">
                        <a:latin typeface="Times New Roman"/>
                        <a:cs typeface="Times New Roman"/>
                      </a:endParaRPr>
                    </a:p>
                    <a:p>
                      <a:pPr marL="189230" marR="182880" indent="73025" algn="just">
                        <a:lnSpc>
                          <a:spcPts val="1440"/>
                        </a:lnSpc>
                      </a:pPr>
                      <a:r>
                        <a:rPr sz="1200" dirty="0">
                          <a:latin typeface="Times New Roman"/>
                          <a:cs typeface="Times New Roman"/>
                        </a:rPr>
                        <a:t>Mrs.</a:t>
                      </a:r>
                      <a:r>
                        <a:rPr sz="1200" spc="-15" dirty="0">
                          <a:latin typeface="Times New Roman"/>
                          <a:cs typeface="Times New Roman"/>
                        </a:rPr>
                        <a:t> </a:t>
                      </a:r>
                      <a:r>
                        <a:rPr sz="1200" dirty="0">
                          <a:latin typeface="Times New Roman"/>
                          <a:cs typeface="Times New Roman"/>
                        </a:rPr>
                        <a:t>D.</a:t>
                      </a:r>
                      <a:r>
                        <a:rPr sz="1200" spc="-5" dirty="0">
                          <a:latin typeface="Times New Roman"/>
                          <a:cs typeface="Times New Roman"/>
                        </a:rPr>
                        <a:t> </a:t>
                      </a:r>
                      <a:r>
                        <a:rPr sz="1200" spc="-10" dirty="0">
                          <a:latin typeface="Times New Roman"/>
                          <a:cs typeface="Times New Roman"/>
                        </a:rPr>
                        <a:t>Saisanthiya </a:t>
                      </a:r>
                      <a:r>
                        <a:rPr sz="1200" dirty="0">
                          <a:solidFill>
                            <a:srgbClr val="404040"/>
                          </a:solidFill>
                          <a:latin typeface="Times New Roman"/>
                          <a:cs typeface="Times New Roman"/>
                        </a:rPr>
                        <a:t>Mrs.</a:t>
                      </a:r>
                      <a:r>
                        <a:rPr sz="1200" spc="-15" dirty="0">
                          <a:solidFill>
                            <a:srgbClr val="404040"/>
                          </a:solidFill>
                          <a:latin typeface="Times New Roman"/>
                          <a:cs typeface="Times New Roman"/>
                        </a:rPr>
                        <a:t> </a:t>
                      </a:r>
                      <a:r>
                        <a:rPr sz="1200" dirty="0">
                          <a:solidFill>
                            <a:srgbClr val="404040"/>
                          </a:solidFill>
                          <a:latin typeface="Times New Roman"/>
                          <a:cs typeface="Times New Roman"/>
                        </a:rPr>
                        <a:t>D.</a:t>
                      </a:r>
                      <a:r>
                        <a:rPr sz="1200" spc="-5" dirty="0">
                          <a:solidFill>
                            <a:srgbClr val="404040"/>
                          </a:solidFill>
                          <a:latin typeface="Times New Roman"/>
                          <a:cs typeface="Times New Roman"/>
                        </a:rPr>
                        <a:t> </a:t>
                      </a:r>
                      <a:r>
                        <a:rPr sz="1200" spc="-10" dirty="0">
                          <a:solidFill>
                            <a:srgbClr val="404040"/>
                          </a:solidFill>
                          <a:latin typeface="Times New Roman"/>
                          <a:cs typeface="Times New Roman"/>
                        </a:rPr>
                        <a:t>Saisanthiya </a:t>
                      </a:r>
                      <a:r>
                        <a:rPr sz="1200" dirty="0">
                          <a:solidFill>
                            <a:srgbClr val="404040"/>
                          </a:solidFill>
                          <a:latin typeface="Times New Roman"/>
                          <a:cs typeface="Times New Roman"/>
                        </a:rPr>
                        <a:t>Dr.</a:t>
                      </a:r>
                      <a:r>
                        <a:rPr sz="1200" spc="-60" dirty="0">
                          <a:solidFill>
                            <a:srgbClr val="404040"/>
                          </a:solidFill>
                          <a:latin typeface="Times New Roman"/>
                          <a:cs typeface="Times New Roman"/>
                        </a:rPr>
                        <a:t> </a:t>
                      </a:r>
                      <a:r>
                        <a:rPr sz="1200" dirty="0">
                          <a:solidFill>
                            <a:srgbClr val="404040"/>
                          </a:solidFill>
                          <a:latin typeface="Times New Roman"/>
                          <a:cs typeface="Times New Roman"/>
                        </a:rPr>
                        <a:t>Mervin</a:t>
                      </a:r>
                      <a:r>
                        <a:rPr sz="1200" spc="-60" dirty="0">
                          <a:solidFill>
                            <a:srgbClr val="404040"/>
                          </a:solidFill>
                          <a:latin typeface="Times New Roman"/>
                          <a:cs typeface="Times New Roman"/>
                        </a:rPr>
                        <a:t> </a:t>
                      </a:r>
                      <a:r>
                        <a:rPr sz="1200" spc="-10" dirty="0">
                          <a:solidFill>
                            <a:srgbClr val="404040"/>
                          </a:solidFill>
                          <a:latin typeface="Times New Roman"/>
                          <a:cs typeface="Times New Roman"/>
                        </a:rPr>
                        <a:t>Retnadhas</a:t>
                      </a:r>
                      <a:endParaRPr sz="12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R="123189" algn="r">
                        <a:lnSpc>
                          <a:spcPts val="1410"/>
                        </a:lnSpc>
                      </a:pPr>
                      <a:r>
                        <a:rPr sz="1200" spc="-20" dirty="0">
                          <a:latin typeface="Times New Roman"/>
                          <a:cs typeface="Times New Roman"/>
                        </a:rPr>
                        <a:t>2023</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395"/>
                        </a:lnSpc>
                      </a:pP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paper</a:t>
                      </a:r>
                      <a:r>
                        <a:rPr sz="1200" spc="-5" dirty="0">
                          <a:latin typeface="Times New Roman"/>
                          <a:cs typeface="Times New Roman"/>
                        </a:rPr>
                        <a:t> </a:t>
                      </a:r>
                      <a:r>
                        <a:rPr sz="1200" dirty="0">
                          <a:latin typeface="Times New Roman"/>
                          <a:cs typeface="Times New Roman"/>
                        </a:rPr>
                        <a:t>presents</a:t>
                      </a:r>
                      <a:r>
                        <a:rPr sz="1200" spc="-10" dirty="0">
                          <a:latin typeface="Times New Roman"/>
                          <a:cs typeface="Times New Roman"/>
                        </a:rPr>
                        <a:t> </a:t>
                      </a:r>
                      <a:r>
                        <a:rPr sz="1200" dirty="0">
                          <a:latin typeface="Times New Roman"/>
                          <a:cs typeface="Times New Roman"/>
                        </a:rPr>
                        <a:t>an</a:t>
                      </a:r>
                      <a:r>
                        <a:rPr sz="1200" spc="-70" dirty="0">
                          <a:latin typeface="Times New Roman"/>
                          <a:cs typeface="Times New Roman"/>
                        </a:rPr>
                        <a:t> </a:t>
                      </a:r>
                      <a:r>
                        <a:rPr sz="1200" spc="-20" dirty="0">
                          <a:latin typeface="Times New Roman"/>
                          <a:cs typeface="Times New Roman"/>
                        </a:rPr>
                        <a:t>AI-based</a:t>
                      </a:r>
                      <a:endParaRPr sz="1200">
                        <a:latin typeface="Times New Roman"/>
                        <a:cs typeface="Times New Roman"/>
                      </a:endParaRPr>
                    </a:p>
                    <a:p>
                      <a:pPr marL="69215" marR="210820">
                        <a:lnSpc>
                          <a:spcPct val="106900"/>
                        </a:lnSpc>
                        <a:spcBef>
                          <a:spcPts val="5"/>
                        </a:spcBef>
                      </a:pPr>
                      <a:r>
                        <a:rPr sz="1200" dirty="0">
                          <a:latin typeface="Times New Roman"/>
                          <a:cs typeface="Times New Roman"/>
                        </a:rPr>
                        <a:t>approach</a:t>
                      </a:r>
                      <a:r>
                        <a:rPr sz="1200" spc="270" dirty="0">
                          <a:latin typeface="Times New Roman"/>
                          <a:cs typeface="Times New Roman"/>
                        </a:rPr>
                        <a:t> </a:t>
                      </a:r>
                      <a:r>
                        <a:rPr sz="1200" dirty="0">
                          <a:latin typeface="Times New Roman"/>
                          <a:cs typeface="Times New Roman"/>
                        </a:rPr>
                        <a:t>for</a:t>
                      </a:r>
                      <a:r>
                        <a:rPr sz="1200" spc="-35" dirty="0">
                          <a:latin typeface="Times New Roman"/>
                          <a:cs typeface="Times New Roman"/>
                        </a:rPr>
                        <a:t> </a:t>
                      </a:r>
                      <a:r>
                        <a:rPr sz="1200" dirty="0">
                          <a:latin typeface="Times New Roman"/>
                          <a:cs typeface="Times New Roman"/>
                        </a:rPr>
                        <a:t>posture</a:t>
                      </a:r>
                      <a:r>
                        <a:rPr sz="1200" spc="-30" dirty="0">
                          <a:latin typeface="Times New Roman"/>
                          <a:cs typeface="Times New Roman"/>
                        </a:rPr>
                        <a:t> </a:t>
                      </a:r>
                      <a:r>
                        <a:rPr sz="1200" dirty="0">
                          <a:latin typeface="Times New Roman"/>
                          <a:cs typeface="Times New Roman"/>
                        </a:rPr>
                        <a:t>estimation</a:t>
                      </a:r>
                      <a:r>
                        <a:rPr sz="1200" spc="-5" dirty="0">
                          <a:latin typeface="Times New Roman"/>
                          <a:cs typeface="Times New Roman"/>
                        </a:rPr>
                        <a:t> </a:t>
                      </a:r>
                      <a:r>
                        <a:rPr sz="1200" spc="-25" dirty="0">
                          <a:latin typeface="Times New Roman"/>
                          <a:cs typeface="Times New Roman"/>
                        </a:rPr>
                        <a:t>in </a:t>
                      </a:r>
                      <a:r>
                        <a:rPr sz="1200" dirty="0">
                          <a:latin typeface="Times New Roman"/>
                          <a:cs typeface="Times New Roman"/>
                        </a:rPr>
                        <a:t>gym workouts.</a:t>
                      </a:r>
                      <a:r>
                        <a:rPr sz="1200" spc="-35" dirty="0">
                          <a:latin typeface="Times New Roman"/>
                          <a:cs typeface="Times New Roman"/>
                        </a:rPr>
                        <a:t> </a:t>
                      </a:r>
                      <a:r>
                        <a:rPr sz="1200" dirty="0">
                          <a:latin typeface="Times New Roman"/>
                          <a:cs typeface="Times New Roman"/>
                        </a:rPr>
                        <a:t>It</a:t>
                      </a:r>
                      <a:r>
                        <a:rPr sz="1200" spc="-15" dirty="0">
                          <a:latin typeface="Times New Roman"/>
                          <a:cs typeface="Times New Roman"/>
                        </a:rPr>
                        <a:t> </a:t>
                      </a:r>
                      <a:r>
                        <a:rPr sz="1200" dirty="0">
                          <a:latin typeface="Times New Roman"/>
                          <a:cs typeface="Times New Roman"/>
                        </a:rPr>
                        <a:t>utilizes</a:t>
                      </a:r>
                      <a:r>
                        <a:rPr sz="1200" spc="-25" dirty="0">
                          <a:latin typeface="Times New Roman"/>
                          <a:cs typeface="Times New Roman"/>
                        </a:rPr>
                        <a:t> </a:t>
                      </a:r>
                      <a:r>
                        <a:rPr sz="1200" spc="-50" dirty="0">
                          <a:latin typeface="Times New Roman"/>
                          <a:cs typeface="Times New Roman"/>
                        </a:rPr>
                        <a:t>a </a:t>
                      </a:r>
                      <a:r>
                        <a:rPr sz="1200" dirty="0">
                          <a:latin typeface="Times New Roman"/>
                          <a:cs typeface="Times New Roman"/>
                        </a:rPr>
                        <a:t>combination</a:t>
                      </a:r>
                      <a:r>
                        <a:rPr sz="1200" spc="-1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10" dirty="0">
                          <a:latin typeface="Times New Roman"/>
                          <a:cs typeface="Times New Roman"/>
                        </a:rPr>
                        <a:t>real-</a:t>
                      </a:r>
                      <a:r>
                        <a:rPr sz="1200" dirty="0">
                          <a:latin typeface="Times New Roman"/>
                          <a:cs typeface="Times New Roman"/>
                        </a:rPr>
                        <a:t>time</a:t>
                      </a:r>
                      <a:r>
                        <a:rPr sz="1200" spc="5" dirty="0">
                          <a:latin typeface="Times New Roman"/>
                          <a:cs typeface="Times New Roman"/>
                        </a:rPr>
                        <a:t> </a:t>
                      </a:r>
                      <a:r>
                        <a:rPr sz="1200" spc="-10" dirty="0">
                          <a:latin typeface="Times New Roman"/>
                          <a:cs typeface="Times New Roman"/>
                        </a:rPr>
                        <a:t>video </a:t>
                      </a:r>
                      <a:r>
                        <a:rPr sz="1200" dirty="0">
                          <a:latin typeface="Times New Roman"/>
                          <a:cs typeface="Times New Roman"/>
                        </a:rPr>
                        <a:t>processing,</a:t>
                      </a:r>
                      <a:r>
                        <a:rPr sz="1200" spc="-40" dirty="0">
                          <a:latin typeface="Times New Roman"/>
                          <a:cs typeface="Times New Roman"/>
                        </a:rPr>
                        <a:t> </a:t>
                      </a:r>
                      <a:r>
                        <a:rPr sz="1200" dirty="0">
                          <a:latin typeface="Times New Roman"/>
                          <a:cs typeface="Times New Roman"/>
                        </a:rPr>
                        <a:t>keypoint</a:t>
                      </a:r>
                      <a:r>
                        <a:rPr sz="1200" spc="-10" dirty="0">
                          <a:latin typeface="Times New Roman"/>
                          <a:cs typeface="Times New Roman"/>
                        </a:rPr>
                        <a:t> </a:t>
                      </a:r>
                      <a:r>
                        <a:rPr sz="1200" dirty="0">
                          <a:latin typeface="Times New Roman"/>
                          <a:cs typeface="Times New Roman"/>
                        </a:rPr>
                        <a:t>detection,</a:t>
                      </a:r>
                      <a:r>
                        <a:rPr sz="1200" spc="-35" dirty="0">
                          <a:latin typeface="Times New Roman"/>
                          <a:cs typeface="Times New Roman"/>
                        </a:rPr>
                        <a:t> </a:t>
                      </a:r>
                      <a:r>
                        <a:rPr sz="1200" spc="-25" dirty="0">
                          <a:latin typeface="Times New Roman"/>
                          <a:cs typeface="Times New Roman"/>
                        </a:rPr>
                        <a:t>and </a:t>
                      </a:r>
                      <a:r>
                        <a:rPr sz="1200" dirty="0">
                          <a:latin typeface="Times New Roman"/>
                          <a:cs typeface="Times New Roman"/>
                        </a:rPr>
                        <a:t>pose</a:t>
                      </a:r>
                      <a:r>
                        <a:rPr sz="1200" spc="-55" dirty="0">
                          <a:latin typeface="Times New Roman"/>
                          <a:cs typeface="Times New Roman"/>
                        </a:rPr>
                        <a:t> </a:t>
                      </a:r>
                      <a:r>
                        <a:rPr sz="1200" dirty="0">
                          <a:latin typeface="Times New Roman"/>
                          <a:cs typeface="Times New Roman"/>
                        </a:rPr>
                        <a:t>estimation</a:t>
                      </a:r>
                      <a:r>
                        <a:rPr sz="1200" spc="-25" dirty="0">
                          <a:latin typeface="Times New Roman"/>
                          <a:cs typeface="Times New Roman"/>
                        </a:rPr>
                        <a:t> </a:t>
                      </a:r>
                      <a:r>
                        <a:rPr sz="1200" dirty="0">
                          <a:latin typeface="Times New Roman"/>
                          <a:cs typeface="Times New Roman"/>
                        </a:rPr>
                        <a:t>techniques.</a:t>
                      </a:r>
                      <a:r>
                        <a:rPr sz="1200" spc="-45" dirty="0">
                          <a:latin typeface="Times New Roman"/>
                          <a:cs typeface="Times New Roman"/>
                        </a:rPr>
                        <a:t> </a:t>
                      </a:r>
                      <a:r>
                        <a:rPr sz="1200" spc="-25" dirty="0">
                          <a:latin typeface="Times New Roman"/>
                          <a:cs typeface="Times New Roman"/>
                        </a:rPr>
                        <a:t>The </a:t>
                      </a:r>
                      <a:r>
                        <a:rPr sz="1200" dirty="0">
                          <a:latin typeface="Times New Roman"/>
                          <a:cs typeface="Times New Roman"/>
                        </a:rPr>
                        <a:t>system</a:t>
                      </a:r>
                      <a:r>
                        <a:rPr sz="1200" spc="10" dirty="0">
                          <a:latin typeface="Times New Roman"/>
                          <a:cs typeface="Times New Roman"/>
                        </a:rPr>
                        <a:t> </a:t>
                      </a:r>
                      <a:r>
                        <a:rPr sz="1200" dirty="0">
                          <a:latin typeface="Times New Roman"/>
                          <a:cs typeface="Times New Roman"/>
                        </a:rPr>
                        <a:t>was</a:t>
                      </a:r>
                      <a:r>
                        <a:rPr sz="1200" spc="-20" dirty="0">
                          <a:latin typeface="Times New Roman"/>
                          <a:cs typeface="Times New Roman"/>
                        </a:rPr>
                        <a:t> </a:t>
                      </a:r>
                      <a:r>
                        <a:rPr sz="1200" dirty="0">
                          <a:latin typeface="Times New Roman"/>
                          <a:cs typeface="Times New Roman"/>
                        </a:rPr>
                        <a:t>tested</a:t>
                      </a:r>
                      <a:r>
                        <a:rPr sz="1200" spc="275" dirty="0">
                          <a:latin typeface="Times New Roman"/>
                          <a:cs typeface="Times New Roman"/>
                        </a:rPr>
                        <a:t> </a:t>
                      </a:r>
                      <a:r>
                        <a:rPr sz="1200" dirty="0">
                          <a:latin typeface="Times New Roman"/>
                          <a:cs typeface="Times New Roman"/>
                        </a:rPr>
                        <a:t>on</a:t>
                      </a:r>
                      <a:r>
                        <a:rPr sz="1200" spc="-20" dirty="0">
                          <a:latin typeface="Times New Roman"/>
                          <a:cs typeface="Times New Roman"/>
                        </a:rPr>
                        <a:t> </a:t>
                      </a:r>
                      <a:r>
                        <a:rPr sz="1200" spc="-10" dirty="0">
                          <a:latin typeface="Times New Roman"/>
                          <a:cs typeface="Times New Roman"/>
                        </a:rPr>
                        <a:t>various </a:t>
                      </a:r>
                      <a:r>
                        <a:rPr sz="1200" dirty="0">
                          <a:latin typeface="Times New Roman"/>
                          <a:cs typeface="Times New Roman"/>
                        </a:rPr>
                        <a:t>exercises</a:t>
                      </a:r>
                      <a:r>
                        <a:rPr sz="1200" spc="-30" dirty="0">
                          <a:latin typeface="Times New Roman"/>
                          <a:cs typeface="Times New Roman"/>
                        </a:rPr>
                        <a:t> </a:t>
                      </a:r>
                      <a:r>
                        <a:rPr sz="1200" dirty="0">
                          <a:latin typeface="Times New Roman"/>
                          <a:cs typeface="Times New Roman"/>
                        </a:rPr>
                        <a:t>to</a:t>
                      </a:r>
                      <a:r>
                        <a:rPr sz="1200" spc="-40" dirty="0">
                          <a:latin typeface="Times New Roman"/>
                          <a:cs typeface="Times New Roman"/>
                        </a:rPr>
                        <a:t> </a:t>
                      </a:r>
                      <a:r>
                        <a:rPr sz="1200" dirty="0">
                          <a:latin typeface="Times New Roman"/>
                          <a:cs typeface="Times New Roman"/>
                        </a:rPr>
                        <a:t>evaluate</a:t>
                      </a:r>
                      <a:r>
                        <a:rPr sz="1200" spc="-15" dirty="0">
                          <a:latin typeface="Times New Roman"/>
                          <a:cs typeface="Times New Roman"/>
                        </a:rPr>
                        <a:t> </a:t>
                      </a:r>
                      <a:r>
                        <a:rPr sz="1200" spc="-10" dirty="0">
                          <a:latin typeface="Times New Roman"/>
                          <a:cs typeface="Times New Roman"/>
                        </a:rPr>
                        <a:t>accuracy.</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marR="78105">
                        <a:lnSpc>
                          <a:spcPts val="1440"/>
                        </a:lnSpc>
                        <a:spcBef>
                          <a:spcPts val="15"/>
                        </a:spcBef>
                      </a:pPr>
                      <a:r>
                        <a:rPr sz="1200" dirty="0">
                          <a:latin typeface="Times New Roman"/>
                          <a:cs typeface="Times New Roman"/>
                        </a:rPr>
                        <a:t>Limited</a:t>
                      </a:r>
                      <a:r>
                        <a:rPr sz="1200" spc="-10" dirty="0">
                          <a:latin typeface="Times New Roman"/>
                          <a:cs typeface="Times New Roman"/>
                        </a:rPr>
                        <a:t> </a:t>
                      </a:r>
                      <a:r>
                        <a:rPr sz="1200" dirty="0">
                          <a:latin typeface="Times New Roman"/>
                          <a:cs typeface="Times New Roman"/>
                        </a:rPr>
                        <a:t>to</a:t>
                      </a:r>
                      <a:r>
                        <a:rPr sz="1200" spc="-50" dirty="0">
                          <a:latin typeface="Times New Roman"/>
                          <a:cs typeface="Times New Roman"/>
                        </a:rPr>
                        <a:t> </a:t>
                      </a:r>
                      <a:r>
                        <a:rPr sz="1200" dirty="0">
                          <a:latin typeface="Times New Roman"/>
                          <a:cs typeface="Times New Roman"/>
                        </a:rPr>
                        <a:t>predefined</a:t>
                      </a:r>
                      <a:r>
                        <a:rPr sz="1200" spc="-20" dirty="0">
                          <a:latin typeface="Times New Roman"/>
                          <a:cs typeface="Times New Roman"/>
                        </a:rPr>
                        <a:t> </a:t>
                      </a:r>
                      <a:r>
                        <a:rPr sz="1200" spc="-10" dirty="0">
                          <a:latin typeface="Times New Roman"/>
                          <a:cs typeface="Times New Roman"/>
                        </a:rPr>
                        <a:t>exercises: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system</a:t>
                      </a:r>
                      <a:r>
                        <a:rPr sz="1200" spc="290" dirty="0">
                          <a:latin typeface="Times New Roman"/>
                          <a:cs typeface="Times New Roman"/>
                        </a:rPr>
                        <a:t> </a:t>
                      </a:r>
                      <a:r>
                        <a:rPr sz="1200" dirty="0">
                          <a:latin typeface="Times New Roman"/>
                          <a:cs typeface="Times New Roman"/>
                        </a:rPr>
                        <a:t>may</a:t>
                      </a:r>
                      <a:r>
                        <a:rPr sz="1200" spc="-20" dirty="0">
                          <a:latin typeface="Times New Roman"/>
                          <a:cs typeface="Times New Roman"/>
                        </a:rPr>
                        <a:t> </a:t>
                      </a:r>
                      <a:r>
                        <a:rPr sz="1200" dirty="0">
                          <a:latin typeface="Times New Roman"/>
                          <a:cs typeface="Times New Roman"/>
                        </a:rPr>
                        <a:t>not</a:t>
                      </a:r>
                      <a:r>
                        <a:rPr sz="1200" spc="-20" dirty="0">
                          <a:latin typeface="Times New Roman"/>
                          <a:cs typeface="Times New Roman"/>
                        </a:rPr>
                        <a:t> </a:t>
                      </a:r>
                      <a:r>
                        <a:rPr sz="1200" spc="-10" dirty="0">
                          <a:latin typeface="Times New Roman"/>
                          <a:cs typeface="Times New Roman"/>
                        </a:rPr>
                        <a:t>perform</a:t>
                      </a:r>
                      <a:r>
                        <a:rPr sz="1200" spc="500" dirty="0">
                          <a:latin typeface="Times New Roman"/>
                          <a:cs typeface="Times New Roman"/>
                        </a:rPr>
                        <a:t> </a:t>
                      </a:r>
                      <a:r>
                        <a:rPr sz="1200" dirty="0">
                          <a:latin typeface="Times New Roman"/>
                          <a:cs typeface="Times New Roman"/>
                        </a:rPr>
                        <a:t>well</a:t>
                      </a:r>
                      <a:r>
                        <a:rPr sz="1200" spc="-20" dirty="0">
                          <a:latin typeface="Times New Roman"/>
                          <a:cs typeface="Times New Roman"/>
                        </a:rPr>
                        <a:t> </a:t>
                      </a:r>
                      <a:r>
                        <a:rPr sz="1200" dirty="0">
                          <a:latin typeface="Times New Roman"/>
                          <a:cs typeface="Times New Roman"/>
                        </a:rPr>
                        <a:t>with</a:t>
                      </a:r>
                      <a:r>
                        <a:rPr sz="1200" spc="-25" dirty="0">
                          <a:latin typeface="Times New Roman"/>
                          <a:cs typeface="Times New Roman"/>
                        </a:rPr>
                        <a:t> </a:t>
                      </a:r>
                      <a:r>
                        <a:rPr sz="1200" dirty="0">
                          <a:latin typeface="Times New Roman"/>
                          <a:cs typeface="Times New Roman"/>
                        </a:rPr>
                        <a:t>exercises</a:t>
                      </a:r>
                      <a:r>
                        <a:rPr sz="1200" spc="-5" dirty="0">
                          <a:latin typeface="Times New Roman"/>
                          <a:cs typeface="Times New Roman"/>
                        </a:rPr>
                        <a:t> </a:t>
                      </a:r>
                      <a:r>
                        <a:rPr sz="1200" dirty="0">
                          <a:latin typeface="Times New Roman"/>
                          <a:cs typeface="Times New Roman"/>
                        </a:rPr>
                        <a:t>or</a:t>
                      </a:r>
                      <a:r>
                        <a:rPr sz="1200" spc="-25" dirty="0">
                          <a:latin typeface="Times New Roman"/>
                          <a:cs typeface="Times New Roman"/>
                        </a:rPr>
                        <a:t> </a:t>
                      </a:r>
                      <a:r>
                        <a:rPr sz="1200" spc="-10" dirty="0">
                          <a:latin typeface="Times New Roman"/>
                          <a:cs typeface="Times New Roman"/>
                        </a:rPr>
                        <a:t>movements </a:t>
                      </a:r>
                      <a:r>
                        <a:rPr sz="1200" dirty="0">
                          <a:latin typeface="Times New Roman"/>
                          <a:cs typeface="Times New Roman"/>
                        </a:rPr>
                        <a:t>outside</a:t>
                      </a:r>
                      <a:r>
                        <a:rPr sz="1200" spc="-3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trained </a:t>
                      </a:r>
                      <a:r>
                        <a:rPr sz="1200" spc="-10" dirty="0">
                          <a:latin typeface="Times New Roman"/>
                          <a:cs typeface="Times New Roman"/>
                        </a:rPr>
                        <a:t>dataset.</a:t>
                      </a:r>
                      <a:endParaRPr sz="1200">
                        <a:latin typeface="Times New Roman"/>
                        <a:cs typeface="Times New Roman"/>
                      </a:endParaRPr>
                    </a:p>
                    <a:p>
                      <a:pPr marL="69850" marR="86995">
                        <a:lnSpc>
                          <a:spcPts val="1440"/>
                        </a:lnSpc>
                      </a:pPr>
                      <a:r>
                        <a:rPr sz="1200" dirty="0">
                          <a:latin typeface="Times New Roman"/>
                          <a:cs typeface="Times New Roman"/>
                        </a:rPr>
                        <a:t>Dependence on</a:t>
                      </a:r>
                      <a:r>
                        <a:rPr sz="1200" spc="-35" dirty="0">
                          <a:latin typeface="Times New Roman"/>
                          <a:cs typeface="Times New Roman"/>
                        </a:rPr>
                        <a:t> </a:t>
                      </a:r>
                      <a:r>
                        <a:rPr sz="1200" dirty="0">
                          <a:latin typeface="Times New Roman"/>
                          <a:cs typeface="Times New Roman"/>
                        </a:rPr>
                        <a:t>good</a:t>
                      </a:r>
                      <a:r>
                        <a:rPr sz="1200" spc="-25" dirty="0">
                          <a:latin typeface="Times New Roman"/>
                          <a:cs typeface="Times New Roman"/>
                        </a:rPr>
                        <a:t> </a:t>
                      </a:r>
                      <a:r>
                        <a:rPr sz="1200" dirty="0">
                          <a:latin typeface="Times New Roman"/>
                          <a:cs typeface="Times New Roman"/>
                        </a:rPr>
                        <a:t>lighting</a:t>
                      </a:r>
                      <a:r>
                        <a:rPr sz="1200" spc="-25" dirty="0">
                          <a:latin typeface="Times New Roman"/>
                          <a:cs typeface="Times New Roman"/>
                        </a:rPr>
                        <a:t> and </a:t>
                      </a:r>
                      <a:r>
                        <a:rPr sz="1200" dirty="0">
                          <a:latin typeface="Times New Roman"/>
                          <a:cs typeface="Times New Roman"/>
                        </a:rPr>
                        <a:t>camera</a:t>
                      </a:r>
                      <a:r>
                        <a:rPr sz="1200" spc="-40" dirty="0">
                          <a:latin typeface="Times New Roman"/>
                          <a:cs typeface="Times New Roman"/>
                        </a:rPr>
                        <a:t> </a:t>
                      </a:r>
                      <a:r>
                        <a:rPr sz="1200" dirty="0">
                          <a:latin typeface="Times New Roman"/>
                          <a:cs typeface="Times New Roman"/>
                        </a:rPr>
                        <a:t>quality:</a:t>
                      </a:r>
                      <a:r>
                        <a:rPr sz="1200" spc="-30" dirty="0">
                          <a:latin typeface="Times New Roman"/>
                          <a:cs typeface="Times New Roman"/>
                        </a:rPr>
                        <a:t> </a:t>
                      </a:r>
                      <a:r>
                        <a:rPr sz="1200" dirty="0">
                          <a:latin typeface="Times New Roman"/>
                          <a:cs typeface="Times New Roman"/>
                        </a:rPr>
                        <a:t>Performance</a:t>
                      </a:r>
                      <a:r>
                        <a:rPr sz="1200" spc="-45" dirty="0">
                          <a:latin typeface="Times New Roman"/>
                          <a:cs typeface="Times New Roman"/>
                        </a:rPr>
                        <a:t> </a:t>
                      </a:r>
                      <a:r>
                        <a:rPr sz="1200" spc="-25" dirty="0">
                          <a:latin typeface="Times New Roman"/>
                          <a:cs typeface="Times New Roman"/>
                        </a:rPr>
                        <a:t>may </a:t>
                      </a:r>
                      <a:r>
                        <a:rPr sz="1200" dirty="0">
                          <a:latin typeface="Times New Roman"/>
                          <a:cs typeface="Times New Roman"/>
                        </a:rPr>
                        <a:t>degrade</a:t>
                      </a:r>
                      <a:r>
                        <a:rPr sz="1200" spc="5" dirty="0">
                          <a:latin typeface="Times New Roman"/>
                          <a:cs typeface="Times New Roman"/>
                        </a:rPr>
                        <a:t> </a:t>
                      </a:r>
                      <a:r>
                        <a:rPr sz="1200" dirty="0">
                          <a:latin typeface="Times New Roman"/>
                          <a:cs typeface="Times New Roman"/>
                        </a:rPr>
                        <a:t>in</a:t>
                      </a:r>
                      <a:r>
                        <a:rPr sz="1200" spc="-25" dirty="0">
                          <a:latin typeface="Times New Roman"/>
                          <a:cs typeface="Times New Roman"/>
                        </a:rPr>
                        <a:t> </a:t>
                      </a:r>
                      <a:r>
                        <a:rPr sz="1200" dirty="0">
                          <a:latin typeface="Times New Roman"/>
                          <a:cs typeface="Times New Roman"/>
                        </a:rPr>
                        <a:t>poor</a:t>
                      </a:r>
                      <a:r>
                        <a:rPr sz="1200" spc="-30" dirty="0">
                          <a:latin typeface="Times New Roman"/>
                          <a:cs typeface="Times New Roman"/>
                        </a:rPr>
                        <a:t> </a:t>
                      </a:r>
                      <a:r>
                        <a:rPr sz="1200" dirty="0">
                          <a:latin typeface="Times New Roman"/>
                          <a:cs typeface="Times New Roman"/>
                        </a:rPr>
                        <a:t>lighting</a:t>
                      </a:r>
                      <a:r>
                        <a:rPr sz="1200" spc="-10" dirty="0">
                          <a:latin typeface="Times New Roman"/>
                          <a:cs typeface="Times New Roman"/>
                        </a:rPr>
                        <a:t> </a:t>
                      </a:r>
                      <a:r>
                        <a:rPr sz="1200" dirty="0">
                          <a:latin typeface="Times New Roman"/>
                          <a:cs typeface="Times New Roman"/>
                        </a:rPr>
                        <a:t>or</a:t>
                      </a:r>
                      <a:r>
                        <a:rPr sz="1200" spc="-25" dirty="0">
                          <a:latin typeface="Times New Roman"/>
                          <a:cs typeface="Times New Roman"/>
                        </a:rPr>
                        <a:t> </a:t>
                      </a:r>
                      <a:r>
                        <a:rPr sz="1200" spc="-20" dirty="0">
                          <a:latin typeface="Times New Roman"/>
                          <a:cs typeface="Times New Roman"/>
                        </a:rPr>
                        <a:t>with </a:t>
                      </a:r>
                      <a:r>
                        <a:rPr sz="1200" spc="-10" dirty="0">
                          <a:latin typeface="Times New Roman"/>
                          <a:cs typeface="Times New Roman"/>
                        </a:rPr>
                        <a:t>low-</a:t>
                      </a:r>
                      <a:r>
                        <a:rPr sz="1200" dirty="0">
                          <a:latin typeface="Times New Roman"/>
                          <a:cs typeface="Times New Roman"/>
                        </a:rPr>
                        <a:t>resolution</a:t>
                      </a:r>
                      <a:r>
                        <a:rPr sz="1200" spc="-20" dirty="0">
                          <a:latin typeface="Times New Roman"/>
                          <a:cs typeface="Times New Roman"/>
                        </a:rPr>
                        <a:t> </a:t>
                      </a:r>
                      <a:r>
                        <a:rPr sz="1200" spc="-10" dirty="0">
                          <a:latin typeface="Times New Roman"/>
                          <a:cs typeface="Times New Roman"/>
                        </a:rPr>
                        <a:t>cameras.</a:t>
                      </a:r>
                      <a:endParaRPr sz="12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1"/>
                  </a:ext>
                </a:extLst>
              </a:tr>
              <a:tr h="1098550">
                <a:tc>
                  <a:txBody>
                    <a:bodyPr/>
                    <a:lstStyle/>
                    <a:p>
                      <a:pPr algn="ctr">
                        <a:lnSpc>
                          <a:spcPts val="1410"/>
                        </a:lnSpc>
                      </a:pPr>
                      <a:r>
                        <a:rPr sz="1200" spc="-50" dirty="0">
                          <a:solidFill>
                            <a:srgbClr val="404040"/>
                          </a:solidFill>
                          <a:latin typeface="Trebuchet MS"/>
                          <a:cs typeface="Trebuchet MS"/>
                        </a:rPr>
                        <a:t>2</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marR="239395">
                        <a:lnSpc>
                          <a:spcPts val="1440"/>
                        </a:lnSpc>
                        <a:spcBef>
                          <a:spcPts val="15"/>
                        </a:spcBef>
                      </a:pPr>
                      <a:r>
                        <a:rPr sz="1200" dirty="0">
                          <a:latin typeface="Times New Roman"/>
                          <a:cs typeface="Times New Roman"/>
                        </a:rPr>
                        <a:t>AI</a:t>
                      </a:r>
                      <a:r>
                        <a:rPr sz="1200" spc="-45" dirty="0">
                          <a:latin typeface="Times New Roman"/>
                          <a:cs typeface="Times New Roman"/>
                        </a:rPr>
                        <a:t> </a:t>
                      </a:r>
                      <a:r>
                        <a:rPr sz="1200" spc="-10" dirty="0">
                          <a:latin typeface="Times New Roman"/>
                          <a:cs typeface="Times New Roman"/>
                        </a:rPr>
                        <a:t>Trainer:</a:t>
                      </a:r>
                      <a:r>
                        <a:rPr sz="1200" spc="-45" dirty="0">
                          <a:latin typeface="Times New Roman"/>
                          <a:cs typeface="Times New Roman"/>
                        </a:rPr>
                        <a:t> </a:t>
                      </a:r>
                      <a:r>
                        <a:rPr sz="1200" spc="-10" dirty="0">
                          <a:latin typeface="Times New Roman"/>
                          <a:cs typeface="Times New Roman"/>
                        </a:rPr>
                        <a:t>Autoencoder Based</a:t>
                      </a:r>
                      <a:r>
                        <a:rPr sz="1200" spc="-65" dirty="0">
                          <a:latin typeface="Times New Roman"/>
                          <a:cs typeface="Times New Roman"/>
                        </a:rPr>
                        <a:t> </a:t>
                      </a:r>
                      <a:r>
                        <a:rPr sz="1200" dirty="0">
                          <a:latin typeface="Times New Roman"/>
                          <a:cs typeface="Times New Roman"/>
                        </a:rPr>
                        <a:t>Approach</a:t>
                      </a:r>
                      <a:r>
                        <a:rPr sz="1200" spc="10" dirty="0">
                          <a:latin typeface="Times New Roman"/>
                          <a:cs typeface="Times New Roman"/>
                        </a:rPr>
                        <a:t> </a:t>
                      </a:r>
                      <a:r>
                        <a:rPr sz="1200" dirty="0">
                          <a:latin typeface="Times New Roman"/>
                          <a:cs typeface="Times New Roman"/>
                        </a:rPr>
                        <a:t>for</a:t>
                      </a:r>
                      <a:r>
                        <a:rPr sz="1200" spc="-10" dirty="0">
                          <a:latin typeface="Times New Roman"/>
                          <a:cs typeface="Times New Roman"/>
                        </a:rPr>
                        <a:t> </a:t>
                      </a:r>
                      <a:r>
                        <a:rPr sz="1200" spc="-20" dirty="0">
                          <a:latin typeface="Times New Roman"/>
                          <a:cs typeface="Times New Roman"/>
                        </a:rPr>
                        <a:t>Squat </a:t>
                      </a:r>
                      <a:r>
                        <a:rPr sz="1200" dirty="0">
                          <a:latin typeface="Times New Roman"/>
                          <a:cs typeface="Times New Roman"/>
                        </a:rPr>
                        <a:t>Analysis</a:t>
                      </a:r>
                      <a:r>
                        <a:rPr sz="1200" spc="-20" dirty="0">
                          <a:latin typeface="Times New Roman"/>
                          <a:cs typeface="Times New Roman"/>
                        </a:rPr>
                        <a:t> </a:t>
                      </a:r>
                      <a:r>
                        <a:rPr sz="1200" dirty="0">
                          <a:latin typeface="Times New Roman"/>
                          <a:cs typeface="Times New Roman"/>
                        </a:rPr>
                        <a:t>and</a:t>
                      </a:r>
                      <a:r>
                        <a:rPr sz="1200" spc="-40" dirty="0">
                          <a:latin typeface="Times New Roman"/>
                          <a:cs typeface="Times New Roman"/>
                        </a:rPr>
                        <a:t> </a:t>
                      </a:r>
                      <a:r>
                        <a:rPr sz="1200" dirty="0">
                          <a:latin typeface="Times New Roman"/>
                          <a:cs typeface="Times New Roman"/>
                        </a:rPr>
                        <a:t>Correction</a:t>
                      </a:r>
                      <a:r>
                        <a:rPr sz="1200" spc="-30" dirty="0">
                          <a:latin typeface="Times New Roman"/>
                          <a:cs typeface="Times New Roman"/>
                        </a:rPr>
                        <a:t> </a:t>
                      </a:r>
                      <a:r>
                        <a:rPr sz="1200" spc="-25" dirty="0">
                          <a:latin typeface="Times New Roman"/>
                          <a:cs typeface="Times New Roman"/>
                        </a:rPr>
                        <a:t>[2]</a:t>
                      </a:r>
                      <a:endParaRPr sz="12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476884" marR="325755" indent="-144780">
                        <a:lnSpc>
                          <a:spcPts val="1320"/>
                        </a:lnSpc>
                        <a:spcBef>
                          <a:spcPts val="15"/>
                        </a:spcBef>
                      </a:pPr>
                      <a:r>
                        <a:rPr sz="1100" dirty="0">
                          <a:solidFill>
                            <a:srgbClr val="404040"/>
                          </a:solidFill>
                          <a:latin typeface="Times New Roman"/>
                          <a:cs typeface="Times New Roman"/>
                        </a:rPr>
                        <a:t>Mukundan</a:t>
                      </a:r>
                      <a:r>
                        <a:rPr sz="1100" spc="-20" dirty="0">
                          <a:solidFill>
                            <a:srgbClr val="404040"/>
                          </a:solidFill>
                          <a:latin typeface="Times New Roman"/>
                          <a:cs typeface="Times New Roman"/>
                        </a:rPr>
                        <a:t> </a:t>
                      </a:r>
                      <a:r>
                        <a:rPr sz="1100" spc="-10" dirty="0">
                          <a:solidFill>
                            <a:srgbClr val="404040"/>
                          </a:solidFill>
                          <a:latin typeface="Times New Roman"/>
                          <a:cs typeface="Times New Roman"/>
                        </a:rPr>
                        <a:t>Chariar </a:t>
                      </a:r>
                      <a:r>
                        <a:rPr sz="1100" dirty="0">
                          <a:solidFill>
                            <a:srgbClr val="404040"/>
                          </a:solidFill>
                          <a:latin typeface="Times New Roman"/>
                          <a:cs typeface="Times New Roman"/>
                        </a:rPr>
                        <a:t>Shreyas</a:t>
                      </a:r>
                      <a:r>
                        <a:rPr sz="1100" spc="-35" dirty="0">
                          <a:solidFill>
                            <a:srgbClr val="404040"/>
                          </a:solidFill>
                          <a:latin typeface="Times New Roman"/>
                          <a:cs typeface="Times New Roman"/>
                        </a:rPr>
                        <a:t> </a:t>
                      </a:r>
                      <a:r>
                        <a:rPr sz="1100" spc="-25" dirty="0">
                          <a:solidFill>
                            <a:srgbClr val="404040"/>
                          </a:solidFill>
                          <a:latin typeface="Times New Roman"/>
                          <a:cs typeface="Times New Roman"/>
                        </a:rPr>
                        <a:t>Rao </a:t>
                      </a:r>
                      <a:r>
                        <a:rPr sz="1100" dirty="0">
                          <a:solidFill>
                            <a:srgbClr val="404040"/>
                          </a:solidFill>
                          <a:latin typeface="Times New Roman"/>
                          <a:cs typeface="Times New Roman"/>
                        </a:rPr>
                        <a:t>Aryan</a:t>
                      </a:r>
                      <a:r>
                        <a:rPr sz="1100" spc="-30" dirty="0">
                          <a:solidFill>
                            <a:srgbClr val="404040"/>
                          </a:solidFill>
                          <a:latin typeface="Times New Roman"/>
                          <a:cs typeface="Times New Roman"/>
                        </a:rPr>
                        <a:t> </a:t>
                      </a:r>
                      <a:r>
                        <a:rPr sz="1100" spc="-10" dirty="0">
                          <a:solidFill>
                            <a:srgbClr val="404040"/>
                          </a:solidFill>
                          <a:latin typeface="Times New Roman"/>
                          <a:cs typeface="Times New Roman"/>
                        </a:rPr>
                        <a:t>Irani </a:t>
                      </a:r>
                      <a:r>
                        <a:rPr sz="1100" dirty="0">
                          <a:solidFill>
                            <a:srgbClr val="404040"/>
                          </a:solidFill>
                          <a:latin typeface="Times New Roman"/>
                          <a:cs typeface="Times New Roman"/>
                        </a:rPr>
                        <a:t>Shilpa</a:t>
                      </a:r>
                      <a:r>
                        <a:rPr sz="1100" spc="-30" dirty="0">
                          <a:solidFill>
                            <a:srgbClr val="404040"/>
                          </a:solidFill>
                          <a:latin typeface="Times New Roman"/>
                          <a:cs typeface="Times New Roman"/>
                        </a:rPr>
                        <a:t> </a:t>
                      </a:r>
                      <a:r>
                        <a:rPr sz="1100" spc="-10" dirty="0">
                          <a:solidFill>
                            <a:srgbClr val="404040"/>
                          </a:solidFill>
                          <a:latin typeface="Times New Roman"/>
                          <a:cs typeface="Times New Roman"/>
                        </a:rPr>
                        <a:t>Suresh</a:t>
                      </a:r>
                      <a:endParaRPr sz="1100">
                        <a:latin typeface="Times New Roman"/>
                        <a:cs typeface="Times New Roman"/>
                      </a:endParaRPr>
                    </a:p>
                    <a:p>
                      <a:pPr algn="ctr">
                        <a:lnSpc>
                          <a:spcPts val="1280"/>
                        </a:lnSpc>
                      </a:pPr>
                      <a:r>
                        <a:rPr sz="1100" dirty="0">
                          <a:solidFill>
                            <a:srgbClr val="404040"/>
                          </a:solidFill>
                          <a:latin typeface="Times New Roman"/>
                          <a:cs typeface="Times New Roman"/>
                        </a:rPr>
                        <a:t>C</a:t>
                      </a:r>
                      <a:r>
                        <a:rPr sz="1100" spc="-10" dirty="0">
                          <a:solidFill>
                            <a:srgbClr val="404040"/>
                          </a:solidFill>
                          <a:latin typeface="Times New Roman"/>
                          <a:cs typeface="Times New Roman"/>
                        </a:rPr>
                        <a:t> </a:t>
                      </a:r>
                      <a:r>
                        <a:rPr sz="1100" dirty="0">
                          <a:solidFill>
                            <a:srgbClr val="404040"/>
                          </a:solidFill>
                          <a:latin typeface="Times New Roman"/>
                          <a:cs typeface="Times New Roman"/>
                        </a:rPr>
                        <a:t>S</a:t>
                      </a:r>
                      <a:r>
                        <a:rPr sz="1100" spc="-5" dirty="0">
                          <a:solidFill>
                            <a:srgbClr val="404040"/>
                          </a:solidFill>
                          <a:latin typeface="Times New Roman"/>
                          <a:cs typeface="Times New Roman"/>
                        </a:rPr>
                        <a:t> </a:t>
                      </a:r>
                      <a:r>
                        <a:rPr sz="1100" spc="-20" dirty="0">
                          <a:solidFill>
                            <a:srgbClr val="404040"/>
                          </a:solidFill>
                          <a:latin typeface="Times New Roman"/>
                          <a:cs typeface="Times New Roman"/>
                        </a:rPr>
                        <a:t>Asha</a:t>
                      </a:r>
                      <a:endParaRPr sz="11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R="123189" algn="r">
                        <a:lnSpc>
                          <a:spcPts val="1410"/>
                        </a:lnSpc>
                      </a:pPr>
                      <a:r>
                        <a:rPr sz="1200" spc="-20" dirty="0">
                          <a:latin typeface="Times New Roman"/>
                          <a:cs typeface="Times New Roman"/>
                        </a:rPr>
                        <a:t>2023</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marR="364490">
                        <a:lnSpc>
                          <a:spcPts val="1440"/>
                        </a:lnSpc>
                        <a:spcBef>
                          <a:spcPts val="15"/>
                        </a:spcBef>
                      </a:pPr>
                      <a:r>
                        <a:rPr sz="1200" dirty="0">
                          <a:latin typeface="Times New Roman"/>
                          <a:cs typeface="Times New Roman"/>
                        </a:rPr>
                        <a:t>This</a:t>
                      </a:r>
                      <a:r>
                        <a:rPr sz="1200" spc="-40" dirty="0">
                          <a:latin typeface="Times New Roman"/>
                          <a:cs typeface="Times New Roman"/>
                        </a:rPr>
                        <a:t> </a:t>
                      </a:r>
                      <a:r>
                        <a:rPr sz="1200" dirty="0">
                          <a:latin typeface="Times New Roman"/>
                          <a:cs typeface="Times New Roman"/>
                        </a:rPr>
                        <a:t>paper</a:t>
                      </a:r>
                      <a:r>
                        <a:rPr sz="1200" spc="-15" dirty="0">
                          <a:latin typeface="Times New Roman"/>
                          <a:cs typeface="Times New Roman"/>
                        </a:rPr>
                        <a:t> </a:t>
                      </a:r>
                      <a:r>
                        <a:rPr sz="1200" dirty="0">
                          <a:latin typeface="Times New Roman"/>
                          <a:cs typeface="Times New Roman"/>
                        </a:rPr>
                        <a:t>presents</a:t>
                      </a:r>
                      <a:r>
                        <a:rPr sz="1200" spc="-15"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dirty="0">
                          <a:latin typeface="Times New Roman"/>
                          <a:cs typeface="Times New Roman"/>
                        </a:rPr>
                        <a:t>method</a:t>
                      </a:r>
                      <a:r>
                        <a:rPr sz="1200" spc="-15" dirty="0">
                          <a:latin typeface="Times New Roman"/>
                          <a:cs typeface="Times New Roman"/>
                        </a:rPr>
                        <a:t> </a:t>
                      </a:r>
                      <a:r>
                        <a:rPr sz="1200" spc="-25" dirty="0">
                          <a:latin typeface="Times New Roman"/>
                          <a:cs typeface="Times New Roman"/>
                        </a:rPr>
                        <a:t>for </a:t>
                      </a:r>
                      <a:r>
                        <a:rPr sz="1200" dirty="0">
                          <a:latin typeface="Times New Roman"/>
                          <a:cs typeface="Times New Roman"/>
                        </a:rPr>
                        <a:t>classifying</a:t>
                      </a:r>
                      <a:r>
                        <a:rPr sz="1200" spc="-25" dirty="0">
                          <a:latin typeface="Times New Roman"/>
                          <a:cs typeface="Times New Roman"/>
                        </a:rPr>
                        <a:t> </a:t>
                      </a:r>
                      <a:r>
                        <a:rPr sz="1200" dirty="0">
                          <a:latin typeface="Times New Roman"/>
                          <a:cs typeface="Times New Roman"/>
                        </a:rPr>
                        <a:t>squat</a:t>
                      </a:r>
                      <a:r>
                        <a:rPr sz="1200" spc="-50" dirty="0">
                          <a:latin typeface="Times New Roman"/>
                          <a:cs typeface="Times New Roman"/>
                        </a:rPr>
                        <a:t> </a:t>
                      </a:r>
                      <a:r>
                        <a:rPr sz="1200" dirty="0">
                          <a:latin typeface="Times New Roman"/>
                          <a:cs typeface="Times New Roman"/>
                        </a:rPr>
                        <a:t>types</a:t>
                      </a:r>
                      <a:r>
                        <a:rPr sz="1200" spc="-30" dirty="0">
                          <a:latin typeface="Times New Roman"/>
                          <a:cs typeface="Times New Roman"/>
                        </a:rPr>
                        <a:t> </a:t>
                      </a:r>
                      <a:r>
                        <a:rPr sz="1200" spc="-25" dirty="0">
                          <a:latin typeface="Times New Roman"/>
                          <a:cs typeface="Times New Roman"/>
                        </a:rPr>
                        <a:t>and </a:t>
                      </a:r>
                      <a:r>
                        <a:rPr sz="1200" dirty="0">
                          <a:latin typeface="Times New Roman"/>
                          <a:cs typeface="Times New Roman"/>
                        </a:rPr>
                        <a:t>recommending</a:t>
                      </a:r>
                      <a:r>
                        <a:rPr sz="1200" spc="-15"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right</a:t>
                      </a:r>
                      <a:r>
                        <a:rPr sz="1200" spc="-20" dirty="0">
                          <a:latin typeface="Times New Roman"/>
                          <a:cs typeface="Times New Roman"/>
                        </a:rPr>
                        <a:t> </a:t>
                      </a:r>
                      <a:r>
                        <a:rPr sz="1200" spc="-10" dirty="0">
                          <a:latin typeface="Times New Roman"/>
                          <a:cs typeface="Times New Roman"/>
                        </a:rPr>
                        <a:t>squat</a:t>
                      </a:r>
                      <a:endParaRPr sz="1200">
                        <a:latin typeface="Times New Roman"/>
                        <a:cs typeface="Times New Roman"/>
                      </a:endParaRPr>
                    </a:p>
                    <a:p>
                      <a:pPr marL="69215" marR="140335">
                        <a:lnSpc>
                          <a:spcPts val="1440"/>
                        </a:lnSpc>
                      </a:pPr>
                      <a:r>
                        <a:rPr sz="1200" dirty="0">
                          <a:latin typeface="Times New Roman"/>
                          <a:cs typeface="Times New Roman"/>
                        </a:rPr>
                        <a:t>version.</a:t>
                      </a:r>
                      <a:r>
                        <a:rPr sz="1200" spc="-35" dirty="0">
                          <a:latin typeface="Times New Roman"/>
                          <a:cs typeface="Times New Roman"/>
                        </a:rPr>
                        <a:t> </a:t>
                      </a:r>
                      <a:r>
                        <a:rPr sz="1200" dirty="0">
                          <a:latin typeface="Times New Roman"/>
                          <a:cs typeface="Times New Roman"/>
                        </a:rPr>
                        <a:t>This</a:t>
                      </a:r>
                      <a:r>
                        <a:rPr sz="1200" spc="-20" dirty="0">
                          <a:latin typeface="Times New Roman"/>
                          <a:cs typeface="Times New Roman"/>
                        </a:rPr>
                        <a:t> </a:t>
                      </a:r>
                      <a:r>
                        <a:rPr sz="1200" dirty="0">
                          <a:latin typeface="Times New Roman"/>
                          <a:cs typeface="Times New Roman"/>
                        </a:rPr>
                        <a:t>study</a:t>
                      </a:r>
                      <a:r>
                        <a:rPr sz="1200" spc="-20" dirty="0">
                          <a:latin typeface="Times New Roman"/>
                          <a:cs typeface="Times New Roman"/>
                        </a:rPr>
                        <a:t> </a:t>
                      </a:r>
                      <a:r>
                        <a:rPr sz="1200" dirty="0">
                          <a:latin typeface="Times New Roman"/>
                          <a:cs typeface="Times New Roman"/>
                        </a:rPr>
                        <a:t>uses</a:t>
                      </a:r>
                      <a:r>
                        <a:rPr sz="1200" spc="-20" dirty="0">
                          <a:latin typeface="Times New Roman"/>
                          <a:cs typeface="Times New Roman"/>
                        </a:rPr>
                        <a:t> </a:t>
                      </a:r>
                      <a:r>
                        <a:rPr sz="1200" spc="-10" dirty="0">
                          <a:latin typeface="Times New Roman"/>
                          <a:cs typeface="Times New Roman"/>
                        </a:rPr>
                        <a:t>MediaPipe </a:t>
                      </a:r>
                      <a:r>
                        <a:rPr sz="1200" dirty="0">
                          <a:latin typeface="Times New Roman"/>
                          <a:cs typeface="Times New Roman"/>
                        </a:rPr>
                        <a:t>and</a:t>
                      </a:r>
                      <a:r>
                        <a:rPr sz="1200" spc="-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dirty="0">
                          <a:latin typeface="Times New Roman"/>
                          <a:cs typeface="Times New Roman"/>
                        </a:rPr>
                        <a:t>deep </a:t>
                      </a:r>
                      <a:r>
                        <a:rPr sz="1200" spc="-10" dirty="0">
                          <a:latin typeface="Times New Roman"/>
                          <a:cs typeface="Times New Roman"/>
                        </a:rPr>
                        <a:t>learning-</a:t>
                      </a:r>
                      <a:r>
                        <a:rPr sz="1200" dirty="0">
                          <a:latin typeface="Times New Roman"/>
                          <a:cs typeface="Times New Roman"/>
                        </a:rPr>
                        <a:t>based</a:t>
                      </a:r>
                      <a:r>
                        <a:rPr sz="1200" spc="40" dirty="0">
                          <a:latin typeface="Times New Roman"/>
                          <a:cs typeface="Times New Roman"/>
                        </a:rPr>
                        <a:t> </a:t>
                      </a:r>
                      <a:r>
                        <a:rPr sz="1200" spc="-10" dirty="0">
                          <a:latin typeface="Times New Roman"/>
                          <a:cs typeface="Times New Roman"/>
                        </a:rPr>
                        <a:t>technique </a:t>
                      </a:r>
                      <a:r>
                        <a:rPr sz="1200" dirty="0">
                          <a:latin typeface="Times New Roman"/>
                          <a:cs typeface="Times New Roman"/>
                        </a:rPr>
                        <a:t>to</a:t>
                      </a:r>
                      <a:r>
                        <a:rPr sz="1200" spc="-20" dirty="0">
                          <a:latin typeface="Times New Roman"/>
                          <a:cs typeface="Times New Roman"/>
                        </a:rPr>
                        <a:t> </a:t>
                      </a:r>
                      <a:r>
                        <a:rPr sz="1200" dirty="0">
                          <a:latin typeface="Times New Roman"/>
                          <a:cs typeface="Times New Roman"/>
                        </a:rPr>
                        <a:t>decide</a:t>
                      </a:r>
                      <a:r>
                        <a:rPr sz="1200" spc="5" dirty="0">
                          <a:latin typeface="Times New Roman"/>
                          <a:cs typeface="Times New Roman"/>
                        </a:rPr>
                        <a:t> </a:t>
                      </a:r>
                      <a:r>
                        <a:rPr sz="1200" dirty="0">
                          <a:latin typeface="Times New Roman"/>
                          <a:cs typeface="Times New Roman"/>
                        </a:rPr>
                        <a:t>if</a:t>
                      </a:r>
                      <a:r>
                        <a:rPr sz="1200" spc="-20" dirty="0">
                          <a:latin typeface="Times New Roman"/>
                          <a:cs typeface="Times New Roman"/>
                        </a:rPr>
                        <a:t> </a:t>
                      </a:r>
                      <a:r>
                        <a:rPr sz="1200" dirty="0">
                          <a:latin typeface="Times New Roman"/>
                          <a:cs typeface="Times New Roman"/>
                        </a:rPr>
                        <a:t>squatting</a:t>
                      </a:r>
                      <a:r>
                        <a:rPr sz="1200" spc="-1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good</a:t>
                      </a:r>
                      <a:r>
                        <a:rPr sz="1200" spc="-10" dirty="0">
                          <a:latin typeface="Times New Roman"/>
                          <a:cs typeface="Times New Roman"/>
                        </a:rPr>
                        <a:t> </a:t>
                      </a:r>
                      <a:r>
                        <a:rPr sz="1200" dirty="0">
                          <a:latin typeface="Times New Roman"/>
                          <a:cs typeface="Times New Roman"/>
                        </a:rPr>
                        <a:t>or</a:t>
                      </a:r>
                      <a:r>
                        <a:rPr sz="1200" spc="-15" dirty="0">
                          <a:latin typeface="Times New Roman"/>
                          <a:cs typeface="Times New Roman"/>
                        </a:rPr>
                        <a:t> </a:t>
                      </a:r>
                      <a:r>
                        <a:rPr sz="1200" spc="-20" dirty="0">
                          <a:latin typeface="Times New Roman"/>
                          <a:cs typeface="Times New Roman"/>
                        </a:rPr>
                        <a:t>bad.</a:t>
                      </a:r>
                      <a:endParaRPr sz="12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a:lnSpc>
                          <a:spcPts val="1395"/>
                        </a:lnSpc>
                      </a:pPr>
                      <a:r>
                        <a:rPr sz="1200" dirty="0">
                          <a:latin typeface="Times New Roman"/>
                          <a:cs typeface="Times New Roman"/>
                        </a:rPr>
                        <a:t>Limited</a:t>
                      </a:r>
                      <a:r>
                        <a:rPr sz="1200" spc="10"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dirty="0">
                          <a:latin typeface="Times New Roman"/>
                          <a:cs typeface="Times New Roman"/>
                        </a:rPr>
                        <a:t>squats:</a:t>
                      </a:r>
                      <a:r>
                        <a:rPr sz="1200" spc="-45"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10" dirty="0">
                          <a:latin typeface="Times New Roman"/>
                          <a:cs typeface="Times New Roman"/>
                        </a:rPr>
                        <a:t>system</a:t>
                      </a:r>
                      <a:endParaRPr sz="1200">
                        <a:latin typeface="Times New Roman"/>
                        <a:cs typeface="Times New Roman"/>
                      </a:endParaRPr>
                    </a:p>
                    <a:p>
                      <a:pPr marL="69850" marR="206375">
                        <a:lnSpc>
                          <a:spcPct val="107200"/>
                        </a:lnSpc>
                        <a:spcBef>
                          <a:spcPts val="5"/>
                        </a:spcBef>
                      </a:pPr>
                      <a:r>
                        <a:rPr sz="1200" dirty="0">
                          <a:latin typeface="Times New Roman"/>
                          <a:cs typeface="Times New Roman"/>
                        </a:rPr>
                        <a:t>may</a:t>
                      </a:r>
                      <a:r>
                        <a:rPr sz="1200" spc="-30" dirty="0">
                          <a:latin typeface="Times New Roman"/>
                          <a:cs typeface="Times New Roman"/>
                        </a:rPr>
                        <a:t> </a:t>
                      </a:r>
                      <a:r>
                        <a:rPr sz="1200" dirty="0">
                          <a:latin typeface="Times New Roman"/>
                          <a:cs typeface="Times New Roman"/>
                        </a:rPr>
                        <a:t>not</a:t>
                      </a:r>
                      <a:r>
                        <a:rPr sz="1200" spc="-30" dirty="0">
                          <a:latin typeface="Times New Roman"/>
                          <a:cs typeface="Times New Roman"/>
                        </a:rPr>
                        <a:t> </a:t>
                      </a:r>
                      <a:r>
                        <a:rPr sz="1200" dirty="0">
                          <a:latin typeface="Times New Roman"/>
                          <a:cs typeface="Times New Roman"/>
                        </a:rPr>
                        <a:t>perform</a:t>
                      </a:r>
                      <a:r>
                        <a:rPr sz="1200" spc="-10" dirty="0">
                          <a:latin typeface="Times New Roman"/>
                          <a:cs typeface="Times New Roman"/>
                        </a:rPr>
                        <a:t> </a:t>
                      </a:r>
                      <a:r>
                        <a:rPr sz="1200" dirty="0">
                          <a:latin typeface="Times New Roman"/>
                          <a:cs typeface="Times New Roman"/>
                        </a:rPr>
                        <a:t>well</a:t>
                      </a:r>
                      <a:r>
                        <a:rPr sz="1200" spc="-25" dirty="0">
                          <a:latin typeface="Times New Roman"/>
                          <a:cs typeface="Times New Roman"/>
                        </a:rPr>
                        <a:t> </a:t>
                      </a:r>
                      <a:r>
                        <a:rPr sz="1200" spc="-20" dirty="0">
                          <a:latin typeface="Times New Roman"/>
                          <a:cs typeface="Times New Roman"/>
                        </a:rPr>
                        <a:t>with </a:t>
                      </a:r>
                      <a:r>
                        <a:rPr sz="1200" dirty="0">
                          <a:latin typeface="Times New Roman"/>
                          <a:cs typeface="Times New Roman"/>
                        </a:rPr>
                        <a:t>exercises</a:t>
                      </a:r>
                      <a:r>
                        <a:rPr sz="1200" spc="-20" dirty="0">
                          <a:latin typeface="Times New Roman"/>
                          <a:cs typeface="Times New Roman"/>
                        </a:rPr>
                        <a:t> </a:t>
                      </a:r>
                      <a:r>
                        <a:rPr sz="1200" dirty="0">
                          <a:latin typeface="Times New Roman"/>
                          <a:cs typeface="Times New Roman"/>
                        </a:rPr>
                        <a:t>or</a:t>
                      </a:r>
                      <a:r>
                        <a:rPr sz="1200" spc="-50" dirty="0">
                          <a:latin typeface="Times New Roman"/>
                          <a:cs typeface="Times New Roman"/>
                        </a:rPr>
                        <a:t> </a:t>
                      </a:r>
                      <a:r>
                        <a:rPr sz="1200" dirty="0">
                          <a:latin typeface="Times New Roman"/>
                          <a:cs typeface="Times New Roman"/>
                        </a:rPr>
                        <a:t>movements</a:t>
                      </a:r>
                      <a:r>
                        <a:rPr sz="1200" spc="-20" dirty="0">
                          <a:latin typeface="Times New Roman"/>
                          <a:cs typeface="Times New Roman"/>
                        </a:rPr>
                        <a:t> </a:t>
                      </a:r>
                      <a:r>
                        <a:rPr sz="1200" spc="-10" dirty="0">
                          <a:latin typeface="Times New Roman"/>
                          <a:cs typeface="Times New Roman"/>
                        </a:rPr>
                        <a:t>outside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trained</a:t>
                      </a:r>
                      <a:r>
                        <a:rPr sz="1200" spc="-10" dirty="0">
                          <a:latin typeface="Times New Roman"/>
                          <a:cs typeface="Times New Roman"/>
                        </a:rPr>
                        <a:t> dataset.</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2"/>
                  </a:ext>
                </a:extLst>
              </a:tr>
              <a:tr h="1647825">
                <a:tc>
                  <a:txBody>
                    <a:bodyPr/>
                    <a:lstStyle/>
                    <a:p>
                      <a:pPr algn="ctr">
                        <a:lnSpc>
                          <a:spcPts val="1410"/>
                        </a:lnSpc>
                      </a:pPr>
                      <a:r>
                        <a:rPr sz="1200" spc="-50" dirty="0">
                          <a:latin typeface="Trebuchet MS"/>
                          <a:cs typeface="Trebuchet MS"/>
                        </a:rPr>
                        <a:t>3</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400"/>
                        </a:lnSpc>
                      </a:pPr>
                      <a:r>
                        <a:rPr sz="1200" dirty="0">
                          <a:latin typeface="Times New Roman"/>
                          <a:cs typeface="Times New Roman"/>
                        </a:rPr>
                        <a:t>A</a:t>
                      </a:r>
                      <a:r>
                        <a:rPr sz="1200" spc="-80" dirty="0">
                          <a:latin typeface="Times New Roman"/>
                          <a:cs typeface="Times New Roman"/>
                        </a:rPr>
                        <a:t> </a:t>
                      </a:r>
                      <a:r>
                        <a:rPr sz="1200" dirty="0">
                          <a:latin typeface="Times New Roman"/>
                          <a:cs typeface="Times New Roman"/>
                        </a:rPr>
                        <a:t>Framework</a:t>
                      </a:r>
                      <a:r>
                        <a:rPr sz="1200" spc="-20" dirty="0">
                          <a:latin typeface="Times New Roman"/>
                          <a:cs typeface="Times New Roman"/>
                        </a:rPr>
                        <a:t> </a:t>
                      </a:r>
                      <a:r>
                        <a:rPr sz="1200" dirty="0">
                          <a:latin typeface="Times New Roman"/>
                          <a:cs typeface="Times New Roman"/>
                        </a:rPr>
                        <a:t>for</a:t>
                      </a:r>
                      <a:r>
                        <a:rPr sz="1200" spc="-35" dirty="0">
                          <a:latin typeface="Times New Roman"/>
                          <a:cs typeface="Times New Roman"/>
                        </a:rPr>
                        <a:t> </a:t>
                      </a:r>
                      <a:r>
                        <a:rPr sz="1200" spc="-10" dirty="0">
                          <a:latin typeface="Times New Roman"/>
                          <a:cs typeface="Times New Roman"/>
                        </a:rPr>
                        <a:t>Recognition</a:t>
                      </a:r>
                      <a:endParaRPr sz="1200">
                        <a:latin typeface="Times New Roman"/>
                        <a:cs typeface="Times New Roman"/>
                      </a:endParaRPr>
                    </a:p>
                    <a:p>
                      <a:pPr marL="68580" marR="185420">
                        <a:lnSpc>
                          <a:spcPct val="106900"/>
                        </a:lnSpc>
                        <a:spcBef>
                          <a:spcPts val="10"/>
                        </a:spcBef>
                      </a:pPr>
                      <a:r>
                        <a:rPr sz="1200" dirty="0">
                          <a:latin typeface="Times New Roman"/>
                          <a:cs typeface="Times New Roman"/>
                        </a:rPr>
                        <a:t>and</a:t>
                      </a:r>
                      <a:r>
                        <a:rPr sz="1200" spc="-15" dirty="0">
                          <a:latin typeface="Times New Roman"/>
                          <a:cs typeface="Times New Roman"/>
                        </a:rPr>
                        <a:t> </a:t>
                      </a:r>
                      <a:r>
                        <a:rPr sz="1200" dirty="0">
                          <a:latin typeface="Times New Roman"/>
                          <a:cs typeface="Times New Roman"/>
                        </a:rPr>
                        <a:t>Prediction</a:t>
                      </a:r>
                      <a:r>
                        <a:rPr sz="1200" spc="-15" dirty="0">
                          <a:latin typeface="Times New Roman"/>
                          <a:cs typeface="Times New Roman"/>
                        </a:rPr>
                        <a:t> </a:t>
                      </a:r>
                      <a:r>
                        <a:rPr sz="1200" dirty="0">
                          <a:latin typeface="Times New Roman"/>
                          <a:cs typeface="Times New Roman"/>
                        </a:rPr>
                        <a:t>of</a:t>
                      </a:r>
                      <a:r>
                        <a:rPr sz="1200" spc="-20" dirty="0">
                          <a:latin typeface="Times New Roman"/>
                          <a:cs typeface="Times New Roman"/>
                        </a:rPr>
                        <a:t> Human </a:t>
                      </a:r>
                      <a:r>
                        <a:rPr sz="1200" dirty="0">
                          <a:latin typeface="Times New Roman"/>
                          <a:cs typeface="Times New Roman"/>
                        </a:rPr>
                        <a:t>Motions</a:t>
                      </a:r>
                      <a:r>
                        <a:rPr sz="1200" spc="-25" dirty="0">
                          <a:latin typeface="Times New Roman"/>
                          <a:cs typeface="Times New Roman"/>
                        </a:rPr>
                        <a:t> </a:t>
                      </a:r>
                      <a:r>
                        <a:rPr sz="1200" dirty="0">
                          <a:latin typeface="Times New Roman"/>
                          <a:cs typeface="Times New Roman"/>
                        </a:rPr>
                        <a:t>in</a:t>
                      </a:r>
                      <a:r>
                        <a:rPr sz="1200" spc="-10" dirty="0">
                          <a:latin typeface="Times New Roman"/>
                          <a:cs typeface="Times New Roman"/>
                        </a:rPr>
                        <a:t> Human-Robot </a:t>
                      </a:r>
                      <a:r>
                        <a:rPr sz="1200" dirty="0">
                          <a:latin typeface="Times New Roman"/>
                          <a:cs typeface="Times New Roman"/>
                        </a:rPr>
                        <a:t>Collaboration</a:t>
                      </a:r>
                      <a:r>
                        <a:rPr sz="1200" spc="-50" dirty="0">
                          <a:latin typeface="Times New Roman"/>
                          <a:cs typeface="Times New Roman"/>
                        </a:rPr>
                        <a:t> </a:t>
                      </a:r>
                      <a:r>
                        <a:rPr sz="1200" spc="-10" dirty="0">
                          <a:latin typeface="Times New Roman"/>
                          <a:cs typeface="Times New Roman"/>
                        </a:rPr>
                        <a:t>Using </a:t>
                      </a:r>
                      <a:r>
                        <a:rPr sz="1200" dirty="0">
                          <a:latin typeface="Times New Roman"/>
                          <a:cs typeface="Times New Roman"/>
                        </a:rPr>
                        <a:t>Probabilistic</a:t>
                      </a:r>
                      <a:r>
                        <a:rPr sz="1200" spc="-45" dirty="0">
                          <a:latin typeface="Times New Roman"/>
                          <a:cs typeface="Times New Roman"/>
                        </a:rPr>
                        <a:t> </a:t>
                      </a:r>
                      <a:r>
                        <a:rPr sz="1200" dirty="0">
                          <a:latin typeface="Times New Roman"/>
                          <a:cs typeface="Times New Roman"/>
                        </a:rPr>
                        <a:t>Motion</a:t>
                      </a:r>
                      <a:r>
                        <a:rPr sz="1200" spc="-50" dirty="0">
                          <a:latin typeface="Times New Roman"/>
                          <a:cs typeface="Times New Roman"/>
                        </a:rPr>
                        <a:t> </a:t>
                      </a:r>
                      <a:r>
                        <a:rPr sz="1200" spc="-10" dirty="0">
                          <a:latin typeface="Times New Roman"/>
                          <a:cs typeface="Times New Roman"/>
                        </a:rPr>
                        <a:t>Models </a:t>
                      </a:r>
                      <a:r>
                        <a:rPr sz="1200" spc="-25" dirty="0">
                          <a:latin typeface="Times New Roman"/>
                          <a:cs typeface="Times New Roman"/>
                        </a:rPr>
                        <a:t>[3]</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10"/>
                        </a:lnSpc>
                      </a:pPr>
                      <a:r>
                        <a:rPr sz="1200" dirty="0">
                          <a:latin typeface="Times New Roman"/>
                          <a:cs typeface="Times New Roman"/>
                        </a:rPr>
                        <a:t>Thomas</a:t>
                      </a:r>
                      <a:r>
                        <a:rPr sz="1200" spc="-35" dirty="0">
                          <a:latin typeface="Times New Roman"/>
                          <a:cs typeface="Times New Roman"/>
                        </a:rPr>
                        <a:t> </a:t>
                      </a:r>
                      <a:r>
                        <a:rPr sz="1200" spc="-10" dirty="0">
                          <a:latin typeface="Times New Roman"/>
                          <a:cs typeface="Times New Roman"/>
                        </a:rPr>
                        <a:t>Callens,</a:t>
                      </a:r>
                      <a:endParaRPr sz="1200">
                        <a:latin typeface="Times New Roman"/>
                        <a:cs typeface="Times New Roman"/>
                      </a:endParaRPr>
                    </a:p>
                    <a:p>
                      <a:pPr marL="292735" marR="285115" algn="ctr">
                        <a:lnSpc>
                          <a:spcPct val="100000"/>
                        </a:lnSpc>
                      </a:pPr>
                      <a:r>
                        <a:rPr sz="1200" dirty="0">
                          <a:latin typeface="Times New Roman"/>
                          <a:cs typeface="Times New Roman"/>
                        </a:rPr>
                        <a:t>Tuur</a:t>
                      </a:r>
                      <a:r>
                        <a:rPr sz="1200" spc="-40" dirty="0">
                          <a:latin typeface="Times New Roman"/>
                          <a:cs typeface="Times New Roman"/>
                        </a:rPr>
                        <a:t> </a:t>
                      </a:r>
                      <a:r>
                        <a:rPr sz="1200" dirty="0">
                          <a:latin typeface="Times New Roman"/>
                          <a:cs typeface="Times New Roman"/>
                        </a:rPr>
                        <a:t>van</a:t>
                      </a:r>
                      <a:r>
                        <a:rPr sz="1200" spc="-25" dirty="0">
                          <a:latin typeface="Times New Roman"/>
                          <a:cs typeface="Times New Roman"/>
                        </a:rPr>
                        <a:t> </a:t>
                      </a:r>
                      <a:r>
                        <a:rPr sz="1200" dirty="0">
                          <a:latin typeface="Times New Roman"/>
                          <a:cs typeface="Times New Roman"/>
                        </a:rPr>
                        <a:t>der</a:t>
                      </a:r>
                      <a:r>
                        <a:rPr sz="1200" spc="-30" dirty="0">
                          <a:latin typeface="Times New Roman"/>
                          <a:cs typeface="Times New Roman"/>
                        </a:rPr>
                        <a:t> </a:t>
                      </a:r>
                      <a:r>
                        <a:rPr sz="1200" spc="-20" dirty="0">
                          <a:latin typeface="Times New Roman"/>
                          <a:cs typeface="Times New Roman"/>
                        </a:rPr>
                        <a:t>Have </a:t>
                      </a:r>
                      <a:r>
                        <a:rPr sz="1200" dirty="0">
                          <a:latin typeface="Times New Roman"/>
                          <a:cs typeface="Times New Roman"/>
                        </a:rPr>
                        <a:t>Sam</a:t>
                      </a:r>
                      <a:r>
                        <a:rPr sz="1200" spc="-55" dirty="0">
                          <a:latin typeface="Times New Roman"/>
                          <a:cs typeface="Times New Roman"/>
                        </a:rPr>
                        <a:t> </a:t>
                      </a:r>
                      <a:r>
                        <a:rPr sz="1200" spc="-35" dirty="0">
                          <a:latin typeface="Times New Roman"/>
                          <a:cs typeface="Times New Roman"/>
                        </a:rPr>
                        <a:t>Van</a:t>
                      </a:r>
                      <a:r>
                        <a:rPr sz="1200" spc="-20" dirty="0">
                          <a:latin typeface="Times New Roman"/>
                          <a:cs typeface="Times New Roman"/>
                        </a:rPr>
                        <a:t> </a:t>
                      </a:r>
                      <a:r>
                        <a:rPr sz="1200" spc="-10" dirty="0">
                          <a:latin typeface="Times New Roman"/>
                          <a:cs typeface="Times New Roman"/>
                        </a:rPr>
                        <a:t>Rossom </a:t>
                      </a:r>
                      <a:r>
                        <a:rPr sz="1200" dirty="0">
                          <a:latin typeface="Times New Roman"/>
                          <a:cs typeface="Times New Roman"/>
                        </a:rPr>
                        <a:t>Joris</a:t>
                      </a:r>
                      <a:r>
                        <a:rPr sz="1200" spc="-20" dirty="0">
                          <a:latin typeface="Times New Roman"/>
                          <a:cs typeface="Times New Roman"/>
                        </a:rPr>
                        <a:t> </a:t>
                      </a:r>
                      <a:r>
                        <a:rPr sz="1200" dirty="0">
                          <a:latin typeface="Times New Roman"/>
                          <a:cs typeface="Times New Roman"/>
                        </a:rPr>
                        <a:t>De</a:t>
                      </a:r>
                      <a:r>
                        <a:rPr sz="1200" spc="-5" dirty="0">
                          <a:latin typeface="Times New Roman"/>
                          <a:cs typeface="Times New Roman"/>
                        </a:rPr>
                        <a:t> </a:t>
                      </a:r>
                      <a:r>
                        <a:rPr sz="1200" spc="-10" dirty="0">
                          <a:latin typeface="Times New Roman"/>
                          <a:cs typeface="Times New Roman"/>
                        </a:rPr>
                        <a:t>Schutter Erwin</a:t>
                      </a:r>
                      <a:r>
                        <a:rPr sz="1200" spc="-45" dirty="0">
                          <a:latin typeface="Times New Roman"/>
                          <a:cs typeface="Times New Roman"/>
                        </a:rPr>
                        <a:t> </a:t>
                      </a:r>
                      <a:r>
                        <a:rPr sz="1200" spc="-10" dirty="0">
                          <a:latin typeface="Times New Roman"/>
                          <a:cs typeface="Times New Roman"/>
                        </a:rPr>
                        <a:t>Aertbeli</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R="123189" algn="r">
                        <a:lnSpc>
                          <a:spcPts val="1410"/>
                        </a:lnSpc>
                      </a:pPr>
                      <a:r>
                        <a:rPr sz="1200" spc="-20" dirty="0">
                          <a:latin typeface="Times New Roman"/>
                          <a:cs typeface="Times New Roman"/>
                        </a:rPr>
                        <a:t>2020</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10"/>
                        </a:lnSpc>
                      </a:pPr>
                      <a:r>
                        <a:rPr sz="1200" dirty="0">
                          <a:latin typeface="Times New Roman"/>
                          <a:cs typeface="Times New Roman"/>
                        </a:rPr>
                        <a:t>This</a:t>
                      </a:r>
                      <a:r>
                        <a:rPr sz="1200" spc="-35" dirty="0">
                          <a:latin typeface="Times New Roman"/>
                          <a:cs typeface="Times New Roman"/>
                        </a:rPr>
                        <a:t> </a:t>
                      </a:r>
                      <a:r>
                        <a:rPr sz="1200" dirty="0">
                          <a:latin typeface="Times New Roman"/>
                          <a:cs typeface="Times New Roman"/>
                        </a:rPr>
                        <a:t>paper</a:t>
                      </a:r>
                      <a:r>
                        <a:rPr sz="1200" spc="-15" dirty="0">
                          <a:latin typeface="Times New Roman"/>
                          <a:cs typeface="Times New Roman"/>
                        </a:rPr>
                        <a:t> </a:t>
                      </a:r>
                      <a:r>
                        <a:rPr sz="1200" dirty="0">
                          <a:latin typeface="Times New Roman"/>
                          <a:cs typeface="Times New Roman"/>
                        </a:rPr>
                        <a:t>presents</a:t>
                      </a:r>
                      <a:r>
                        <a:rPr sz="1200" spc="-25" dirty="0">
                          <a:latin typeface="Times New Roman"/>
                          <a:cs typeface="Times New Roman"/>
                        </a:rPr>
                        <a:t> </a:t>
                      </a:r>
                      <a:r>
                        <a:rPr sz="1200" dirty="0">
                          <a:latin typeface="Times New Roman"/>
                          <a:cs typeface="Times New Roman"/>
                        </a:rPr>
                        <a:t>a</a:t>
                      </a:r>
                      <a:r>
                        <a:rPr sz="1200" spc="-30" dirty="0">
                          <a:latin typeface="Times New Roman"/>
                          <a:cs typeface="Times New Roman"/>
                        </a:rPr>
                        <a:t> </a:t>
                      </a:r>
                      <a:r>
                        <a:rPr sz="1200" dirty="0">
                          <a:latin typeface="Times New Roman"/>
                          <a:cs typeface="Times New Roman"/>
                        </a:rPr>
                        <a:t>framework</a:t>
                      </a:r>
                      <a:r>
                        <a:rPr sz="1200" spc="-5" dirty="0">
                          <a:latin typeface="Times New Roman"/>
                          <a:cs typeface="Times New Roman"/>
                        </a:rPr>
                        <a:t> </a:t>
                      </a:r>
                      <a:r>
                        <a:rPr sz="1200" spc="-25" dirty="0">
                          <a:latin typeface="Times New Roman"/>
                          <a:cs typeface="Times New Roman"/>
                        </a:rPr>
                        <a:t>for</a:t>
                      </a:r>
                      <a:endParaRPr sz="1200">
                        <a:latin typeface="Times New Roman"/>
                        <a:cs typeface="Times New Roman"/>
                      </a:endParaRPr>
                    </a:p>
                    <a:p>
                      <a:pPr marL="69215" marR="135890">
                        <a:lnSpc>
                          <a:spcPct val="100000"/>
                        </a:lnSpc>
                      </a:pPr>
                      <a:r>
                        <a:rPr sz="1200" dirty="0">
                          <a:latin typeface="Times New Roman"/>
                          <a:cs typeface="Times New Roman"/>
                        </a:rPr>
                        <a:t>recognition</a:t>
                      </a:r>
                      <a:r>
                        <a:rPr sz="1200" spc="-15" dirty="0">
                          <a:latin typeface="Times New Roman"/>
                          <a:cs typeface="Times New Roman"/>
                        </a:rPr>
                        <a:t> </a:t>
                      </a:r>
                      <a:r>
                        <a:rPr sz="1200" dirty="0">
                          <a:latin typeface="Times New Roman"/>
                          <a:cs typeface="Times New Roman"/>
                        </a:rPr>
                        <a:t>and</a:t>
                      </a:r>
                      <a:r>
                        <a:rPr sz="1200" spc="-35" dirty="0">
                          <a:latin typeface="Times New Roman"/>
                          <a:cs typeface="Times New Roman"/>
                        </a:rPr>
                        <a:t> </a:t>
                      </a:r>
                      <a:r>
                        <a:rPr sz="1200" dirty="0">
                          <a:latin typeface="Times New Roman"/>
                          <a:cs typeface="Times New Roman"/>
                        </a:rPr>
                        <a:t>prediction</a:t>
                      </a:r>
                      <a:r>
                        <a:rPr sz="1200" spc="-25" dirty="0">
                          <a:latin typeface="Times New Roman"/>
                          <a:cs typeface="Times New Roman"/>
                        </a:rPr>
                        <a:t> of </a:t>
                      </a:r>
                      <a:r>
                        <a:rPr sz="1200" dirty="0">
                          <a:latin typeface="Times New Roman"/>
                          <a:cs typeface="Times New Roman"/>
                        </a:rPr>
                        <a:t>ongoing</a:t>
                      </a:r>
                      <a:r>
                        <a:rPr sz="1200" spc="-25" dirty="0">
                          <a:latin typeface="Times New Roman"/>
                          <a:cs typeface="Times New Roman"/>
                        </a:rPr>
                        <a:t> </a:t>
                      </a:r>
                      <a:r>
                        <a:rPr sz="1200" dirty="0">
                          <a:latin typeface="Times New Roman"/>
                          <a:cs typeface="Times New Roman"/>
                        </a:rPr>
                        <a:t>human</a:t>
                      </a:r>
                      <a:r>
                        <a:rPr sz="1200" spc="-25" dirty="0">
                          <a:latin typeface="Times New Roman"/>
                          <a:cs typeface="Times New Roman"/>
                        </a:rPr>
                        <a:t> </a:t>
                      </a:r>
                      <a:r>
                        <a:rPr sz="1200" dirty="0">
                          <a:latin typeface="Times New Roman"/>
                          <a:cs typeface="Times New Roman"/>
                        </a:rPr>
                        <a:t>motions.</a:t>
                      </a:r>
                      <a:r>
                        <a:rPr sz="1200" spc="-50" dirty="0">
                          <a:latin typeface="Times New Roman"/>
                          <a:cs typeface="Times New Roman"/>
                        </a:rPr>
                        <a:t> </a:t>
                      </a:r>
                      <a:r>
                        <a:rPr sz="1200" spc="-25" dirty="0">
                          <a:latin typeface="Times New Roman"/>
                          <a:cs typeface="Times New Roman"/>
                        </a:rPr>
                        <a:t>The </a:t>
                      </a:r>
                      <a:r>
                        <a:rPr sz="1200" dirty="0">
                          <a:latin typeface="Times New Roman"/>
                          <a:cs typeface="Times New Roman"/>
                        </a:rPr>
                        <a:t>predictions</a:t>
                      </a:r>
                      <a:r>
                        <a:rPr sz="1200" spc="-25" dirty="0">
                          <a:latin typeface="Times New Roman"/>
                          <a:cs typeface="Times New Roman"/>
                        </a:rPr>
                        <a:t> </a:t>
                      </a:r>
                      <a:r>
                        <a:rPr sz="1200" dirty="0">
                          <a:latin typeface="Times New Roman"/>
                          <a:cs typeface="Times New Roman"/>
                        </a:rPr>
                        <a:t>generated</a:t>
                      </a:r>
                      <a:r>
                        <a:rPr sz="1200" spc="-10" dirty="0">
                          <a:latin typeface="Times New Roman"/>
                          <a:cs typeface="Times New Roman"/>
                        </a:rPr>
                        <a:t> </a:t>
                      </a:r>
                      <a:r>
                        <a:rPr sz="1200" dirty="0">
                          <a:latin typeface="Times New Roman"/>
                          <a:cs typeface="Times New Roman"/>
                        </a:rPr>
                        <a:t>by</a:t>
                      </a:r>
                      <a:r>
                        <a:rPr sz="1200" spc="-45" dirty="0">
                          <a:latin typeface="Times New Roman"/>
                          <a:cs typeface="Times New Roman"/>
                        </a:rPr>
                        <a:t> </a:t>
                      </a:r>
                      <a:r>
                        <a:rPr sz="1200" spc="-20" dirty="0">
                          <a:latin typeface="Times New Roman"/>
                          <a:cs typeface="Times New Roman"/>
                        </a:rPr>
                        <a:t>this </a:t>
                      </a:r>
                      <a:r>
                        <a:rPr sz="1200" dirty="0">
                          <a:latin typeface="Times New Roman"/>
                          <a:cs typeface="Times New Roman"/>
                        </a:rPr>
                        <a:t>framework</a:t>
                      </a:r>
                      <a:r>
                        <a:rPr sz="1200" spc="-5" dirty="0">
                          <a:latin typeface="Times New Roman"/>
                          <a:cs typeface="Times New Roman"/>
                        </a:rPr>
                        <a:t> </a:t>
                      </a:r>
                      <a:r>
                        <a:rPr sz="1200" dirty="0">
                          <a:latin typeface="Times New Roman"/>
                          <a:cs typeface="Times New Roman"/>
                        </a:rPr>
                        <a:t>could</a:t>
                      </a:r>
                      <a:r>
                        <a:rPr sz="1200" spc="-25" dirty="0">
                          <a:latin typeface="Times New Roman"/>
                          <a:cs typeface="Times New Roman"/>
                        </a:rPr>
                        <a:t> </a:t>
                      </a:r>
                      <a:r>
                        <a:rPr sz="1200" dirty="0">
                          <a:latin typeface="Times New Roman"/>
                          <a:cs typeface="Times New Roman"/>
                        </a:rPr>
                        <a:t>be</a:t>
                      </a:r>
                      <a:r>
                        <a:rPr sz="1200" spc="-25" dirty="0">
                          <a:latin typeface="Times New Roman"/>
                          <a:cs typeface="Times New Roman"/>
                        </a:rPr>
                        <a:t> </a:t>
                      </a:r>
                      <a:r>
                        <a:rPr sz="1200" dirty="0">
                          <a:latin typeface="Times New Roman"/>
                          <a:cs typeface="Times New Roman"/>
                        </a:rPr>
                        <a:t>used</a:t>
                      </a:r>
                      <a:r>
                        <a:rPr sz="1200" spc="-20" dirty="0">
                          <a:latin typeface="Times New Roman"/>
                          <a:cs typeface="Times New Roman"/>
                        </a:rPr>
                        <a:t> </a:t>
                      </a:r>
                      <a:r>
                        <a:rPr sz="1200" dirty="0">
                          <a:latin typeface="Times New Roman"/>
                          <a:cs typeface="Times New Roman"/>
                        </a:rPr>
                        <a:t>in</a:t>
                      </a:r>
                      <a:r>
                        <a:rPr sz="1200" spc="-30" dirty="0">
                          <a:latin typeface="Times New Roman"/>
                          <a:cs typeface="Times New Roman"/>
                        </a:rPr>
                        <a:t> </a:t>
                      </a:r>
                      <a:r>
                        <a:rPr sz="1200" spc="-50" dirty="0">
                          <a:latin typeface="Times New Roman"/>
                          <a:cs typeface="Times New Roman"/>
                        </a:rPr>
                        <a:t>a </a:t>
                      </a:r>
                      <a:r>
                        <a:rPr sz="1200" dirty="0">
                          <a:latin typeface="Times New Roman"/>
                          <a:cs typeface="Times New Roman"/>
                        </a:rPr>
                        <a:t>controller for</a:t>
                      </a:r>
                      <a:r>
                        <a:rPr sz="1200" spc="-40" dirty="0">
                          <a:latin typeface="Times New Roman"/>
                          <a:cs typeface="Times New Roman"/>
                        </a:rPr>
                        <a:t> </a:t>
                      </a:r>
                      <a:r>
                        <a:rPr sz="1200" dirty="0">
                          <a:latin typeface="Times New Roman"/>
                          <a:cs typeface="Times New Roman"/>
                        </a:rPr>
                        <a:t>a</a:t>
                      </a:r>
                      <a:r>
                        <a:rPr sz="1200" spc="-20" dirty="0">
                          <a:latin typeface="Times New Roman"/>
                          <a:cs typeface="Times New Roman"/>
                        </a:rPr>
                        <a:t> </a:t>
                      </a:r>
                      <a:r>
                        <a:rPr sz="1200" dirty="0">
                          <a:latin typeface="Times New Roman"/>
                          <a:cs typeface="Times New Roman"/>
                        </a:rPr>
                        <a:t>robotic</a:t>
                      </a:r>
                      <a:r>
                        <a:rPr sz="1200" spc="-25" dirty="0">
                          <a:latin typeface="Times New Roman"/>
                          <a:cs typeface="Times New Roman"/>
                        </a:rPr>
                        <a:t> </a:t>
                      </a:r>
                      <a:r>
                        <a:rPr sz="1200" spc="-10" dirty="0">
                          <a:latin typeface="Times New Roman"/>
                          <a:cs typeface="Times New Roman"/>
                        </a:rPr>
                        <a:t>device, </a:t>
                      </a:r>
                      <a:r>
                        <a:rPr sz="1200" dirty="0">
                          <a:latin typeface="Times New Roman"/>
                          <a:cs typeface="Times New Roman"/>
                        </a:rPr>
                        <a:t>enabling</a:t>
                      </a:r>
                      <a:r>
                        <a:rPr sz="1200" spc="-2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emergence</a:t>
                      </a:r>
                      <a:r>
                        <a:rPr sz="1200" spc="5" dirty="0">
                          <a:latin typeface="Times New Roman"/>
                          <a:cs typeface="Times New Roman"/>
                        </a:rPr>
                        <a:t> </a:t>
                      </a:r>
                      <a:r>
                        <a:rPr sz="1200" dirty="0">
                          <a:latin typeface="Times New Roman"/>
                          <a:cs typeface="Times New Roman"/>
                        </a:rPr>
                        <a:t>of</a:t>
                      </a:r>
                      <a:r>
                        <a:rPr sz="1200" spc="-40" dirty="0">
                          <a:latin typeface="Times New Roman"/>
                          <a:cs typeface="Times New Roman"/>
                        </a:rPr>
                        <a:t> </a:t>
                      </a:r>
                      <a:r>
                        <a:rPr sz="1200" spc="-10" dirty="0">
                          <a:latin typeface="Times New Roman"/>
                          <a:cs typeface="Times New Roman"/>
                        </a:rPr>
                        <a:t>intuitive </a:t>
                      </a:r>
                      <a:r>
                        <a:rPr sz="1200" dirty="0">
                          <a:latin typeface="Times New Roman"/>
                          <a:cs typeface="Times New Roman"/>
                        </a:rPr>
                        <a:t>and</a:t>
                      </a:r>
                      <a:r>
                        <a:rPr sz="1200" spc="-40" dirty="0">
                          <a:latin typeface="Times New Roman"/>
                          <a:cs typeface="Times New Roman"/>
                        </a:rPr>
                        <a:t> </a:t>
                      </a:r>
                      <a:r>
                        <a:rPr sz="1200" dirty="0">
                          <a:latin typeface="Times New Roman"/>
                          <a:cs typeface="Times New Roman"/>
                        </a:rPr>
                        <a:t>predictable</a:t>
                      </a:r>
                      <a:r>
                        <a:rPr sz="1200" spc="-10" dirty="0">
                          <a:latin typeface="Times New Roman"/>
                          <a:cs typeface="Times New Roman"/>
                        </a:rPr>
                        <a:t> </a:t>
                      </a:r>
                      <a:r>
                        <a:rPr sz="1200" dirty="0">
                          <a:latin typeface="Times New Roman"/>
                          <a:cs typeface="Times New Roman"/>
                        </a:rPr>
                        <a:t>interactions</a:t>
                      </a:r>
                      <a:r>
                        <a:rPr sz="1200" spc="-30" dirty="0">
                          <a:latin typeface="Times New Roman"/>
                          <a:cs typeface="Times New Roman"/>
                        </a:rPr>
                        <a:t> </a:t>
                      </a:r>
                      <a:r>
                        <a:rPr sz="1200" spc="-10" dirty="0">
                          <a:latin typeface="Times New Roman"/>
                          <a:cs typeface="Times New Roman"/>
                        </a:rPr>
                        <a:t>between </a:t>
                      </a:r>
                      <a:r>
                        <a:rPr sz="1200" dirty="0">
                          <a:latin typeface="Times New Roman"/>
                          <a:cs typeface="Times New Roman"/>
                        </a:rPr>
                        <a:t>humans</a:t>
                      </a:r>
                      <a:r>
                        <a:rPr sz="1200" spc="-25" dirty="0">
                          <a:latin typeface="Times New Roman"/>
                          <a:cs typeface="Times New Roman"/>
                        </a:rPr>
                        <a:t> </a:t>
                      </a:r>
                      <a:r>
                        <a:rPr sz="1200" dirty="0">
                          <a:latin typeface="Times New Roman"/>
                          <a:cs typeface="Times New Roman"/>
                        </a:rPr>
                        <a:t>and</a:t>
                      </a:r>
                      <a:r>
                        <a:rPr sz="1200" spc="-15"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dirty="0">
                          <a:latin typeface="Times New Roman"/>
                          <a:cs typeface="Times New Roman"/>
                        </a:rPr>
                        <a:t>robotic</a:t>
                      </a:r>
                      <a:r>
                        <a:rPr sz="1200" spc="-20" dirty="0">
                          <a:latin typeface="Times New Roman"/>
                          <a:cs typeface="Times New Roman"/>
                        </a:rPr>
                        <a:t> </a:t>
                      </a:r>
                      <a:r>
                        <a:rPr sz="1200" spc="-10" dirty="0">
                          <a:latin typeface="Times New Roman"/>
                          <a:cs typeface="Times New Roman"/>
                        </a:rPr>
                        <a:t>collaborator.</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a:lnSpc>
                          <a:spcPts val="1400"/>
                        </a:lnSpc>
                      </a:pP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performance</a:t>
                      </a:r>
                      <a:r>
                        <a:rPr sz="1200" spc="15" dirty="0">
                          <a:latin typeface="Times New Roman"/>
                          <a:cs typeface="Times New Roman"/>
                        </a:rPr>
                        <a:t> </a:t>
                      </a:r>
                      <a:r>
                        <a:rPr sz="1200" dirty="0">
                          <a:latin typeface="Times New Roman"/>
                          <a:cs typeface="Times New Roman"/>
                        </a:rPr>
                        <a:t>of</a:t>
                      </a:r>
                      <a:r>
                        <a:rPr sz="1200" spc="-4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10" dirty="0">
                          <a:latin typeface="Times New Roman"/>
                          <a:cs typeface="Times New Roman"/>
                        </a:rPr>
                        <a:t>phase</a:t>
                      </a:r>
                      <a:endParaRPr sz="1200">
                        <a:latin typeface="Times New Roman"/>
                        <a:cs typeface="Times New Roman"/>
                      </a:endParaRPr>
                    </a:p>
                    <a:p>
                      <a:pPr marL="69850" marR="358775">
                        <a:lnSpc>
                          <a:spcPct val="106700"/>
                        </a:lnSpc>
                        <a:spcBef>
                          <a:spcPts val="10"/>
                        </a:spcBef>
                      </a:pPr>
                      <a:r>
                        <a:rPr sz="1200" dirty="0">
                          <a:latin typeface="Times New Roman"/>
                          <a:cs typeface="Times New Roman"/>
                        </a:rPr>
                        <a:t>speed</a:t>
                      </a:r>
                      <a:r>
                        <a:rPr sz="1200" spc="-35" dirty="0">
                          <a:latin typeface="Times New Roman"/>
                          <a:cs typeface="Times New Roman"/>
                        </a:rPr>
                        <a:t> </a:t>
                      </a:r>
                      <a:r>
                        <a:rPr sz="1200" dirty="0">
                          <a:latin typeface="Times New Roman"/>
                          <a:cs typeface="Times New Roman"/>
                        </a:rPr>
                        <a:t>estimation</a:t>
                      </a:r>
                      <a:r>
                        <a:rPr sz="1200" spc="-15" dirty="0">
                          <a:latin typeface="Times New Roman"/>
                          <a:cs typeface="Times New Roman"/>
                        </a:rPr>
                        <a:t> </a:t>
                      </a:r>
                      <a:r>
                        <a:rPr sz="1200" dirty="0">
                          <a:latin typeface="Times New Roman"/>
                          <a:cs typeface="Times New Roman"/>
                        </a:rPr>
                        <a:t>module</a:t>
                      </a:r>
                      <a:r>
                        <a:rPr sz="1200" spc="-25" dirty="0">
                          <a:latin typeface="Times New Roman"/>
                          <a:cs typeface="Times New Roman"/>
                        </a:rPr>
                        <a:t> was </a:t>
                      </a:r>
                      <a:r>
                        <a:rPr sz="1200" dirty="0">
                          <a:latin typeface="Times New Roman"/>
                          <a:cs typeface="Times New Roman"/>
                        </a:rPr>
                        <a:t>rather</a:t>
                      </a:r>
                      <a:r>
                        <a:rPr sz="1200" spc="-25" dirty="0">
                          <a:latin typeface="Times New Roman"/>
                          <a:cs typeface="Times New Roman"/>
                        </a:rPr>
                        <a:t> </a:t>
                      </a:r>
                      <a:r>
                        <a:rPr sz="1200" spc="-20" dirty="0">
                          <a:latin typeface="Times New Roman"/>
                          <a:cs typeface="Times New Roman"/>
                        </a:rPr>
                        <a:t>low.</a:t>
                      </a:r>
                      <a:endParaRPr sz="1200">
                        <a:latin typeface="Times New Roman"/>
                        <a:cs typeface="Times New Roman"/>
                      </a:endParaRPr>
                    </a:p>
                    <a:p>
                      <a:pPr marL="69850" marR="250825">
                        <a:lnSpc>
                          <a:spcPct val="107200"/>
                        </a:lnSpc>
                        <a:spcBef>
                          <a:spcPts val="800"/>
                        </a:spcBef>
                      </a:pPr>
                      <a:r>
                        <a:rPr sz="1200" dirty="0">
                          <a:latin typeface="Times New Roman"/>
                          <a:cs typeface="Times New Roman"/>
                        </a:rPr>
                        <a:t>Limited</a:t>
                      </a:r>
                      <a:r>
                        <a:rPr sz="1200" spc="-5" dirty="0">
                          <a:latin typeface="Times New Roman"/>
                          <a:cs typeface="Times New Roman"/>
                        </a:rPr>
                        <a:t> </a:t>
                      </a:r>
                      <a:r>
                        <a:rPr sz="1200" dirty="0">
                          <a:latin typeface="Times New Roman"/>
                          <a:cs typeface="Times New Roman"/>
                        </a:rPr>
                        <a:t>to</a:t>
                      </a:r>
                      <a:r>
                        <a:rPr sz="1200" spc="-40" dirty="0">
                          <a:latin typeface="Times New Roman"/>
                          <a:cs typeface="Times New Roman"/>
                        </a:rPr>
                        <a:t> </a:t>
                      </a:r>
                      <a:r>
                        <a:rPr sz="1200" dirty="0">
                          <a:latin typeface="Times New Roman"/>
                          <a:cs typeface="Times New Roman"/>
                        </a:rPr>
                        <a:t>certain</a:t>
                      </a:r>
                      <a:r>
                        <a:rPr sz="1200" spc="-10" dirty="0">
                          <a:latin typeface="Times New Roman"/>
                          <a:cs typeface="Times New Roman"/>
                        </a:rPr>
                        <a:t> </a:t>
                      </a:r>
                      <a:r>
                        <a:rPr sz="1200" dirty="0">
                          <a:latin typeface="Times New Roman"/>
                          <a:cs typeface="Times New Roman"/>
                        </a:rPr>
                        <a:t>domain</a:t>
                      </a:r>
                      <a:r>
                        <a:rPr sz="1200" spc="-30" dirty="0">
                          <a:latin typeface="Times New Roman"/>
                          <a:cs typeface="Times New Roman"/>
                        </a:rPr>
                        <a:t> </a:t>
                      </a:r>
                      <a:r>
                        <a:rPr sz="1200" spc="-20" dirty="0">
                          <a:latin typeface="Times New Roman"/>
                          <a:cs typeface="Times New Roman"/>
                        </a:rPr>
                        <a:t>only </a:t>
                      </a:r>
                      <a:r>
                        <a:rPr sz="1200" dirty="0">
                          <a:latin typeface="Times New Roman"/>
                          <a:cs typeface="Times New Roman"/>
                        </a:rPr>
                        <a:t>considering</a:t>
                      </a:r>
                      <a:r>
                        <a:rPr sz="1200" spc="-1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aspects</a:t>
                      </a:r>
                      <a:r>
                        <a:rPr sz="1200" spc="-15" dirty="0">
                          <a:latin typeface="Times New Roman"/>
                          <a:cs typeface="Times New Roman"/>
                        </a:rPr>
                        <a:t> </a:t>
                      </a:r>
                      <a:r>
                        <a:rPr sz="1200" dirty="0">
                          <a:latin typeface="Times New Roman"/>
                          <a:cs typeface="Times New Roman"/>
                        </a:rPr>
                        <a:t>of</a:t>
                      </a:r>
                      <a:r>
                        <a:rPr sz="1200" spc="-25" dirty="0">
                          <a:latin typeface="Times New Roman"/>
                          <a:cs typeface="Times New Roman"/>
                        </a:rPr>
                        <a:t> the </a:t>
                      </a:r>
                      <a:r>
                        <a:rPr sz="1200" dirty="0">
                          <a:latin typeface="Times New Roman"/>
                          <a:cs typeface="Times New Roman"/>
                        </a:rPr>
                        <a:t>paper</a:t>
                      </a:r>
                      <a:r>
                        <a:rPr sz="1200" spc="-30" dirty="0">
                          <a:latin typeface="Times New Roman"/>
                          <a:cs typeface="Times New Roman"/>
                        </a:rPr>
                        <a:t> </a:t>
                      </a:r>
                      <a:r>
                        <a:rPr sz="1200" dirty="0">
                          <a:latin typeface="Times New Roman"/>
                          <a:cs typeface="Times New Roman"/>
                        </a:rPr>
                        <a:t>revolve</a:t>
                      </a:r>
                      <a:r>
                        <a:rPr sz="1200" spc="-20" dirty="0">
                          <a:latin typeface="Times New Roman"/>
                          <a:cs typeface="Times New Roman"/>
                        </a:rPr>
                        <a:t> </a:t>
                      </a:r>
                      <a:r>
                        <a:rPr sz="1200" dirty="0">
                          <a:latin typeface="Times New Roman"/>
                          <a:cs typeface="Times New Roman"/>
                        </a:rPr>
                        <a:t>around</a:t>
                      </a:r>
                      <a:r>
                        <a:rPr sz="1200" spc="-35" dirty="0">
                          <a:latin typeface="Times New Roman"/>
                          <a:cs typeface="Times New Roman"/>
                        </a:rPr>
                        <a:t> </a:t>
                      </a:r>
                      <a:r>
                        <a:rPr sz="1200" spc="-10" dirty="0">
                          <a:latin typeface="Times New Roman"/>
                          <a:cs typeface="Times New Roman"/>
                        </a:rPr>
                        <a:t>robotic devices.</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3"/>
                  </a:ext>
                </a:extLst>
              </a:tr>
              <a:tr h="1080135">
                <a:tc>
                  <a:txBody>
                    <a:bodyPr/>
                    <a:lstStyle/>
                    <a:p>
                      <a:pPr algn="ctr">
                        <a:lnSpc>
                          <a:spcPts val="1415"/>
                        </a:lnSpc>
                      </a:pPr>
                      <a:r>
                        <a:rPr sz="1200" spc="-50" dirty="0">
                          <a:latin typeface="Times New Roman"/>
                          <a:cs typeface="Times New Roman"/>
                        </a:rPr>
                        <a:t>4</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400"/>
                        </a:lnSpc>
                      </a:pPr>
                      <a:r>
                        <a:rPr sz="1200" spc="-10" dirty="0">
                          <a:latin typeface="Times New Roman"/>
                          <a:cs typeface="Times New Roman"/>
                        </a:rPr>
                        <a:t>Real-</a:t>
                      </a:r>
                      <a:r>
                        <a:rPr sz="1200" dirty="0">
                          <a:latin typeface="Times New Roman"/>
                          <a:cs typeface="Times New Roman"/>
                        </a:rPr>
                        <a:t>Time</a:t>
                      </a:r>
                      <a:r>
                        <a:rPr sz="1200" spc="25" dirty="0">
                          <a:latin typeface="Times New Roman"/>
                          <a:cs typeface="Times New Roman"/>
                        </a:rPr>
                        <a:t> </a:t>
                      </a:r>
                      <a:r>
                        <a:rPr sz="1200" spc="-10" dirty="0">
                          <a:latin typeface="Times New Roman"/>
                          <a:cs typeface="Times New Roman"/>
                        </a:rPr>
                        <a:t>Short-</a:t>
                      </a:r>
                      <a:r>
                        <a:rPr sz="1200" spc="-20" dirty="0">
                          <a:latin typeface="Times New Roman"/>
                          <a:cs typeface="Times New Roman"/>
                        </a:rPr>
                        <a:t>Range</a:t>
                      </a:r>
                      <a:endParaRPr sz="1200">
                        <a:latin typeface="Times New Roman"/>
                        <a:cs typeface="Times New Roman"/>
                      </a:endParaRPr>
                    </a:p>
                    <a:p>
                      <a:pPr marL="68580" marR="235585">
                        <a:lnSpc>
                          <a:spcPct val="107200"/>
                        </a:lnSpc>
                        <a:spcBef>
                          <a:spcPts val="5"/>
                        </a:spcBef>
                      </a:pPr>
                      <a:r>
                        <a:rPr sz="1200" dirty="0">
                          <a:latin typeface="Times New Roman"/>
                          <a:cs typeface="Times New Roman"/>
                        </a:rPr>
                        <a:t>Human</a:t>
                      </a:r>
                      <a:r>
                        <a:rPr sz="1200" spc="-25" dirty="0">
                          <a:latin typeface="Times New Roman"/>
                          <a:cs typeface="Times New Roman"/>
                        </a:rPr>
                        <a:t> </a:t>
                      </a:r>
                      <a:r>
                        <a:rPr sz="1200" dirty="0">
                          <a:latin typeface="Times New Roman"/>
                          <a:cs typeface="Times New Roman"/>
                        </a:rPr>
                        <a:t>Posture</a:t>
                      </a:r>
                      <a:r>
                        <a:rPr sz="1200" spc="-35" dirty="0">
                          <a:latin typeface="Times New Roman"/>
                          <a:cs typeface="Times New Roman"/>
                        </a:rPr>
                        <a:t> </a:t>
                      </a:r>
                      <a:r>
                        <a:rPr sz="1200" spc="-10" dirty="0">
                          <a:latin typeface="Times New Roman"/>
                          <a:cs typeface="Times New Roman"/>
                        </a:rPr>
                        <a:t>Estimation </a:t>
                      </a:r>
                      <a:r>
                        <a:rPr sz="1200" dirty="0">
                          <a:latin typeface="Times New Roman"/>
                          <a:cs typeface="Times New Roman"/>
                        </a:rPr>
                        <a:t>Using</a:t>
                      </a:r>
                      <a:r>
                        <a:rPr sz="1200" spc="-15" dirty="0">
                          <a:latin typeface="Times New Roman"/>
                          <a:cs typeface="Times New Roman"/>
                        </a:rPr>
                        <a:t> </a:t>
                      </a:r>
                      <a:r>
                        <a:rPr sz="1200" spc="-20" dirty="0">
                          <a:latin typeface="Times New Roman"/>
                          <a:cs typeface="Times New Roman"/>
                        </a:rPr>
                        <a:t>mmWave</a:t>
                      </a:r>
                      <a:r>
                        <a:rPr sz="1200" spc="-15" dirty="0">
                          <a:latin typeface="Times New Roman"/>
                          <a:cs typeface="Times New Roman"/>
                        </a:rPr>
                        <a:t> </a:t>
                      </a:r>
                      <a:r>
                        <a:rPr sz="1200" dirty="0">
                          <a:latin typeface="Times New Roman"/>
                          <a:cs typeface="Times New Roman"/>
                        </a:rPr>
                        <a:t>Radars</a:t>
                      </a:r>
                      <a:r>
                        <a:rPr sz="1200" spc="-10" dirty="0">
                          <a:latin typeface="Times New Roman"/>
                          <a:cs typeface="Times New Roman"/>
                        </a:rPr>
                        <a:t> </a:t>
                      </a:r>
                      <a:r>
                        <a:rPr sz="1200" spc="-25" dirty="0">
                          <a:latin typeface="Times New Roman"/>
                          <a:cs typeface="Times New Roman"/>
                        </a:rPr>
                        <a:t>and </a:t>
                      </a:r>
                      <a:r>
                        <a:rPr sz="1200" dirty="0">
                          <a:latin typeface="Times New Roman"/>
                          <a:cs typeface="Times New Roman"/>
                        </a:rPr>
                        <a:t>Neural</a:t>
                      </a:r>
                      <a:r>
                        <a:rPr sz="1200" spc="-35" dirty="0">
                          <a:latin typeface="Times New Roman"/>
                          <a:cs typeface="Times New Roman"/>
                        </a:rPr>
                        <a:t> </a:t>
                      </a:r>
                      <a:r>
                        <a:rPr sz="1200" dirty="0">
                          <a:latin typeface="Times New Roman"/>
                          <a:cs typeface="Times New Roman"/>
                        </a:rPr>
                        <a:t>Networks</a:t>
                      </a:r>
                      <a:r>
                        <a:rPr sz="1200" spc="-55" dirty="0">
                          <a:latin typeface="Times New Roman"/>
                          <a:cs typeface="Times New Roman"/>
                        </a:rPr>
                        <a:t> </a:t>
                      </a:r>
                      <a:r>
                        <a:rPr sz="1200" spc="-25" dirty="0">
                          <a:latin typeface="Times New Roman"/>
                          <a:cs typeface="Times New Roman"/>
                        </a:rPr>
                        <a:t>[4]</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15"/>
                        </a:lnSpc>
                      </a:pPr>
                      <a:r>
                        <a:rPr sz="1200" dirty="0">
                          <a:latin typeface="Times New Roman"/>
                          <a:cs typeface="Times New Roman"/>
                        </a:rPr>
                        <a:t>Han</a:t>
                      </a:r>
                      <a:r>
                        <a:rPr sz="1200" spc="-15" dirty="0">
                          <a:latin typeface="Times New Roman"/>
                          <a:cs typeface="Times New Roman"/>
                        </a:rPr>
                        <a:t> </a:t>
                      </a:r>
                      <a:r>
                        <a:rPr sz="1200" spc="-25" dirty="0">
                          <a:latin typeface="Times New Roman"/>
                          <a:cs typeface="Times New Roman"/>
                        </a:rPr>
                        <a:t>Cui</a:t>
                      </a:r>
                      <a:endParaRPr sz="1200">
                        <a:latin typeface="Times New Roman"/>
                        <a:cs typeface="Times New Roman"/>
                      </a:endParaRPr>
                    </a:p>
                    <a:p>
                      <a:pPr marL="1270" algn="ctr">
                        <a:lnSpc>
                          <a:spcPct val="100000"/>
                        </a:lnSpc>
                      </a:pPr>
                      <a:r>
                        <a:rPr sz="1200" dirty="0">
                          <a:latin typeface="Times New Roman"/>
                          <a:cs typeface="Times New Roman"/>
                        </a:rPr>
                        <a:t>Naim</a:t>
                      </a:r>
                      <a:r>
                        <a:rPr sz="1200" spc="-10" dirty="0">
                          <a:latin typeface="Times New Roman"/>
                          <a:cs typeface="Times New Roman"/>
                        </a:rPr>
                        <a:t> Dahnoun</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R="123189" algn="r">
                        <a:lnSpc>
                          <a:spcPts val="1415"/>
                        </a:lnSpc>
                      </a:pPr>
                      <a:r>
                        <a:rPr sz="1200" spc="-20" dirty="0">
                          <a:latin typeface="Times New Roman"/>
                          <a:cs typeface="Times New Roman"/>
                        </a:rPr>
                        <a:t>2022</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00"/>
                        </a:lnSpc>
                      </a:pP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system</a:t>
                      </a:r>
                      <a:r>
                        <a:rPr sz="1200" spc="5" dirty="0">
                          <a:latin typeface="Times New Roman"/>
                          <a:cs typeface="Times New Roman"/>
                        </a:rPr>
                        <a:t> </a:t>
                      </a:r>
                      <a:r>
                        <a:rPr sz="1200" dirty="0">
                          <a:latin typeface="Times New Roman"/>
                          <a:cs typeface="Times New Roman"/>
                        </a:rPr>
                        <a:t>can</a:t>
                      </a:r>
                      <a:r>
                        <a:rPr sz="1200" spc="-10" dirty="0">
                          <a:latin typeface="Times New Roman"/>
                          <a:cs typeface="Times New Roman"/>
                        </a:rPr>
                        <a:t> </a:t>
                      </a:r>
                      <a:r>
                        <a:rPr sz="1200" dirty="0">
                          <a:latin typeface="Times New Roman"/>
                          <a:cs typeface="Times New Roman"/>
                        </a:rPr>
                        <a:t>provide</a:t>
                      </a:r>
                      <a:r>
                        <a:rPr sz="1200" spc="-30" dirty="0">
                          <a:latin typeface="Times New Roman"/>
                          <a:cs typeface="Times New Roman"/>
                        </a:rPr>
                        <a:t> </a:t>
                      </a:r>
                      <a:r>
                        <a:rPr sz="1200" dirty="0">
                          <a:latin typeface="Times New Roman"/>
                          <a:cs typeface="Times New Roman"/>
                        </a:rPr>
                        <a:t>an</a:t>
                      </a:r>
                      <a:r>
                        <a:rPr sz="1200" spc="-15" dirty="0">
                          <a:latin typeface="Times New Roman"/>
                          <a:cs typeface="Times New Roman"/>
                        </a:rPr>
                        <a:t> </a:t>
                      </a:r>
                      <a:r>
                        <a:rPr sz="1200" spc="-10" dirty="0">
                          <a:latin typeface="Times New Roman"/>
                          <a:cs typeface="Times New Roman"/>
                        </a:rPr>
                        <a:t>accurate</a:t>
                      </a:r>
                      <a:endParaRPr sz="1200">
                        <a:latin typeface="Times New Roman"/>
                        <a:cs typeface="Times New Roman"/>
                      </a:endParaRPr>
                    </a:p>
                    <a:p>
                      <a:pPr marL="69215" marR="63500">
                        <a:lnSpc>
                          <a:spcPct val="107000"/>
                        </a:lnSpc>
                        <a:spcBef>
                          <a:spcPts val="5"/>
                        </a:spcBef>
                      </a:pPr>
                      <a:r>
                        <a:rPr sz="1200" dirty="0">
                          <a:latin typeface="Times New Roman"/>
                          <a:cs typeface="Times New Roman"/>
                        </a:rPr>
                        <a:t>posture</a:t>
                      </a:r>
                      <a:r>
                        <a:rPr sz="1200" spc="-20" dirty="0">
                          <a:latin typeface="Times New Roman"/>
                          <a:cs typeface="Times New Roman"/>
                        </a:rPr>
                        <a:t> </a:t>
                      </a:r>
                      <a:r>
                        <a:rPr sz="1200" dirty="0">
                          <a:latin typeface="Times New Roman"/>
                          <a:cs typeface="Times New Roman"/>
                        </a:rPr>
                        <a:t>estimate</a:t>
                      </a:r>
                      <a:r>
                        <a:rPr sz="1200" spc="-1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person</a:t>
                      </a:r>
                      <a:r>
                        <a:rPr sz="1200" spc="-15" dirty="0">
                          <a:latin typeface="Times New Roman"/>
                          <a:cs typeface="Times New Roman"/>
                        </a:rPr>
                        <a:t> </a:t>
                      </a:r>
                      <a:r>
                        <a:rPr sz="1200" dirty="0">
                          <a:latin typeface="Times New Roman"/>
                          <a:cs typeface="Times New Roman"/>
                        </a:rPr>
                        <a:t>in</a:t>
                      </a:r>
                      <a:r>
                        <a:rPr sz="1200" spc="-20" dirty="0">
                          <a:latin typeface="Times New Roman"/>
                          <a:cs typeface="Times New Roman"/>
                        </a:rPr>
                        <a:t> real- </a:t>
                      </a:r>
                      <a:r>
                        <a:rPr sz="1200" dirty="0">
                          <a:latin typeface="Times New Roman"/>
                          <a:cs typeface="Times New Roman"/>
                        </a:rPr>
                        <a:t>time</a:t>
                      </a:r>
                      <a:r>
                        <a:rPr sz="1200" spc="-10" dirty="0">
                          <a:latin typeface="Times New Roman"/>
                          <a:cs typeface="Times New Roman"/>
                        </a:rPr>
                        <a:t> </a:t>
                      </a:r>
                      <a:r>
                        <a:rPr sz="1200" dirty="0">
                          <a:latin typeface="Times New Roman"/>
                          <a:cs typeface="Times New Roman"/>
                        </a:rPr>
                        <a:t>at</a:t>
                      </a:r>
                      <a:r>
                        <a:rPr sz="1200" spc="-5" dirty="0">
                          <a:latin typeface="Times New Roman"/>
                          <a:cs typeface="Times New Roman"/>
                        </a:rPr>
                        <a:t> </a:t>
                      </a:r>
                      <a:r>
                        <a:rPr sz="1200" dirty="0">
                          <a:latin typeface="Times New Roman"/>
                          <a:cs typeface="Times New Roman"/>
                        </a:rPr>
                        <a:t>20</a:t>
                      </a:r>
                      <a:r>
                        <a:rPr sz="1200" spc="-15" dirty="0">
                          <a:latin typeface="Times New Roman"/>
                          <a:cs typeface="Times New Roman"/>
                        </a:rPr>
                        <a:t> </a:t>
                      </a:r>
                      <a:r>
                        <a:rPr sz="1200" dirty="0">
                          <a:latin typeface="Times New Roman"/>
                          <a:cs typeface="Times New Roman"/>
                        </a:rPr>
                        <a:t>fps,</a:t>
                      </a:r>
                      <a:r>
                        <a:rPr sz="1200" spc="-15" dirty="0">
                          <a:latin typeface="Times New Roman"/>
                          <a:cs typeface="Times New Roman"/>
                        </a:rPr>
                        <a:t> </a:t>
                      </a:r>
                      <a:r>
                        <a:rPr sz="1200" dirty="0">
                          <a:latin typeface="Times New Roman"/>
                          <a:cs typeface="Times New Roman"/>
                        </a:rPr>
                        <a:t>with</a:t>
                      </a:r>
                      <a:r>
                        <a:rPr sz="1200" spc="-1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20" dirty="0">
                          <a:latin typeface="Times New Roman"/>
                          <a:cs typeface="Times New Roman"/>
                        </a:rPr>
                        <a:t>mean </a:t>
                      </a:r>
                      <a:r>
                        <a:rPr sz="1200" dirty="0">
                          <a:latin typeface="Times New Roman"/>
                          <a:cs typeface="Times New Roman"/>
                        </a:rPr>
                        <a:t>localisation</a:t>
                      </a:r>
                      <a:r>
                        <a:rPr sz="1200" spc="5" dirty="0">
                          <a:latin typeface="Times New Roman"/>
                          <a:cs typeface="Times New Roman"/>
                        </a:rPr>
                        <a:t> </a:t>
                      </a:r>
                      <a:r>
                        <a:rPr sz="1200" dirty="0">
                          <a:latin typeface="Times New Roman"/>
                          <a:cs typeface="Times New Roman"/>
                        </a:rPr>
                        <a:t>error</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12.2</a:t>
                      </a:r>
                      <a:r>
                        <a:rPr sz="1200" spc="-25" dirty="0">
                          <a:latin typeface="Times New Roman"/>
                          <a:cs typeface="Times New Roman"/>
                        </a:rPr>
                        <a:t> </a:t>
                      </a:r>
                      <a:r>
                        <a:rPr sz="1200" dirty="0">
                          <a:latin typeface="Times New Roman"/>
                          <a:cs typeface="Times New Roman"/>
                        </a:rPr>
                        <a:t>cm</a:t>
                      </a:r>
                      <a:r>
                        <a:rPr sz="1200" spc="-15" dirty="0">
                          <a:latin typeface="Times New Roman"/>
                          <a:cs typeface="Times New Roman"/>
                        </a:rPr>
                        <a:t> </a:t>
                      </a:r>
                      <a:r>
                        <a:rPr sz="1200" dirty="0">
                          <a:latin typeface="Times New Roman"/>
                          <a:cs typeface="Times New Roman"/>
                        </a:rPr>
                        <a:t>and</a:t>
                      </a:r>
                      <a:r>
                        <a:rPr sz="1200" spc="-25" dirty="0">
                          <a:latin typeface="Times New Roman"/>
                          <a:cs typeface="Times New Roman"/>
                        </a:rPr>
                        <a:t> an </a:t>
                      </a:r>
                      <a:r>
                        <a:rPr sz="1200" dirty="0">
                          <a:latin typeface="Times New Roman"/>
                          <a:cs typeface="Times New Roman"/>
                        </a:rPr>
                        <a:t>average</a:t>
                      </a:r>
                      <a:r>
                        <a:rPr sz="1200" spc="-5" dirty="0">
                          <a:latin typeface="Times New Roman"/>
                          <a:cs typeface="Times New Roman"/>
                        </a:rPr>
                        <a:t> </a:t>
                      </a:r>
                      <a:r>
                        <a:rPr sz="1200" dirty="0">
                          <a:latin typeface="Times New Roman"/>
                          <a:cs typeface="Times New Roman"/>
                        </a:rPr>
                        <a:t>precision</a:t>
                      </a:r>
                      <a:r>
                        <a:rPr sz="1200" spc="-2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spc="-10" dirty="0">
                          <a:latin typeface="Times New Roman"/>
                          <a:cs typeface="Times New Roman"/>
                        </a:rPr>
                        <a:t>71.3%.</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a:lnSpc>
                          <a:spcPts val="1400"/>
                        </a:lnSpc>
                      </a:pPr>
                      <a:r>
                        <a:rPr sz="1200" dirty="0">
                          <a:latin typeface="Times New Roman"/>
                          <a:cs typeface="Times New Roman"/>
                        </a:rPr>
                        <a:t>Hardware</a:t>
                      </a:r>
                      <a:r>
                        <a:rPr sz="1200" spc="-35" dirty="0">
                          <a:latin typeface="Times New Roman"/>
                          <a:cs typeface="Times New Roman"/>
                        </a:rPr>
                        <a:t> </a:t>
                      </a:r>
                      <a:r>
                        <a:rPr sz="1200" dirty="0">
                          <a:latin typeface="Times New Roman"/>
                          <a:cs typeface="Times New Roman"/>
                        </a:rPr>
                        <a:t>requirements</a:t>
                      </a:r>
                      <a:r>
                        <a:rPr sz="1200" spc="-25" dirty="0">
                          <a:latin typeface="Times New Roman"/>
                          <a:cs typeface="Times New Roman"/>
                        </a:rPr>
                        <a:t> </a:t>
                      </a:r>
                      <a:r>
                        <a:rPr sz="1200" dirty="0">
                          <a:latin typeface="Times New Roman"/>
                          <a:cs typeface="Times New Roman"/>
                        </a:rPr>
                        <a:t>limit</a:t>
                      </a:r>
                      <a:r>
                        <a:rPr sz="1200" spc="-50" dirty="0">
                          <a:latin typeface="Times New Roman"/>
                          <a:cs typeface="Times New Roman"/>
                        </a:rPr>
                        <a:t> </a:t>
                      </a:r>
                      <a:r>
                        <a:rPr sz="1200" spc="-25" dirty="0">
                          <a:latin typeface="Times New Roman"/>
                          <a:cs typeface="Times New Roman"/>
                        </a:rPr>
                        <a:t>the</a:t>
                      </a:r>
                      <a:endParaRPr sz="1200">
                        <a:latin typeface="Times New Roman"/>
                        <a:cs typeface="Times New Roman"/>
                      </a:endParaRPr>
                    </a:p>
                    <a:p>
                      <a:pPr marL="69850" marR="181610">
                        <a:lnSpc>
                          <a:spcPct val="107200"/>
                        </a:lnSpc>
                        <a:spcBef>
                          <a:spcPts val="5"/>
                        </a:spcBef>
                      </a:pPr>
                      <a:r>
                        <a:rPr sz="1200" dirty="0">
                          <a:latin typeface="Times New Roman"/>
                          <a:cs typeface="Times New Roman"/>
                        </a:rPr>
                        <a:t>system</a:t>
                      </a:r>
                      <a:r>
                        <a:rPr sz="1200" spc="-20" dirty="0">
                          <a:latin typeface="Times New Roman"/>
                          <a:cs typeface="Times New Roman"/>
                        </a:rPr>
                        <a:t> </a:t>
                      </a:r>
                      <a:r>
                        <a:rPr sz="1200" dirty="0">
                          <a:latin typeface="Times New Roman"/>
                          <a:cs typeface="Times New Roman"/>
                        </a:rPr>
                        <a:t>from</a:t>
                      </a:r>
                      <a:r>
                        <a:rPr sz="1200" spc="-35" dirty="0">
                          <a:latin typeface="Times New Roman"/>
                          <a:cs typeface="Times New Roman"/>
                        </a:rPr>
                        <a:t> </a:t>
                      </a:r>
                      <a:r>
                        <a:rPr sz="1200" dirty="0">
                          <a:latin typeface="Times New Roman"/>
                          <a:cs typeface="Times New Roman"/>
                        </a:rPr>
                        <a:t>exploring</a:t>
                      </a:r>
                      <a:r>
                        <a:rPr sz="1200" spc="-50" dirty="0">
                          <a:latin typeface="Times New Roman"/>
                          <a:cs typeface="Times New Roman"/>
                        </a:rPr>
                        <a:t> </a:t>
                      </a:r>
                      <a:r>
                        <a:rPr sz="1200" spc="-25" dirty="0">
                          <a:latin typeface="Times New Roman"/>
                          <a:cs typeface="Times New Roman"/>
                        </a:rPr>
                        <a:t>the </a:t>
                      </a:r>
                      <a:r>
                        <a:rPr sz="1200" dirty="0">
                          <a:latin typeface="Times New Roman"/>
                          <a:cs typeface="Times New Roman"/>
                        </a:rPr>
                        <a:t>software</a:t>
                      </a:r>
                      <a:r>
                        <a:rPr sz="1200" spc="-40" dirty="0">
                          <a:latin typeface="Times New Roman"/>
                          <a:cs typeface="Times New Roman"/>
                        </a:rPr>
                        <a:t> </a:t>
                      </a:r>
                      <a:r>
                        <a:rPr sz="1200" dirty="0">
                          <a:latin typeface="Times New Roman"/>
                          <a:cs typeface="Times New Roman"/>
                        </a:rPr>
                        <a:t>specifications</a:t>
                      </a:r>
                      <a:r>
                        <a:rPr sz="1200" spc="-15" dirty="0">
                          <a:latin typeface="Times New Roman"/>
                          <a:cs typeface="Times New Roman"/>
                        </a:rPr>
                        <a:t> </a:t>
                      </a:r>
                      <a:r>
                        <a:rPr sz="1200" dirty="0">
                          <a:latin typeface="Times New Roman"/>
                          <a:cs typeface="Times New Roman"/>
                        </a:rPr>
                        <a:t>that</a:t>
                      </a:r>
                      <a:r>
                        <a:rPr sz="1200" spc="-40" dirty="0">
                          <a:latin typeface="Times New Roman"/>
                          <a:cs typeface="Times New Roman"/>
                        </a:rPr>
                        <a:t> </a:t>
                      </a:r>
                      <a:r>
                        <a:rPr sz="1200" spc="-25" dirty="0">
                          <a:latin typeface="Times New Roman"/>
                          <a:cs typeface="Times New Roman"/>
                        </a:rPr>
                        <a:t>may </a:t>
                      </a:r>
                      <a:r>
                        <a:rPr sz="1200" dirty="0">
                          <a:latin typeface="Times New Roman"/>
                          <a:cs typeface="Times New Roman"/>
                        </a:rPr>
                        <a:t>be</a:t>
                      </a:r>
                      <a:r>
                        <a:rPr sz="1200" spc="-20" dirty="0">
                          <a:latin typeface="Times New Roman"/>
                          <a:cs typeface="Times New Roman"/>
                        </a:rPr>
                        <a:t> </a:t>
                      </a:r>
                      <a:r>
                        <a:rPr sz="1200" dirty="0">
                          <a:latin typeface="Times New Roman"/>
                          <a:cs typeface="Times New Roman"/>
                        </a:rPr>
                        <a:t>more</a:t>
                      </a:r>
                      <a:r>
                        <a:rPr sz="1200" spc="-25" dirty="0">
                          <a:latin typeface="Times New Roman"/>
                          <a:cs typeface="Times New Roman"/>
                        </a:rPr>
                        <a:t> </a:t>
                      </a:r>
                      <a:r>
                        <a:rPr sz="1200" dirty="0">
                          <a:latin typeface="Times New Roman"/>
                          <a:cs typeface="Times New Roman"/>
                        </a:rPr>
                        <a:t>widely</a:t>
                      </a:r>
                      <a:r>
                        <a:rPr sz="1200" spc="-15" dirty="0">
                          <a:latin typeface="Times New Roman"/>
                          <a:cs typeface="Times New Roman"/>
                        </a:rPr>
                        <a:t> </a:t>
                      </a:r>
                      <a:r>
                        <a:rPr sz="1200" spc="-10" dirty="0">
                          <a:latin typeface="Times New Roman"/>
                          <a:cs typeface="Times New Roman"/>
                        </a:rPr>
                        <a:t>used.</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746651702"/>
              </p:ext>
            </p:extLst>
          </p:nvPr>
        </p:nvGraphicFramePr>
        <p:xfrm>
          <a:off x="354012" y="101600"/>
          <a:ext cx="9291318" cy="7348855"/>
        </p:xfrm>
        <a:graphic>
          <a:graphicData uri="http://schemas.openxmlformats.org/drawingml/2006/table">
            <a:tbl>
              <a:tblPr firstRow="1" bandRow="1">
                <a:tableStyleId>{2D5ABB26-0587-4C30-8999-92F81FD0307C}</a:tableStyleId>
              </a:tblPr>
              <a:tblGrid>
                <a:gridCol w="90170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2040254">
                  <a:extLst>
                    <a:ext uri="{9D8B030D-6E8A-4147-A177-3AD203B41FA5}">
                      <a16:colId xmlns:a16="http://schemas.microsoft.com/office/drawing/2014/main" val="20002"/>
                    </a:ext>
                  </a:extLst>
                </a:gridCol>
                <a:gridCol w="586739">
                  <a:extLst>
                    <a:ext uri="{9D8B030D-6E8A-4147-A177-3AD203B41FA5}">
                      <a16:colId xmlns:a16="http://schemas.microsoft.com/office/drawing/2014/main" val="20003"/>
                    </a:ext>
                  </a:extLst>
                </a:gridCol>
                <a:gridCol w="2300605">
                  <a:extLst>
                    <a:ext uri="{9D8B030D-6E8A-4147-A177-3AD203B41FA5}">
                      <a16:colId xmlns:a16="http://schemas.microsoft.com/office/drawing/2014/main" val="20004"/>
                    </a:ext>
                  </a:extLst>
                </a:gridCol>
                <a:gridCol w="1957070">
                  <a:extLst>
                    <a:ext uri="{9D8B030D-6E8A-4147-A177-3AD203B41FA5}">
                      <a16:colId xmlns:a16="http://schemas.microsoft.com/office/drawing/2014/main" val="20005"/>
                    </a:ext>
                  </a:extLst>
                </a:gridCol>
              </a:tblGrid>
              <a:tr h="645795">
                <a:tc>
                  <a:txBody>
                    <a:bodyPr/>
                    <a:lstStyle/>
                    <a:p>
                      <a:pPr algn="ctr">
                        <a:lnSpc>
                          <a:spcPts val="1405"/>
                        </a:lnSpc>
                      </a:pPr>
                      <a:r>
                        <a:rPr sz="1200" spc="-10" dirty="0">
                          <a:solidFill>
                            <a:srgbClr val="404040"/>
                          </a:solidFill>
                          <a:latin typeface="Trebuchet MS"/>
                          <a:cs typeface="Trebuchet MS"/>
                        </a:rPr>
                        <a:t>Sr.no</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05"/>
                        </a:lnSpc>
                      </a:pPr>
                      <a:r>
                        <a:rPr sz="1200" spc="-10" dirty="0">
                          <a:solidFill>
                            <a:srgbClr val="404040"/>
                          </a:solidFill>
                          <a:latin typeface="Trebuchet MS"/>
                          <a:cs typeface="Trebuchet MS"/>
                        </a:rPr>
                        <a:t>Title</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05"/>
                        </a:lnSpc>
                      </a:pPr>
                      <a:r>
                        <a:rPr sz="1200" spc="-10" dirty="0">
                          <a:solidFill>
                            <a:srgbClr val="404040"/>
                          </a:solidFill>
                          <a:latin typeface="Trebuchet MS"/>
                          <a:cs typeface="Trebuchet MS"/>
                        </a:rPr>
                        <a:t>Author(s)</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146050">
                        <a:lnSpc>
                          <a:spcPts val="1405"/>
                        </a:lnSpc>
                      </a:pPr>
                      <a:r>
                        <a:rPr sz="1200" spc="-20" dirty="0">
                          <a:solidFill>
                            <a:srgbClr val="404040"/>
                          </a:solidFill>
                          <a:latin typeface="Trebuchet MS"/>
                          <a:cs typeface="Trebuchet MS"/>
                        </a:rPr>
                        <a:t>Year</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718820">
                        <a:lnSpc>
                          <a:spcPts val="1405"/>
                        </a:lnSpc>
                      </a:pPr>
                      <a:r>
                        <a:rPr sz="1200" spc="-10" dirty="0">
                          <a:solidFill>
                            <a:srgbClr val="404040"/>
                          </a:solidFill>
                          <a:latin typeface="Trebuchet MS"/>
                          <a:cs typeface="Trebuchet MS"/>
                        </a:rPr>
                        <a:t>Methodology</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47065">
                        <a:lnSpc>
                          <a:spcPts val="1405"/>
                        </a:lnSpc>
                      </a:pPr>
                      <a:r>
                        <a:rPr sz="1200" spc="-10" dirty="0">
                          <a:solidFill>
                            <a:srgbClr val="404040"/>
                          </a:solidFill>
                          <a:latin typeface="Trebuchet MS"/>
                          <a:cs typeface="Trebuchet MS"/>
                        </a:rPr>
                        <a:t>Drawback</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0"/>
                  </a:ext>
                </a:extLst>
              </a:tr>
              <a:tr h="1760855">
                <a:tc>
                  <a:txBody>
                    <a:bodyPr/>
                    <a:lstStyle/>
                    <a:p>
                      <a:pPr algn="ctr">
                        <a:lnSpc>
                          <a:spcPts val="1405"/>
                        </a:lnSpc>
                      </a:pPr>
                      <a:r>
                        <a:rPr sz="1200" spc="-50" dirty="0">
                          <a:latin typeface="Times New Roman"/>
                          <a:cs typeface="Times New Roman"/>
                        </a:rPr>
                        <a:t>5</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395"/>
                        </a:lnSpc>
                      </a:pPr>
                      <a:r>
                        <a:rPr sz="1200" dirty="0">
                          <a:latin typeface="Times New Roman"/>
                          <a:cs typeface="Times New Roman"/>
                        </a:rPr>
                        <a:t>DAN:</a:t>
                      </a:r>
                      <a:r>
                        <a:rPr sz="1200" spc="-10" dirty="0">
                          <a:latin typeface="Times New Roman"/>
                          <a:cs typeface="Times New Roman"/>
                        </a:rPr>
                        <a:t> </a:t>
                      </a:r>
                      <a:r>
                        <a:rPr sz="1200" dirty="0">
                          <a:latin typeface="Times New Roman"/>
                          <a:cs typeface="Times New Roman"/>
                        </a:rPr>
                        <a:t>a </a:t>
                      </a:r>
                      <a:r>
                        <a:rPr sz="1200" spc="-20" dirty="0">
                          <a:latin typeface="Times New Roman"/>
                          <a:cs typeface="Times New Roman"/>
                        </a:rPr>
                        <a:t>deep</a:t>
                      </a:r>
                      <a:endParaRPr sz="1200">
                        <a:latin typeface="Times New Roman"/>
                        <a:cs typeface="Times New Roman"/>
                      </a:endParaRPr>
                    </a:p>
                    <a:p>
                      <a:pPr marL="68580" marR="114300">
                        <a:lnSpc>
                          <a:spcPct val="107000"/>
                        </a:lnSpc>
                        <a:spcBef>
                          <a:spcPts val="5"/>
                        </a:spcBef>
                      </a:pPr>
                      <a:r>
                        <a:rPr sz="1200" dirty="0">
                          <a:latin typeface="Times New Roman"/>
                          <a:cs typeface="Times New Roman"/>
                        </a:rPr>
                        <a:t>association</a:t>
                      </a:r>
                      <a:r>
                        <a:rPr sz="1200" spc="-40" dirty="0">
                          <a:latin typeface="Times New Roman"/>
                          <a:cs typeface="Times New Roman"/>
                        </a:rPr>
                        <a:t> </a:t>
                      </a:r>
                      <a:r>
                        <a:rPr sz="1200" spc="-10" dirty="0">
                          <a:latin typeface="Times New Roman"/>
                          <a:cs typeface="Times New Roman"/>
                        </a:rPr>
                        <a:t>neural </a:t>
                      </a:r>
                      <a:r>
                        <a:rPr sz="1200" dirty="0">
                          <a:latin typeface="Times New Roman"/>
                          <a:cs typeface="Times New Roman"/>
                        </a:rPr>
                        <a:t>network</a:t>
                      </a:r>
                      <a:r>
                        <a:rPr sz="1200" spc="-40" dirty="0">
                          <a:latin typeface="Times New Roman"/>
                          <a:cs typeface="Times New Roman"/>
                        </a:rPr>
                        <a:t> </a:t>
                      </a:r>
                      <a:r>
                        <a:rPr sz="1200" dirty="0">
                          <a:latin typeface="Times New Roman"/>
                          <a:cs typeface="Times New Roman"/>
                        </a:rPr>
                        <a:t>approach</a:t>
                      </a:r>
                      <a:r>
                        <a:rPr sz="1200" spc="-20" dirty="0">
                          <a:latin typeface="Times New Roman"/>
                          <a:cs typeface="Times New Roman"/>
                        </a:rPr>
                        <a:t> </a:t>
                      </a:r>
                      <a:r>
                        <a:rPr sz="1200" spc="-25" dirty="0">
                          <a:latin typeface="Times New Roman"/>
                          <a:cs typeface="Times New Roman"/>
                        </a:rPr>
                        <a:t>for </a:t>
                      </a:r>
                      <a:r>
                        <a:rPr sz="1200" spc="-10" dirty="0">
                          <a:latin typeface="Times New Roman"/>
                          <a:cs typeface="Times New Roman"/>
                        </a:rPr>
                        <a:t>personalization </a:t>
                      </a:r>
                      <a:r>
                        <a:rPr sz="1200" dirty="0">
                          <a:latin typeface="Times New Roman"/>
                          <a:cs typeface="Times New Roman"/>
                        </a:rPr>
                        <a:t>recommendation</a:t>
                      </a:r>
                      <a:r>
                        <a:rPr sz="1200" spc="-60" dirty="0">
                          <a:latin typeface="Times New Roman"/>
                          <a:cs typeface="Times New Roman"/>
                        </a:rPr>
                        <a:t> </a:t>
                      </a:r>
                      <a:r>
                        <a:rPr sz="1200" spc="-25" dirty="0">
                          <a:latin typeface="Times New Roman"/>
                          <a:cs typeface="Times New Roman"/>
                        </a:rPr>
                        <a:t>[5]</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558800" marR="550545" indent="24130">
                        <a:lnSpc>
                          <a:spcPts val="1440"/>
                        </a:lnSpc>
                        <a:spcBef>
                          <a:spcPts val="10"/>
                        </a:spcBef>
                      </a:pPr>
                      <a:r>
                        <a:rPr sz="1200" spc="-10" dirty="0">
                          <a:latin typeface="Times New Roman"/>
                          <a:cs typeface="Times New Roman"/>
                        </a:rPr>
                        <a:t>Xu-</a:t>
                      </a:r>
                      <a:r>
                        <a:rPr sz="1200" dirty="0">
                          <a:latin typeface="Times New Roman"/>
                          <a:cs typeface="Times New Roman"/>
                        </a:rPr>
                        <a:t>na</a:t>
                      </a:r>
                      <a:r>
                        <a:rPr sz="1200" spc="-25" dirty="0">
                          <a:latin typeface="Times New Roman"/>
                          <a:cs typeface="Times New Roman"/>
                        </a:rPr>
                        <a:t> </a:t>
                      </a:r>
                      <a:r>
                        <a:rPr sz="1200" spc="-20" dirty="0">
                          <a:latin typeface="Times New Roman"/>
                          <a:cs typeface="Times New Roman"/>
                        </a:rPr>
                        <a:t>WANG </a:t>
                      </a:r>
                      <a:r>
                        <a:rPr sz="1200" spc="-10" dirty="0">
                          <a:latin typeface="Times New Roman"/>
                          <a:cs typeface="Times New Roman"/>
                        </a:rPr>
                        <a:t>Qing-</a:t>
                      </a:r>
                      <a:r>
                        <a:rPr sz="1200" dirty="0">
                          <a:latin typeface="Times New Roman"/>
                          <a:cs typeface="Times New Roman"/>
                        </a:rPr>
                        <a:t>mei</a:t>
                      </a:r>
                      <a:r>
                        <a:rPr sz="1200" spc="15" dirty="0">
                          <a:latin typeface="Times New Roman"/>
                          <a:cs typeface="Times New Roman"/>
                        </a:rPr>
                        <a:t> </a:t>
                      </a:r>
                      <a:r>
                        <a:rPr sz="1200" spc="-45" dirty="0">
                          <a:latin typeface="Times New Roman"/>
                          <a:cs typeface="Times New Roman"/>
                        </a:rPr>
                        <a:t>TAN</a:t>
                      </a:r>
                      <a:endParaRPr sz="1200">
                        <a:latin typeface="Times New Roman"/>
                        <a:cs typeface="Times New Roman"/>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05"/>
                        </a:lnSpc>
                      </a:pPr>
                      <a:r>
                        <a:rPr sz="1200" spc="-20" dirty="0">
                          <a:latin typeface="Times New Roman"/>
                          <a:cs typeface="Times New Roman"/>
                        </a:rPr>
                        <a:t>2020</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395"/>
                        </a:lnSpc>
                      </a:pPr>
                      <a:r>
                        <a:rPr sz="1200" dirty="0">
                          <a:latin typeface="Times New Roman"/>
                          <a:cs typeface="Times New Roman"/>
                        </a:rPr>
                        <a:t>This</a:t>
                      </a:r>
                      <a:r>
                        <a:rPr sz="1200" spc="-30" dirty="0">
                          <a:latin typeface="Times New Roman"/>
                          <a:cs typeface="Times New Roman"/>
                        </a:rPr>
                        <a:t> </a:t>
                      </a:r>
                      <a:r>
                        <a:rPr sz="1200" dirty="0">
                          <a:latin typeface="Times New Roman"/>
                          <a:cs typeface="Times New Roman"/>
                        </a:rPr>
                        <a:t>paper</a:t>
                      </a:r>
                      <a:r>
                        <a:rPr sz="1200" spc="-5" dirty="0">
                          <a:latin typeface="Times New Roman"/>
                          <a:cs typeface="Times New Roman"/>
                        </a:rPr>
                        <a:t> </a:t>
                      </a:r>
                      <a:r>
                        <a:rPr sz="1200" dirty="0">
                          <a:latin typeface="Times New Roman"/>
                          <a:cs typeface="Times New Roman"/>
                        </a:rPr>
                        <a:t>propose</a:t>
                      </a:r>
                      <a:r>
                        <a:rPr sz="1200" spc="-25" dirty="0">
                          <a:latin typeface="Times New Roman"/>
                          <a:cs typeface="Times New Roman"/>
                        </a:rPr>
                        <a:t> </a:t>
                      </a:r>
                      <a:r>
                        <a:rPr sz="1200" dirty="0">
                          <a:latin typeface="Times New Roman"/>
                          <a:cs typeface="Times New Roman"/>
                        </a:rPr>
                        <a:t>a</a:t>
                      </a:r>
                      <a:r>
                        <a:rPr sz="1200" spc="-30" dirty="0">
                          <a:latin typeface="Times New Roman"/>
                          <a:cs typeface="Times New Roman"/>
                        </a:rPr>
                        <a:t> </a:t>
                      </a:r>
                      <a:r>
                        <a:rPr sz="1200" spc="-10" dirty="0">
                          <a:latin typeface="Times New Roman"/>
                          <a:cs typeface="Times New Roman"/>
                        </a:rPr>
                        <a:t>feedforward</a:t>
                      </a:r>
                      <a:endParaRPr sz="1200">
                        <a:latin typeface="Times New Roman"/>
                        <a:cs typeface="Times New Roman"/>
                      </a:endParaRPr>
                    </a:p>
                    <a:p>
                      <a:pPr marL="69215" marR="90170">
                        <a:lnSpc>
                          <a:spcPct val="107000"/>
                        </a:lnSpc>
                        <a:spcBef>
                          <a:spcPts val="5"/>
                        </a:spcBef>
                      </a:pPr>
                      <a:r>
                        <a:rPr sz="1200" dirty="0">
                          <a:latin typeface="Times New Roman"/>
                          <a:cs typeface="Times New Roman"/>
                        </a:rPr>
                        <a:t>deep</a:t>
                      </a:r>
                      <a:r>
                        <a:rPr sz="1200" spc="-20" dirty="0">
                          <a:latin typeface="Times New Roman"/>
                          <a:cs typeface="Times New Roman"/>
                        </a:rPr>
                        <a:t> </a:t>
                      </a:r>
                      <a:r>
                        <a:rPr sz="1200" dirty="0">
                          <a:latin typeface="Times New Roman"/>
                          <a:cs typeface="Times New Roman"/>
                        </a:rPr>
                        <a:t>neural</a:t>
                      </a:r>
                      <a:r>
                        <a:rPr sz="1200" spc="-15" dirty="0">
                          <a:latin typeface="Times New Roman"/>
                          <a:cs typeface="Times New Roman"/>
                        </a:rPr>
                        <a:t> </a:t>
                      </a:r>
                      <a:r>
                        <a:rPr sz="1200" spc="-10" dirty="0">
                          <a:latin typeface="Times New Roman"/>
                          <a:cs typeface="Times New Roman"/>
                        </a:rPr>
                        <a:t>network recommendation</a:t>
                      </a:r>
                      <a:r>
                        <a:rPr sz="1200" spc="40" dirty="0">
                          <a:latin typeface="Times New Roman"/>
                          <a:cs typeface="Times New Roman"/>
                        </a:rPr>
                        <a:t> </a:t>
                      </a:r>
                      <a:r>
                        <a:rPr sz="1200" dirty="0">
                          <a:latin typeface="Times New Roman"/>
                          <a:cs typeface="Times New Roman"/>
                        </a:rPr>
                        <a:t>method,</a:t>
                      </a:r>
                      <a:r>
                        <a:rPr sz="1200" spc="5" dirty="0">
                          <a:latin typeface="Times New Roman"/>
                          <a:cs typeface="Times New Roman"/>
                        </a:rPr>
                        <a:t> </a:t>
                      </a:r>
                      <a:r>
                        <a:rPr sz="1200" spc="-10" dirty="0">
                          <a:latin typeface="Times New Roman"/>
                          <a:cs typeface="Times New Roman"/>
                        </a:rPr>
                        <a:t>called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deep</a:t>
                      </a:r>
                      <a:r>
                        <a:rPr sz="1200" spc="-25" dirty="0">
                          <a:latin typeface="Times New Roman"/>
                          <a:cs typeface="Times New Roman"/>
                        </a:rPr>
                        <a:t> </a:t>
                      </a:r>
                      <a:r>
                        <a:rPr sz="1200" dirty="0">
                          <a:latin typeface="Times New Roman"/>
                          <a:cs typeface="Times New Roman"/>
                        </a:rPr>
                        <a:t>association</a:t>
                      </a:r>
                      <a:r>
                        <a:rPr sz="1200" spc="-10" dirty="0">
                          <a:latin typeface="Times New Roman"/>
                          <a:cs typeface="Times New Roman"/>
                        </a:rPr>
                        <a:t> neural </a:t>
                      </a:r>
                      <a:r>
                        <a:rPr sz="1200" dirty="0">
                          <a:latin typeface="Times New Roman"/>
                          <a:cs typeface="Times New Roman"/>
                        </a:rPr>
                        <a:t>network</a:t>
                      </a:r>
                      <a:r>
                        <a:rPr sz="1200" spc="-20" dirty="0">
                          <a:latin typeface="Times New Roman"/>
                          <a:cs typeface="Times New Roman"/>
                        </a:rPr>
                        <a:t> </a:t>
                      </a:r>
                      <a:r>
                        <a:rPr sz="1200" dirty="0">
                          <a:latin typeface="Times New Roman"/>
                          <a:cs typeface="Times New Roman"/>
                        </a:rPr>
                        <a:t>(DAN),</a:t>
                      </a:r>
                      <a:r>
                        <a:rPr sz="1200" spc="-25" dirty="0">
                          <a:latin typeface="Times New Roman"/>
                          <a:cs typeface="Times New Roman"/>
                        </a:rPr>
                        <a:t> </a:t>
                      </a:r>
                      <a:r>
                        <a:rPr sz="1200" dirty="0">
                          <a:latin typeface="Times New Roman"/>
                          <a:cs typeface="Times New Roman"/>
                        </a:rPr>
                        <a:t>which</a:t>
                      </a:r>
                      <a:r>
                        <a:rPr sz="1200" spc="-2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based</a:t>
                      </a:r>
                      <a:r>
                        <a:rPr sz="1200" spc="-15" dirty="0">
                          <a:latin typeface="Times New Roman"/>
                          <a:cs typeface="Times New Roman"/>
                        </a:rPr>
                        <a:t> </a:t>
                      </a:r>
                      <a:r>
                        <a:rPr sz="1200" spc="-25" dirty="0">
                          <a:latin typeface="Times New Roman"/>
                          <a:cs typeface="Times New Roman"/>
                        </a:rPr>
                        <a:t>on </a:t>
                      </a:r>
                      <a:r>
                        <a:rPr sz="1200" dirty="0">
                          <a:latin typeface="Times New Roman"/>
                          <a:cs typeface="Times New Roman"/>
                        </a:rPr>
                        <a:t>the</a:t>
                      </a:r>
                      <a:r>
                        <a:rPr sz="1200" spc="-20" dirty="0">
                          <a:latin typeface="Times New Roman"/>
                          <a:cs typeface="Times New Roman"/>
                        </a:rPr>
                        <a:t> </a:t>
                      </a:r>
                      <a:r>
                        <a:rPr sz="1200" dirty="0">
                          <a:latin typeface="Times New Roman"/>
                          <a:cs typeface="Times New Roman"/>
                        </a:rPr>
                        <a:t>joint</a:t>
                      </a:r>
                      <a:r>
                        <a:rPr sz="1200" spc="-20" dirty="0">
                          <a:latin typeface="Times New Roman"/>
                          <a:cs typeface="Times New Roman"/>
                        </a:rPr>
                        <a:t> </a:t>
                      </a:r>
                      <a:r>
                        <a:rPr sz="1200" dirty="0">
                          <a:latin typeface="Times New Roman"/>
                          <a:cs typeface="Times New Roman"/>
                        </a:rPr>
                        <a:t>action of</a:t>
                      </a:r>
                      <a:r>
                        <a:rPr sz="1200" spc="-20" dirty="0">
                          <a:latin typeface="Times New Roman"/>
                          <a:cs typeface="Times New Roman"/>
                        </a:rPr>
                        <a:t> </a:t>
                      </a:r>
                      <a:r>
                        <a:rPr sz="1200" spc="-10" dirty="0">
                          <a:latin typeface="Times New Roman"/>
                          <a:cs typeface="Times New Roman"/>
                        </a:rPr>
                        <a:t>multiple </a:t>
                      </a:r>
                      <a:r>
                        <a:rPr sz="1200" dirty="0">
                          <a:latin typeface="Times New Roman"/>
                          <a:cs typeface="Times New Roman"/>
                        </a:rPr>
                        <a:t>categories</a:t>
                      </a:r>
                      <a:r>
                        <a:rPr sz="1200" spc="-10" dirty="0">
                          <a:latin typeface="Times New Roman"/>
                          <a:cs typeface="Times New Roman"/>
                        </a:rPr>
                        <a:t> </a:t>
                      </a:r>
                      <a:r>
                        <a:rPr sz="1200" dirty="0">
                          <a:latin typeface="Times New Roman"/>
                          <a:cs typeface="Times New Roman"/>
                        </a:rPr>
                        <a:t>of</a:t>
                      </a:r>
                      <a:r>
                        <a:rPr sz="1200" spc="-45" dirty="0">
                          <a:latin typeface="Times New Roman"/>
                          <a:cs typeface="Times New Roman"/>
                        </a:rPr>
                        <a:t> </a:t>
                      </a:r>
                      <a:r>
                        <a:rPr sz="1200" dirty="0">
                          <a:latin typeface="Times New Roman"/>
                          <a:cs typeface="Times New Roman"/>
                        </a:rPr>
                        <a:t>information,</a:t>
                      </a:r>
                      <a:r>
                        <a:rPr sz="1200" spc="-25" dirty="0">
                          <a:latin typeface="Times New Roman"/>
                          <a:cs typeface="Times New Roman"/>
                        </a:rPr>
                        <a:t> for </a:t>
                      </a:r>
                      <a:r>
                        <a:rPr sz="1200" dirty="0">
                          <a:latin typeface="Times New Roman"/>
                          <a:cs typeface="Times New Roman"/>
                        </a:rPr>
                        <a:t>implicit</a:t>
                      </a:r>
                      <a:r>
                        <a:rPr sz="1200" spc="-25" dirty="0">
                          <a:latin typeface="Times New Roman"/>
                          <a:cs typeface="Times New Roman"/>
                        </a:rPr>
                        <a:t> </a:t>
                      </a:r>
                      <a:r>
                        <a:rPr sz="1200" spc="-10" dirty="0">
                          <a:latin typeface="Times New Roman"/>
                          <a:cs typeface="Times New Roman"/>
                        </a:rPr>
                        <a:t>feedback</a:t>
                      </a:r>
                      <a:r>
                        <a:rPr sz="1200" spc="500" dirty="0">
                          <a:latin typeface="Times New Roman"/>
                          <a:cs typeface="Times New Roman"/>
                        </a:rPr>
                        <a:t> </a:t>
                      </a:r>
                      <a:r>
                        <a:rPr sz="1200" spc="-10" dirty="0">
                          <a:latin typeface="Times New Roman"/>
                          <a:cs typeface="Times New Roman"/>
                        </a:rPr>
                        <a:t>recommendation.</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marR="347980">
                        <a:lnSpc>
                          <a:spcPts val="1440"/>
                        </a:lnSpc>
                        <a:spcBef>
                          <a:spcPts val="10"/>
                        </a:spcBef>
                      </a:pPr>
                      <a:r>
                        <a:rPr sz="1200" dirty="0">
                          <a:latin typeface="Times New Roman"/>
                          <a:cs typeface="Times New Roman"/>
                        </a:rPr>
                        <a:t>The</a:t>
                      </a:r>
                      <a:r>
                        <a:rPr sz="1200" spc="-45" dirty="0">
                          <a:latin typeface="Times New Roman"/>
                          <a:cs typeface="Times New Roman"/>
                        </a:rPr>
                        <a:t> </a:t>
                      </a:r>
                      <a:r>
                        <a:rPr sz="1200" dirty="0">
                          <a:latin typeface="Times New Roman"/>
                          <a:cs typeface="Times New Roman"/>
                        </a:rPr>
                        <a:t>research predicts</a:t>
                      </a:r>
                      <a:r>
                        <a:rPr sz="1200" spc="-35" dirty="0">
                          <a:latin typeface="Times New Roman"/>
                          <a:cs typeface="Times New Roman"/>
                        </a:rPr>
                        <a:t> </a:t>
                      </a:r>
                      <a:r>
                        <a:rPr sz="1200" spc="-25" dirty="0">
                          <a:latin typeface="Times New Roman"/>
                          <a:cs typeface="Times New Roman"/>
                        </a:rPr>
                        <a:t>the </a:t>
                      </a:r>
                      <a:r>
                        <a:rPr sz="1200" dirty="0">
                          <a:latin typeface="Times New Roman"/>
                          <a:cs typeface="Times New Roman"/>
                        </a:rPr>
                        <a:t>interaction</a:t>
                      </a:r>
                      <a:r>
                        <a:rPr sz="1200" spc="-30" dirty="0">
                          <a:latin typeface="Times New Roman"/>
                          <a:cs typeface="Times New Roman"/>
                        </a:rPr>
                        <a:t> </a:t>
                      </a:r>
                      <a:r>
                        <a:rPr sz="1200" dirty="0">
                          <a:latin typeface="Times New Roman"/>
                          <a:cs typeface="Times New Roman"/>
                        </a:rPr>
                        <a:t>between</a:t>
                      </a:r>
                      <a:r>
                        <a:rPr sz="1200" spc="-30" dirty="0">
                          <a:latin typeface="Times New Roman"/>
                          <a:cs typeface="Times New Roman"/>
                        </a:rPr>
                        <a:t> </a:t>
                      </a:r>
                      <a:r>
                        <a:rPr sz="1200" spc="-25" dirty="0">
                          <a:latin typeface="Times New Roman"/>
                          <a:cs typeface="Times New Roman"/>
                        </a:rPr>
                        <a:t>all </a:t>
                      </a:r>
                      <a:r>
                        <a:rPr sz="1200" dirty="0">
                          <a:latin typeface="Times New Roman"/>
                          <a:cs typeface="Times New Roman"/>
                        </a:rPr>
                        <a:t>features by</a:t>
                      </a:r>
                      <a:r>
                        <a:rPr sz="1200" spc="-35" dirty="0">
                          <a:latin typeface="Times New Roman"/>
                          <a:cs typeface="Times New Roman"/>
                        </a:rPr>
                        <a:t> </a:t>
                      </a:r>
                      <a:r>
                        <a:rPr sz="1200" spc="-10" dirty="0">
                          <a:latin typeface="Times New Roman"/>
                          <a:cs typeface="Times New Roman"/>
                        </a:rPr>
                        <a:t>matrix</a:t>
                      </a:r>
                      <a:endParaRPr sz="1200">
                        <a:latin typeface="Times New Roman"/>
                        <a:cs typeface="Times New Roman"/>
                      </a:endParaRPr>
                    </a:p>
                    <a:p>
                      <a:pPr marL="69850" marR="107314">
                        <a:lnSpc>
                          <a:spcPts val="1440"/>
                        </a:lnSpc>
                        <a:spcBef>
                          <a:spcPts val="5"/>
                        </a:spcBef>
                      </a:pPr>
                      <a:r>
                        <a:rPr sz="1200" spc="-10" dirty="0">
                          <a:latin typeface="Times New Roman"/>
                          <a:cs typeface="Times New Roman"/>
                        </a:rPr>
                        <a:t>decomposition.</a:t>
                      </a:r>
                      <a:r>
                        <a:rPr sz="1200" spc="-25" dirty="0">
                          <a:latin typeface="Times New Roman"/>
                          <a:cs typeface="Times New Roman"/>
                        </a:rPr>
                        <a:t> </a:t>
                      </a:r>
                      <a:r>
                        <a:rPr sz="1200" spc="-20" dirty="0">
                          <a:latin typeface="Times New Roman"/>
                          <a:cs typeface="Times New Roman"/>
                        </a:rPr>
                        <a:t>Yet,</a:t>
                      </a:r>
                      <a:r>
                        <a:rPr sz="1200" spc="1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spc="-10" dirty="0">
                          <a:latin typeface="Times New Roman"/>
                          <a:cs typeface="Times New Roman"/>
                        </a:rPr>
                        <a:t>actual </a:t>
                      </a:r>
                      <a:r>
                        <a:rPr sz="1200" dirty="0">
                          <a:latin typeface="Times New Roman"/>
                          <a:cs typeface="Times New Roman"/>
                        </a:rPr>
                        <a:t>situations,</a:t>
                      </a:r>
                      <a:r>
                        <a:rPr sz="1200" spc="-25" dirty="0">
                          <a:latin typeface="Times New Roman"/>
                          <a:cs typeface="Times New Roman"/>
                        </a:rPr>
                        <a:t> </a:t>
                      </a:r>
                      <a:r>
                        <a:rPr sz="1200" dirty="0">
                          <a:latin typeface="Times New Roman"/>
                          <a:cs typeface="Times New Roman"/>
                        </a:rPr>
                        <a:t>there</a:t>
                      </a:r>
                      <a:r>
                        <a:rPr sz="1200" spc="-15" dirty="0">
                          <a:latin typeface="Times New Roman"/>
                          <a:cs typeface="Times New Roman"/>
                        </a:rPr>
                        <a:t> </a:t>
                      </a:r>
                      <a:r>
                        <a:rPr sz="1200" dirty="0">
                          <a:latin typeface="Times New Roman"/>
                          <a:cs typeface="Times New Roman"/>
                        </a:rPr>
                        <a:t>is</a:t>
                      </a:r>
                      <a:r>
                        <a:rPr sz="1200" spc="-25" dirty="0">
                          <a:latin typeface="Times New Roman"/>
                          <a:cs typeface="Times New Roman"/>
                        </a:rPr>
                        <a:t> no </a:t>
                      </a:r>
                      <a:r>
                        <a:rPr sz="1200" dirty="0">
                          <a:latin typeface="Times New Roman"/>
                          <a:cs typeface="Times New Roman"/>
                        </a:rPr>
                        <a:t>interaction</a:t>
                      </a:r>
                      <a:r>
                        <a:rPr sz="1200" spc="-30" dirty="0">
                          <a:latin typeface="Times New Roman"/>
                          <a:cs typeface="Times New Roman"/>
                        </a:rPr>
                        <a:t> </a:t>
                      </a:r>
                      <a:r>
                        <a:rPr sz="1200" dirty="0">
                          <a:latin typeface="Times New Roman"/>
                          <a:cs typeface="Times New Roman"/>
                        </a:rPr>
                        <a:t>between</a:t>
                      </a:r>
                      <a:r>
                        <a:rPr sz="1200" spc="-30" dirty="0">
                          <a:latin typeface="Times New Roman"/>
                          <a:cs typeface="Times New Roman"/>
                        </a:rPr>
                        <a:t> </a:t>
                      </a:r>
                      <a:r>
                        <a:rPr sz="1200" spc="-20" dirty="0">
                          <a:latin typeface="Times New Roman"/>
                          <a:cs typeface="Times New Roman"/>
                        </a:rPr>
                        <a:t>some </a:t>
                      </a:r>
                      <a:r>
                        <a:rPr sz="1200" spc="-10" dirty="0">
                          <a:latin typeface="Times New Roman"/>
                          <a:cs typeface="Times New Roman"/>
                        </a:rPr>
                        <a:t>features.</a:t>
                      </a:r>
                      <a:endParaRPr sz="1200">
                        <a:latin typeface="Times New Roman"/>
                        <a:cs typeface="Times New Roman"/>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1"/>
                  </a:ext>
                </a:extLst>
              </a:tr>
              <a:tr h="1174115">
                <a:tc>
                  <a:txBody>
                    <a:bodyPr/>
                    <a:lstStyle/>
                    <a:p>
                      <a:pPr algn="ctr">
                        <a:lnSpc>
                          <a:spcPts val="1410"/>
                        </a:lnSpc>
                      </a:pPr>
                      <a:r>
                        <a:rPr sz="1200" spc="-50" dirty="0">
                          <a:latin typeface="Times New Roman"/>
                          <a:cs typeface="Times New Roman"/>
                        </a:rPr>
                        <a:t>6</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395"/>
                        </a:lnSpc>
                      </a:pPr>
                      <a:r>
                        <a:rPr sz="1200" dirty="0">
                          <a:solidFill>
                            <a:schemeClr val="tx1"/>
                          </a:solidFill>
                          <a:latin typeface="Times New Roman"/>
                          <a:cs typeface="Times New Roman"/>
                        </a:rPr>
                        <a:t>Deep</a:t>
                      </a:r>
                      <a:r>
                        <a:rPr sz="1200" spc="-35" dirty="0">
                          <a:solidFill>
                            <a:schemeClr val="tx1"/>
                          </a:solidFill>
                          <a:latin typeface="Times New Roman"/>
                          <a:cs typeface="Times New Roman"/>
                        </a:rPr>
                        <a:t> </a:t>
                      </a:r>
                      <a:r>
                        <a:rPr sz="1200" dirty="0">
                          <a:solidFill>
                            <a:schemeClr val="tx1"/>
                          </a:solidFill>
                          <a:latin typeface="Times New Roman"/>
                          <a:cs typeface="Times New Roman"/>
                        </a:rPr>
                        <a:t>learning</a:t>
                      </a:r>
                      <a:r>
                        <a:rPr sz="1200" spc="-10" dirty="0">
                          <a:solidFill>
                            <a:schemeClr val="tx1"/>
                          </a:solidFill>
                          <a:latin typeface="Times New Roman"/>
                          <a:cs typeface="Times New Roman"/>
                        </a:rPr>
                        <a:t> </a:t>
                      </a:r>
                      <a:r>
                        <a:rPr sz="1200" spc="-25" dirty="0">
                          <a:solidFill>
                            <a:schemeClr val="tx1"/>
                          </a:solidFill>
                          <a:latin typeface="Times New Roman"/>
                          <a:cs typeface="Times New Roman"/>
                        </a:rPr>
                        <a:t>for</a:t>
                      </a:r>
                      <a:endParaRPr sz="1200" dirty="0">
                        <a:solidFill>
                          <a:schemeClr val="tx1"/>
                        </a:solidFill>
                        <a:latin typeface="Times New Roman"/>
                        <a:cs typeface="Times New Roman"/>
                      </a:endParaRPr>
                    </a:p>
                    <a:p>
                      <a:pPr marL="68580" marR="405765">
                        <a:lnSpc>
                          <a:spcPct val="106700"/>
                        </a:lnSpc>
                        <a:spcBef>
                          <a:spcPts val="10"/>
                        </a:spcBef>
                      </a:pPr>
                      <a:r>
                        <a:rPr sz="1200" spc="-10" dirty="0">
                          <a:solidFill>
                            <a:schemeClr val="tx1"/>
                          </a:solidFill>
                          <a:latin typeface="Times New Roman"/>
                          <a:cs typeface="Times New Roman"/>
                        </a:rPr>
                        <a:t>recommendation </a:t>
                      </a:r>
                      <a:r>
                        <a:rPr sz="1200" dirty="0">
                          <a:solidFill>
                            <a:schemeClr val="tx1"/>
                          </a:solidFill>
                          <a:latin typeface="Times New Roman"/>
                          <a:cs typeface="Times New Roman"/>
                        </a:rPr>
                        <a:t>systems</a:t>
                      </a:r>
                      <a:r>
                        <a:rPr sz="1200" spc="-30" dirty="0">
                          <a:solidFill>
                            <a:schemeClr val="tx1"/>
                          </a:solidFill>
                          <a:latin typeface="Times New Roman"/>
                          <a:cs typeface="Times New Roman"/>
                        </a:rPr>
                        <a:t> </a:t>
                      </a:r>
                      <a:r>
                        <a:rPr sz="1200" spc="-25" dirty="0">
                          <a:solidFill>
                            <a:schemeClr val="tx1"/>
                          </a:solidFill>
                          <a:latin typeface="Times New Roman"/>
                          <a:cs typeface="Times New Roman"/>
                        </a:rPr>
                        <a:t>[6]</a:t>
                      </a:r>
                      <a:endParaRPr sz="1200" dirty="0">
                        <a:solidFill>
                          <a:schemeClr val="tx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523240" marR="332105" indent="-182880">
                        <a:lnSpc>
                          <a:spcPts val="1440"/>
                        </a:lnSpc>
                        <a:spcBef>
                          <a:spcPts val="15"/>
                        </a:spcBef>
                      </a:pPr>
                      <a:r>
                        <a:rPr sz="1200" dirty="0">
                          <a:latin typeface="Times New Roman"/>
                          <a:cs typeface="Times New Roman"/>
                        </a:rPr>
                        <a:t>Badiâa</a:t>
                      </a:r>
                      <a:r>
                        <a:rPr sz="1200" spc="-10" dirty="0">
                          <a:latin typeface="Times New Roman"/>
                          <a:cs typeface="Times New Roman"/>
                        </a:rPr>
                        <a:t> Dellal-Hedjazi Zaiai</a:t>
                      </a:r>
                      <a:r>
                        <a:rPr sz="1200" spc="-35" dirty="0">
                          <a:latin typeface="Times New Roman"/>
                          <a:cs typeface="Times New Roman"/>
                        </a:rPr>
                        <a:t> </a:t>
                      </a:r>
                      <a:r>
                        <a:rPr sz="1200" spc="-10" dirty="0">
                          <a:latin typeface="Times New Roman"/>
                          <a:cs typeface="Times New Roman"/>
                        </a:rPr>
                        <a:t>Alimazighi</a:t>
                      </a:r>
                      <a:endParaRPr sz="12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10"/>
                        </a:lnSpc>
                      </a:pPr>
                      <a:r>
                        <a:rPr sz="1200" spc="-20" dirty="0">
                          <a:latin typeface="Times New Roman"/>
                          <a:cs typeface="Times New Roman"/>
                        </a:rPr>
                        <a:t>2020</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395"/>
                        </a:lnSpc>
                      </a:pPr>
                      <a:r>
                        <a:rPr sz="1200" dirty="0">
                          <a:solidFill>
                            <a:srgbClr val="404040"/>
                          </a:solidFill>
                          <a:latin typeface="Times New Roman"/>
                          <a:cs typeface="Times New Roman"/>
                        </a:rPr>
                        <a:t>This</a:t>
                      </a:r>
                      <a:r>
                        <a:rPr sz="1200" spc="-30" dirty="0">
                          <a:solidFill>
                            <a:srgbClr val="404040"/>
                          </a:solidFill>
                          <a:latin typeface="Times New Roman"/>
                          <a:cs typeface="Times New Roman"/>
                        </a:rPr>
                        <a:t> </a:t>
                      </a:r>
                      <a:r>
                        <a:rPr sz="1200" dirty="0">
                          <a:solidFill>
                            <a:srgbClr val="404040"/>
                          </a:solidFill>
                          <a:latin typeface="Times New Roman"/>
                          <a:cs typeface="Times New Roman"/>
                        </a:rPr>
                        <a:t>paper</a:t>
                      </a:r>
                      <a:r>
                        <a:rPr sz="1200" spc="-15" dirty="0">
                          <a:solidFill>
                            <a:srgbClr val="404040"/>
                          </a:solidFill>
                          <a:latin typeface="Times New Roman"/>
                          <a:cs typeface="Times New Roman"/>
                        </a:rPr>
                        <a:t> </a:t>
                      </a:r>
                      <a:r>
                        <a:rPr sz="1200" dirty="0">
                          <a:solidFill>
                            <a:srgbClr val="404040"/>
                          </a:solidFill>
                          <a:latin typeface="Times New Roman"/>
                          <a:cs typeface="Times New Roman"/>
                        </a:rPr>
                        <a:t>proposes</a:t>
                      </a:r>
                      <a:r>
                        <a:rPr sz="1200" spc="-25" dirty="0">
                          <a:solidFill>
                            <a:srgbClr val="404040"/>
                          </a:solidFill>
                          <a:latin typeface="Times New Roman"/>
                          <a:cs typeface="Times New Roman"/>
                        </a:rPr>
                        <a:t> </a:t>
                      </a:r>
                      <a:r>
                        <a:rPr sz="1200" dirty="0">
                          <a:solidFill>
                            <a:srgbClr val="404040"/>
                          </a:solidFill>
                          <a:latin typeface="Times New Roman"/>
                          <a:cs typeface="Times New Roman"/>
                        </a:rPr>
                        <a:t>a</a:t>
                      </a:r>
                      <a:r>
                        <a:rPr sz="1200" spc="-25" dirty="0">
                          <a:solidFill>
                            <a:srgbClr val="404040"/>
                          </a:solidFill>
                          <a:latin typeface="Times New Roman"/>
                          <a:cs typeface="Times New Roman"/>
                        </a:rPr>
                        <a:t> </a:t>
                      </a:r>
                      <a:r>
                        <a:rPr sz="1200" spc="-20" dirty="0">
                          <a:solidFill>
                            <a:srgbClr val="404040"/>
                          </a:solidFill>
                          <a:latin typeface="Times New Roman"/>
                          <a:cs typeface="Times New Roman"/>
                        </a:rPr>
                        <a:t>deep</a:t>
                      </a:r>
                      <a:endParaRPr sz="1200">
                        <a:latin typeface="Times New Roman"/>
                        <a:cs typeface="Times New Roman"/>
                      </a:endParaRPr>
                    </a:p>
                    <a:p>
                      <a:pPr marL="69215" marR="184785">
                        <a:lnSpc>
                          <a:spcPct val="106900"/>
                        </a:lnSpc>
                        <a:spcBef>
                          <a:spcPts val="5"/>
                        </a:spcBef>
                      </a:pPr>
                      <a:r>
                        <a:rPr sz="1200" spc="-10" dirty="0">
                          <a:solidFill>
                            <a:srgbClr val="404040"/>
                          </a:solidFill>
                          <a:latin typeface="Times New Roman"/>
                          <a:cs typeface="Times New Roman"/>
                        </a:rPr>
                        <a:t>learning-</a:t>
                      </a:r>
                      <a:r>
                        <a:rPr sz="1200" dirty="0">
                          <a:solidFill>
                            <a:srgbClr val="404040"/>
                          </a:solidFill>
                          <a:latin typeface="Times New Roman"/>
                          <a:cs typeface="Times New Roman"/>
                        </a:rPr>
                        <a:t>based</a:t>
                      </a:r>
                      <a:r>
                        <a:rPr sz="1200" spc="40" dirty="0">
                          <a:solidFill>
                            <a:srgbClr val="404040"/>
                          </a:solidFill>
                          <a:latin typeface="Times New Roman"/>
                          <a:cs typeface="Times New Roman"/>
                        </a:rPr>
                        <a:t> </a:t>
                      </a:r>
                      <a:r>
                        <a:rPr sz="1200" spc="-10" dirty="0">
                          <a:solidFill>
                            <a:srgbClr val="404040"/>
                          </a:solidFill>
                          <a:latin typeface="Times New Roman"/>
                          <a:cs typeface="Times New Roman"/>
                        </a:rPr>
                        <a:t>recommendation </a:t>
                      </a:r>
                      <a:r>
                        <a:rPr sz="1200" dirty="0">
                          <a:solidFill>
                            <a:srgbClr val="404040"/>
                          </a:solidFill>
                          <a:latin typeface="Times New Roman"/>
                          <a:cs typeface="Times New Roman"/>
                        </a:rPr>
                        <a:t>system</a:t>
                      </a:r>
                      <a:r>
                        <a:rPr sz="1200" spc="-5" dirty="0">
                          <a:solidFill>
                            <a:srgbClr val="404040"/>
                          </a:solidFill>
                          <a:latin typeface="Times New Roman"/>
                          <a:cs typeface="Times New Roman"/>
                        </a:rPr>
                        <a:t> </a:t>
                      </a:r>
                      <a:r>
                        <a:rPr sz="1200" dirty="0">
                          <a:solidFill>
                            <a:srgbClr val="404040"/>
                          </a:solidFill>
                          <a:latin typeface="Times New Roman"/>
                          <a:cs typeface="Times New Roman"/>
                        </a:rPr>
                        <a:t>using</a:t>
                      </a:r>
                      <a:r>
                        <a:rPr sz="1200" spc="-40" dirty="0">
                          <a:solidFill>
                            <a:srgbClr val="404040"/>
                          </a:solidFill>
                          <a:latin typeface="Times New Roman"/>
                          <a:cs typeface="Times New Roman"/>
                        </a:rPr>
                        <a:t> </a:t>
                      </a:r>
                      <a:r>
                        <a:rPr sz="1200" spc="-25" dirty="0">
                          <a:solidFill>
                            <a:srgbClr val="404040"/>
                          </a:solidFill>
                          <a:latin typeface="Times New Roman"/>
                          <a:cs typeface="Times New Roman"/>
                        </a:rPr>
                        <a:t>MLP, </a:t>
                      </a:r>
                      <a:r>
                        <a:rPr sz="1200" spc="-10" dirty="0">
                          <a:solidFill>
                            <a:srgbClr val="404040"/>
                          </a:solidFill>
                          <a:latin typeface="Times New Roman"/>
                          <a:cs typeface="Times New Roman"/>
                        </a:rPr>
                        <a:t>combining </a:t>
                      </a:r>
                      <a:r>
                        <a:rPr sz="1200" dirty="0">
                          <a:solidFill>
                            <a:srgbClr val="404040"/>
                          </a:solidFill>
                          <a:latin typeface="Times New Roman"/>
                          <a:cs typeface="Times New Roman"/>
                        </a:rPr>
                        <a:t>demographic and</a:t>
                      </a:r>
                      <a:r>
                        <a:rPr sz="1200" spc="-25" dirty="0">
                          <a:solidFill>
                            <a:srgbClr val="404040"/>
                          </a:solidFill>
                          <a:latin typeface="Times New Roman"/>
                          <a:cs typeface="Times New Roman"/>
                        </a:rPr>
                        <a:t> </a:t>
                      </a:r>
                      <a:r>
                        <a:rPr sz="1200" spc="-10" dirty="0">
                          <a:solidFill>
                            <a:srgbClr val="404040"/>
                          </a:solidFill>
                          <a:latin typeface="Times New Roman"/>
                          <a:cs typeface="Times New Roman"/>
                        </a:rPr>
                        <a:t>content-based </a:t>
                      </a:r>
                      <a:r>
                        <a:rPr sz="1200" dirty="0">
                          <a:solidFill>
                            <a:srgbClr val="404040"/>
                          </a:solidFill>
                          <a:latin typeface="Times New Roman"/>
                          <a:cs typeface="Times New Roman"/>
                        </a:rPr>
                        <a:t>filtering</a:t>
                      </a:r>
                      <a:r>
                        <a:rPr sz="1200" spc="-15" dirty="0">
                          <a:solidFill>
                            <a:srgbClr val="404040"/>
                          </a:solidFill>
                          <a:latin typeface="Times New Roman"/>
                          <a:cs typeface="Times New Roman"/>
                        </a:rPr>
                        <a:t> </a:t>
                      </a:r>
                      <a:r>
                        <a:rPr sz="1200" dirty="0">
                          <a:solidFill>
                            <a:srgbClr val="404040"/>
                          </a:solidFill>
                          <a:latin typeface="Times New Roman"/>
                          <a:cs typeface="Times New Roman"/>
                        </a:rPr>
                        <a:t>to</a:t>
                      </a:r>
                      <a:r>
                        <a:rPr sz="1200" spc="-40" dirty="0">
                          <a:solidFill>
                            <a:srgbClr val="404040"/>
                          </a:solidFill>
                          <a:latin typeface="Times New Roman"/>
                          <a:cs typeface="Times New Roman"/>
                        </a:rPr>
                        <a:t> </a:t>
                      </a:r>
                      <a:r>
                        <a:rPr sz="1200" dirty="0">
                          <a:solidFill>
                            <a:srgbClr val="404040"/>
                          </a:solidFill>
                          <a:latin typeface="Times New Roman"/>
                          <a:cs typeface="Times New Roman"/>
                        </a:rPr>
                        <a:t>improve</a:t>
                      </a:r>
                      <a:r>
                        <a:rPr sz="1200" spc="-35" dirty="0">
                          <a:solidFill>
                            <a:srgbClr val="404040"/>
                          </a:solidFill>
                          <a:latin typeface="Times New Roman"/>
                          <a:cs typeface="Times New Roman"/>
                        </a:rPr>
                        <a:t> </a:t>
                      </a:r>
                      <a:r>
                        <a:rPr sz="1200" dirty="0">
                          <a:solidFill>
                            <a:srgbClr val="404040"/>
                          </a:solidFill>
                          <a:latin typeface="Times New Roman"/>
                          <a:cs typeface="Times New Roman"/>
                        </a:rPr>
                        <a:t>accuracy</a:t>
                      </a:r>
                      <a:r>
                        <a:rPr sz="1200" spc="5" dirty="0">
                          <a:solidFill>
                            <a:srgbClr val="404040"/>
                          </a:solidFill>
                          <a:latin typeface="Times New Roman"/>
                          <a:cs typeface="Times New Roman"/>
                        </a:rPr>
                        <a:t> </a:t>
                      </a:r>
                      <a:r>
                        <a:rPr sz="1200" spc="-25" dirty="0">
                          <a:solidFill>
                            <a:srgbClr val="404040"/>
                          </a:solidFill>
                          <a:latin typeface="Times New Roman"/>
                          <a:cs typeface="Times New Roman"/>
                        </a:rPr>
                        <a:t>and </a:t>
                      </a:r>
                      <a:r>
                        <a:rPr sz="1200" spc="-10" dirty="0">
                          <a:solidFill>
                            <a:srgbClr val="404040"/>
                          </a:solidFill>
                          <a:latin typeface="Times New Roman"/>
                          <a:cs typeface="Times New Roman"/>
                        </a:rPr>
                        <a:t>speed.</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a:lnSpc>
                          <a:spcPts val="1395"/>
                        </a:lnSpc>
                      </a:pP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algorithm</a:t>
                      </a:r>
                      <a:r>
                        <a:rPr sz="1200" spc="5" dirty="0">
                          <a:latin typeface="Times New Roman"/>
                          <a:cs typeface="Times New Roman"/>
                        </a:rPr>
                        <a:t> </a:t>
                      </a:r>
                      <a:r>
                        <a:rPr sz="1200" dirty="0">
                          <a:latin typeface="Times New Roman"/>
                          <a:cs typeface="Times New Roman"/>
                        </a:rPr>
                        <a:t>used</a:t>
                      </a:r>
                      <a:r>
                        <a:rPr sz="1200" spc="-25" dirty="0">
                          <a:latin typeface="Times New Roman"/>
                          <a:cs typeface="Times New Roman"/>
                        </a:rPr>
                        <a:t> </a:t>
                      </a:r>
                      <a:r>
                        <a:rPr sz="1200" dirty="0">
                          <a:latin typeface="Times New Roman"/>
                          <a:cs typeface="Times New Roman"/>
                        </a:rPr>
                        <a:t>in</a:t>
                      </a:r>
                      <a:r>
                        <a:rPr sz="1200" spc="-30" dirty="0">
                          <a:latin typeface="Times New Roman"/>
                          <a:cs typeface="Times New Roman"/>
                        </a:rPr>
                        <a:t> </a:t>
                      </a:r>
                      <a:r>
                        <a:rPr sz="1200" spc="-25" dirty="0">
                          <a:latin typeface="Times New Roman"/>
                          <a:cs typeface="Times New Roman"/>
                        </a:rPr>
                        <a:t>the</a:t>
                      </a:r>
                      <a:endParaRPr sz="1200">
                        <a:latin typeface="Times New Roman"/>
                        <a:cs typeface="Times New Roman"/>
                      </a:endParaRPr>
                    </a:p>
                    <a:p>
                      <a:pPr marL="69850" marR="130810">
                        <a:lnSpc>
                          <a:spcPct val="106900"/>
                        </a:lnSpc>
                        <a:spcBef>
                          <a:spcPts val="5"/>
                        </a:spcBef>
                      </a:pPr>
                      <a:r>
                        <a:rPr sz="1200" dirty="0">
                          <a:latin typeface="Times New Roman"/>
                          <a:cs typeface="Times New Roman"/>
                        </a:rPr>
                        <a:t>research</a:t>
                      </a:r>
                      <a:r>
                        <a:rPr sz="1200" spc="-25" dirty="0">
                          <a:latin typeface="Times New Roman"/>
                          <a:cs typeface="Times New Roman"/>
                        </a:rPr>
                        <a:t> </a:t>
                      </a:r>
                      <a:r>
                        <a:rPr sz="1200" dirty="0">
                          <a:latin typeface="Times New Roman"/>
                          <a:cs typeface="Times New Roman"/>
                        </a:rPr>
                        <a:t>paper</a:t>
                      </a:r>
                      <a:r>
                        <a:rPr sz="1200" spc="-35" dirty="0">
                          <a:latin typeface="Times New Roman"/>
                          <a:cs typeface="Times New Roman"/>
                        </a:rPr>
                        <a:t> </a:t>
                      </a:r>
                      <a:r>
                        <a:rPr sz="1200" spc="-10" dirty="0">
                          <a:latin typeface="Times New Roman"/>
                          <a:cs typeface="Times New Roman"/>
                        </a:rPr>
                        <a:t>provides </a:t>
                      </a:r>
                      <a:r>
                        <a:rPr sz="1200" dirty="0">
                          <a:latin typeface="Times New Roman"/>
                          <a:cs typeface="Times New Roman"/>
                        </a:rPr>
                        <a:t>recommendations</a:t>
                      </a:r>
                      <a:r>
                        <a:rPr sz="1200" spc="-20" dirty="0">
                          <a:latin typeface="Times New Roman"/>
                          <a:cs typeface="Times New Roman"/>
                        </a:rPr>
                        <a:t> </a:t>
                      </a:r>
                      <a:r>
                        <a:rPr sz="1200" dirty="0">
                          <a:latin typeface="Times New Roman"/>
                          <a:cs typeface="Times New Roman"/>
                        </a:rPr>
                        <a:t>but</a:t>
                      </a:r>
                      <a:r>
                        <a:rPr sz="1200" spc="-55" dirty="0">
                          <a:latin typeface="Times New Roman"/>
                          <a:cs typeface="Times New Roman"/>
                        </a:rPr>
                        <a:t> </a:t>
                      </a:r>
                      <a:r>
                        <a:rPr sz="1200" spc="-20" dirty="0">
                          <a:latin typeface="Times New Roman"/>
                          <a:cs typeface="Times New Roman"/>
                        </a:rPr>
                        <a:t>they </a:t>
                      </a:r>
                      <a:r>
                        <a:rPr sz="1200" dirty="0">
                          <a:latin typeface="Times New Roman"/>
                          <a:cs typeface="Times New Roman"/>
                        </a:rPr>
                        <a:t>may</a:t>
                      </a:r>
                      <a:r>
                        <a:rPr sz="1200" spc="-25" dirty="0">
                          <a:latin typeface="Times New Roman"/>
                          <a:cs typeface="Times New Roman"/>
                        </a:rPr>
                        <a:t> </a:t>
                      </a:r>
                      <a:r>
                        <a:rPr sz="1200" dirty="0">
                          <a:latin typeface="Times New Roman"/>
                          <a:cs typeface="Times New Roman"/>
                        </a:rPr>
                        <a:t>not</a:t>
                      </a:r>
                      <a:r>
                        <a:rPr sz="1200" spc="-25" dirty="0">
                          <a:latin typeface="Times New Roman"/>
                          <a:cs typeface="Times New Roman"/>
                        </a:rPr>
                        <a:t> </a:t>
                      </a:r>
                      <a:r>
                        <a:rPr sz="1200" dirty="0">
                          <a:latin typeface="Times New Roman"/>
                          <a:cs typeface="Times New Roman"/>
                        </a:rPr>
                        <a:t>be</a:t>
                      </a:r>
                      <a:r>
                        <a:rPr sz="1200" spc="-25" dirty="0">
                          <a:latin typeface="Times New Roman"/>
                          <a:cs typeface="Times New Roman"/>
                        </a:rPr>
                        <a:t> </a:t>
                      </a:r>
                      <a:r>
                        <a:rPr sz="1200" dirty="0">
                          <a:latin typeface="Times New Roman"/>
                          <a:cs typeface="Times New Roman"/>
                        </a:rPr>
                        <a:t>personalized</a:t>
                      </a:r>
                      <a:r>
                        <a:rPr sz="1200" spc="-10" dirty="0">
                          <a:latin typeface="Times New Roman"/>
                          <a:cs typeface="Times New Roman"/>
                        </a:rPr>
                        <a:t> </a:t>
                      </a:r>
                      <a:r>
                        <a:rPr sz="1200" spc="-25" dirty="0">
                          <a:latin typeface="Times New Roman"/>
                          <a:cs typeface="Times New Roman"/>
                        </a:rPr>
                        <a:t>due </a:t>
                      </a:r>
                      <a:r>
                        <a:rPr sz="1200" dirty="0">
                          <a:latin typeface="Times New Roman"/>
                          <a:cs typeface="Times New Roman"/>
                        </a:rPr>
                        <a:t>to</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increased </a:t>
                      </a:r>
                      <a:r>
                        <a:rPr sz="1200" dirty="0">
                          <a:latin typeface="Times New Roman"/>
                          <a:cs typeface="Times New Roman"/>
                        </a:rPr>
                        <a:t>computational</a:t>
                      </a:r>
                      <a:r>
                        <a:rPr sz="1200" spc="-60" dirty="0">
                          <a:latin typeface="Times New Roman"/>
                          <a:cs typeface="Times New Roman"/>
                        </a:rPr>
                        <a:t> </a:t>
                      </a:r>
                      <a:r>
                        <a:rPr sz="1200" spc="-10" dirty="0">
                          <a:latin typeface="Times New Roman"/>
                          <a:cs typeface="Times New Roman"/>
                        </a:rPr>
                        <a:t>complexity.</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2"/>
                  </a:ext>
                </a:extLst>
              </a:tr>
              <a:tr h="1174115">
                <a:tc>
                  <a:txBody>
                    <a:bodyPr/>
                    <a:lstStyle/>
                    <a:p>
                      <a:pPr algn="ctr">
                        <a:lnSpc>
                          <a:spcPts val="1410"/>
                        </a:lnSpc>
                      </a:pPr>
                      <a:r>
                        <a:rPr sz="1200" spc="-50" dirty="0">
                          <a:latin typeface="Times New Roman"/>
                          <a:cs typeface="Times New Roman"/>
                        </a:rPr>
                        <a:t>7</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395"/>
                        </a:lnSpc>
                      </a:pPr>
                      <a:r>
                        <a:rPr sz="1200" dirty="0">
                          <a:latin typeface="Times New Roman"/>
                          <a:cs typeface="Times New Roman"/>
                        </a:rPr>
                        <a:t>An</a:t>
                      </a:r>
                      <a:r>
                        <a:rPr sz="1200" spc="15" dirty="0">
                          <a:latin typeface="Times New Roman"/>
                          <a:cs typeface="Times New Roman"/>
                        </a:rPr>
                        <a:t> </a:t>
                      </a:r>
                      <a:r>
                        <a:rPr sz="1200" spc="-10" dirty="0">
                          <a:latin typeface="Times New Roman"/>
                          <a:cs typeface="Times New Roman"/>
                        </a:rPr>
                        <a:t>Embedding-</a:t>
                      </a:r>
                      <a:r>
                        <a:rPr sz="1200" spc="-20" dirty="0">
                          <a:latin typeface="Times New Roman"/>
                          <a:cs typeface="Times New Roman"/>
                        </a:rPr>
                        <a:t>based</a:t>
                      </a:r>
                      <a:endParaRPr sz="1200">
                        <a:latin typeface="Times New Roman"/>
                        <a:cs typeface="Times New Roman"/>
                      </a:endParaRPr>
                    </a:p>
                    <a:p>
                      <a:pPr marL="68580" marR="133350">
                        <a:lnSpc>
                          <a:spcPct val="107200"/>
                        </a:lnSpc>
                        <a:spcBef>
                          <a:spcPts val="5"/>
                        </a:spcBef>
                      </a:pPr>
                      <a:r>
                        <a:rPr sz="1200" dirty="0">
                          <a:latin typeface="Times New Roman"/>
                          <a:cs typeface="Times New Roman"/>
                        </a:rPr>
                        <a:t>Deep</a:t>
                      </a:r>
                      <a:r>
                        <a:rPr sz="1200" spc="-35" dirty="0">
                          <a:latin typeface="Times New Roman"/>
                          <a:cs typeface="Times New Roman"/>
                        </a:rPr>
                        <a:t> </a:t>
                      </a:r>
                      <a:r>
                        <a:rPr sz="1200" spc="-10" dirty="0">
                          <a:latin typeface="Times New Roman"/>
                          <a:cs typeface="Times New Roman"/>
                        </a:rPr>
                        <a:t>Learning </a:t>
                      </a:r>
                      <a:r>
                        <a:rPr sz="1200" dirty="0">
                          <a:latin typeface="Times New Roman"/>
                          <a:cs typeface="Times New Roman"/>
                        </a:rPr>
                        <a:t>Approach</a:t>
                      </a:r>
                      <a:r>
                        <a:rPr sz="1200" spc="-10" dirty="0">
                          <a:latin typeface="Times New Roman"/>
                          <a:cs typeface="Times New Roman"/>
                        </a:rPr>
                        <a:t> </a:t>
                      </a:r>
                      <a:r>
                        <a:rPr sz="1200" dirty="0">
                          <a:latin typeface="Times New Roman"/>
                          <a:cs typeface="Times New Roman"/>
                        </a:rPr>
                        <a:t>for</a:t>
                      </a:r>
                      <a:r>
                        <a:rPr sz="1200" spc="-35" dirty="0">
                          <a:latin typeface="Times New Roman"/>
                          <a:cs typeface="Times New Roman"/>
                        </a:rPr>
                        <a:t> </a:t>
                      </a:r>
                      <a:r>
                        <a:rPr sz="1200" spc="-10" dirty="0">
                          <a:latin typeface="Times New Roman"/>
                          <a:cs typeface="Times New Roman"/>
                        </a:rPr>
                        <a:t>Movie </a:t>
                      </a:r>
                      <a:r>
                        <a:rPr sz="1200" dirty="0">
                          <a:latin typeface="Times New Roman"/>
                          <a:cs typeface="Times New Roman"/>
                        </a:rPr>
                        <a:t>Recommendation</a:t>
                      </a:r>
                      <a:r>
                        <a:rPr sz="1200" spc="-65" dirty="0">
                          <a:latin typeface="Times New Roman"/>
                          <a:cs typeface="Times New Roman"/>
                        </a:rPr>
                        <a:t> </a:t>
                      </a:r>
                      <a:r>
                        <a:rPr sz="1200" spc="-25" dirty="0">
                          <a:latin typeface="Times New Roman"/>
                          <a:cs typeface="Times New Roman"/>
                        </a:rPr>
                        <a:t>[7]</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468630" marR="462280" algn="ctr">
                        <a:lnSpc>
                          <a:spcPts val="1440"/>
                        </a:lnSpc>
                        <a:spcBef>
                          <a:spcPts val="15"/>
                        </a:spcBef>
                      </a:pPr>
                      <a:r>
                        <a:rPr sz="1200" dirty="0">
                          <a:latin typeface="Times New Roman"/>
                          <a:cs typeface="Times New Roman"/>
                        </a:rPr>
                        <a:t>Ram</a:t>
                      </a:r>
                      <a:r>
                        <a:rPr sz="1200" spc="-15" dirty="0">
                          <a:latin typeface="Times New Roman"/>
                          <a:cs typeface="Times New Roman"/>
                        </a:rPr>
                        <a:t> </a:t>
                      </a:r>
                      <a:r>
                        <a:rPr sz="1200" dirty="0">
                          <a:latin typeface="Times New Roman"/>
                          <a:cs typeface="Times New Roman"/>
                        </a:rPr>
                        <a:t>Murti</a:t>
                      </a:r>
                      <a:r>
                        <a:rPr sz="1200" spc="-25" dirty="0">
                          <a:latin typeface="Times New Roman"/>
                          <a:cs typeface="Times New Roman"/>
                        </a:rPr>
                        <a:t> </a:t>
                      </a:r>
                      <a:r>
                        <a:rPr sz="1200" spc="-20" dirty="0">
                          <a:latin typeface="Times New Roman"/>
                          <a:cs typeface="Times New Roman"/>
                        </a:rPr>
                        <a:t>Rawat Vikrant</a:t>
                      </a:r>
                      <a:r>
                        <a:rPr sz="1200" dirty="0">
                          <a:latin typeface="Times New Roman"/>
                          <a:cs typeface="Times New Roman"/>
                        </a:rPr>
                        <a:t> </a:t>
                      </a:r>
                      <a:r>
                        <a:rPr sz="1200" spc="-10" dirty="0">
                          <a:latin typeface="Times New Roman"/>
                          <a:cs typeface="Times New Roman"/>
                        </a:rPr>
                        <a:t>Tomar Vinay</a:t>
                      </a:r>
                      <a:r>
                        <a:rPr sz="1200" spc="-45" dirty="0">
                          <a:latin typeface="Times New Roman"/>
                          <a:cs typeface="Times New Roman"/>
                        </a:rPr>
                        <a:t> </a:t>
                      </a:r>
                      <a:r>
                        <a:rPr sz="1200" spc="-10" dirty="0">
                          <a:latin typeface="Times New Roman"/>
                          <a:cs typeface="Times New Roman"/>
                        </a:rPr>
                        <a:t>Kumar</a:t>
                      </a:r>
                      <a:endParaRPr sz="12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10"/>
                        </a:lnSpc>
                      </a:pPr>
                      <a:r>
                        <a:rPr sz="1200" spc="-20" dirty="0">
                          <a:latin typeface="Times New Roman"/>
                          <a:cs typeface="Times New Roman"/>
                        </a:rPr>
                        <a:t>2020</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395"/>
                        </a:lnSpc>
                      </a:pPr>
                      <a:r>
                        <a:rPr sz="1200" dirty="0">
                          <a:latin typeface="Times New Roman"/>
                          <a:cs typeface="Times New Roman"/>
                        </a:rPr>
                        <a:t>This</a:t>
                      </a:r>
                      <a:r>
                        <a:rPr sz="1200" spc="-35" dirty="0">
                          <a:latin typeface="Times New Roman"/>
                          <a:cs typeface="Times New Roman"/>
                        </a:rPr>
                        <a:t> </a:t>
                      </a:r>
                      <a:r>
                        <a:rPr sz="1200" dirty="0">
                          <a:latin typeface="Times New Roman"/>
                          <a:cs typeface="Times New Roman"/>
                        </a:rPr>
                        <a:t>paper</a:t>
                      </a:r>
                      <a:r>
                        <a:rPr sz="1200" spc="-25" dirty="0">
                          <a:latin typeface="Times New Roman"/>
                          <a:cs typeface="Times New Roman"/>
                        </a:rPr>
                        <a:t> </a:t>
                      </a:r>
                      <a:r>
                        <a:rPr sz="1200" dirty="0">
                          <a:latin typeface="Times New Roman"/>
                          <a:cs typeface="Times New Roman"/>
                        </a:rPr>
                        <a:t>proposes</a:t>
                      </a:r>
                      <a:r>
                        <a:rPr sz="1200" spc="-35" dirty="0">
                          <a:latin typeface="Times New Roman"/>
                          <a:cs typeface="Times New Roman"/>
                        </a:rPr>
                        <a:t> </a:t>
                      </a:r>
                      <a:r>
                        <a:rPr sz="1200" spc="-50" dirty="0">
                          <a:latin typeface="Times New Roman"/>
                          <a:cs typeface="Times New Roman"/>
                        </a:rPr>
                        <a:t>a</a:t>
                      </a:r>
                      <a:endParaRPr sz="1200">
                        <a:latin typeface="Times New Roman"/>
                        <a:cs typeface="Times New Roman"/>
                      </a:endParaRPr>
                    </a:p>
                    <a:p>
                      <a:pPr marL="69215" marR="179705">
                        <a:lnSpc>
                          <a:spcPct val="106900"/>
                        </a:lnSpc>
                        <a:spcBef>
                          <a:spcPts val="5"/>
                        </a:spcBef>
                      </a:pPr>
                      <a:r>
                        <a:rPr sz="1200" spc="-10" dirty="0">
                          <a:latin typeface="Times New Roman"/>
                          <a:cs typeface="Times New Roman"/>
                        </a:rPr>
                        <a:t>recommendation</a:t>
                      </a:r>
                      <a:r>
                        <a:rPr sz="1200" spc="15" dirty="0">
                          <a:latin typeface="Times New Roman"/>
                          <a:cs typeface="Times New Roman"/>
                        </a:rPr>
                        <a:t> </a:t>
                      </a:r>
                      <a:r>
                        <a:rPr sz="1200" dirty="0">
                          <a:latin typeface="Times New Roman"/>
                          <a:cs typeface="Times New Roman"/>
                        </a:rPr>
                        <a:t>system</a:t>
                      </a:r>
                      <a:r>
                        <a:rPr sz="1200" spc="15" dirty="0">
                          <a:latin typeface="Times New Roman"/>
                          <a:cs typeface="Times New Roman"/>
                        </a:rPr>
                        <a:t> </a:t>
                      </a:r>
                      <a:r>
                        <a:rPr sz="1200" spc="-20" dirty="0">
                          <a:latin typeface="Times New Roman"/>
                          <a:cs typeface="Times New Roman"/>
                        </a:rPr>
                        <a:t>using </a:t>
                      </a:r>
                      <a:r>
                        <a:rPr sz="1200" dirty="0">
                          <a:latin typeface="Times New Roman"/>
                          <a:cs typeface="Times New Roman"/>
                        </a:rPr>
                        <a:t>deep</a:t>
                      </a:r>
                      <a:r>
                        <a:rPr sz="1200" spc="-10" dirty="0">
                          <a:latin typeface="Times New Roman"/>
                          <a:cs typeface="Times New Roman"/>
                        </a:rPr>
                        <a:t> </a:t>
                      </a:r>
                      <a:r>
                        <a:rPr sz="1200" dirty="0">
                          <a:latin typeface="Times New Roman"/>
                          <a:cs typeface="Times New Roman"/>
                        </a:rPr>
                        <a:t>learning</a:t>
                      </a:r>
                      <a:r>
                        <a:rPr sz="1200" spc="-1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spc="-10" dirty="0">
                          <a:latin typeface="Times New Roman"/>
                          <a:cs typeface="Times New Roman"/>
                        </a:rPr>
                        <a:t>embedding </a:t>
                      </a:r>
                      <a:r>
                        <a:rPr sz="1200" dirty="0">
                          <a:latin typeface="Times New Roman"/>
                          <a:cs typeface="Times New Roman"/>
                        </a:rPr>
                        <a:t>techniques.</a:t>
                      </a:r>
                      <a:r>
                        <a:rPr sz="1200" spc="-4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system</a:t>
                      </a:r>
                      <a:r>
                        <a:rPr sz="1200" spc="-15" dirty="0">
                          <a:latin typeface="Times New Roman"/>
                          <a:cs typeface="Times New Roman"/>
                        </a:rPr>
                        <a:t> </a:t>
                      </a:r>
                      <a:r>
                        <a:rPr sz="1200" spc="-25" dirty="0">
                          <a:latin typeface="Times New Roman"/>
                          <a:cs typeface="Times New Roman"/>
                        </a:rPr>
                        <a:t>is </a:t>
                      </a:r>
                      <a:r>
                        <a:rPr sz="1200" dirty="0">
                          <a:latin typeface="Times New Roman"/>
                          <a:cs typeface="Times New Roman"/>
                        </a:rPr>
                        <a:t>evaluated</a:t>
                      </a:r>
                      <a:r>
                        <a:rPr sz="1200" spc="10" dirty="0">
                          <a:latin typeface="Times New Roman"/>
                          <a:cs typeface="Times New Roman"/>
                        </a:rPr>
                        <a:t> </a:t>
                      </a:r>
                      <a:r>
                        <a:rPr sz="1200" dirty="0">
                          <a:latin typeface="Times New Roman"/>
                          <a:cs typeface="Times New Roman"/>
                        </a:rPr>
                        <a:t>using</a:t>
                      </a:r>
                      <a:r>
                        <a:rPr sz="1200" spc="-20" dirty="0">
                          <a:latin typeface="Times New Roman"/>
                          <a:cs typeface="Times New Roman"/>
                        </a:rPr>
                        <a:t> </a:t>
                      </a:r>
                      <a:r>
                        <a:rPr sz="1200" dirty="0">
                          <a:latin typeface="Times New Roman"/>
                          <a:cs typeface="Times New Roman"/>
                        </a:rPr>
                        <a:t>RMSE</a:t>
                      </a:r>
                      <a:r>
                        <a:rPr sz="1200" spc="-30" dirty="0">
                          <a:latin typeface="Times New Roman"/>
                          <a:cs typeface="Times New Roman"/>
                        </a:rPr>
                        <a:t> </a:t>
                      </a:r>
                      <a:r>
                        <a:rPr sz="1200" dirty="0">
                          <a:latin typeface="Times New Roman"/>
                          <a:cs typeface="Times New Roman"/>
                        </a:rPr>
                        <a:t>and</a:t>
                      </a:r>
                      <a:r>
                        <a:rPr sz="1200" spc="-10" dirty="0">
                          <a:latin typeface="Times New Roman"/>
                          <a:cs typeface="Times New Roman"/>
                        </a:rPr>
                        <a:t> </a:t>
                      </a:r>
                      <a:r>
                        <a:rPr sz="1200" spc="-25" dirty="0">
                          <a:latin typeface="Times New Roman"/>
                          <a:cs typeface="Times New Roman"/>
                        </a:rPr>
                        <a:t>MAE </a:t>
                      </a:r>
                      <a:r>
                        <a:rPr sz="1200" spc="-10" dirty="0">
                          <a:latin typeface="Times New Roman"/>
                          <a:cs typeface="Times New Roman"/>
                        </a:rPr>
                        <a:t>metrics.</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a:lnSpc>
                          <a:spcPts val="1395"/>
                        </a:lnSpc>
                      </a:pPr>
                      <a:r>
                        <a:rPr sz="1200" dirty="0">
                          <a:latin typeface="Times New Roman"/>
                          <a:cs typeface="Times New Roman"/>
                        </a:rPr>
                        <a:t>MLP</a:t>
                      </a:r>
                      <a:r>
                        <a:rPr sz="1200" spc="-60" dirty="0">
                          <a:latin typeface="Times New Roman"/>
                          <a:cs typeface="Times New Roman"/>
                        </a:rPr>
                        <a:t> </a:t>
                      </a:r>
                      <a:r>
                        <a:rPr sz="1200" dirty="0">
                          <a:latin typeface="Times New Roman"/>
                          <a:cs typeface="Times New Roman"/>
                        </a:rPr>
                        <a:t>can</a:t>
                      </a:r>
                      <a:r>
                        <a:rPr sz="1200" spc="-5" dirty="0">
                          <a:latin typeface="Times New Roman"/>
                          <a:cs typeface="Times New Roman"/>
                        </a:rPr>
                        <a:t> </a:t>
                      </a:r>
                      <a:r>
                        <a:rPr sz="1200" dirty="0">
                          <a:latin typeface="Times New Roman"/>
                          <a:cs typeface="Times New Roman"/>
                        </a:rPr>
                        <a:t>solve</a:t>
                      </a:r>
                      <a:r>
                        <a:rPr sz="1200" spc="-20" dirty="0">
                          <a:latin typeface="Times New Roman"/>
                          <a:cs typeface="Times New Roman"/>
                        </a:rPr>
                        <a:t> more</a:t>
                      </a:r>
                      <a:endParaRPr sz="1200">
                        <a:latin typeface="Times New Roman"/>
                        <a:cs typeface="Times New Roman"/>
                      </a:endParaRPr>
                    </a:p>
                    <a:p>
                      <a:pPr marL="69850" marR="128270">
                        <a:lnSpc>
                          <a:spcPct val="107200"/>
                        </a:lnSpc>
                        <a:spcBef>
                          <a:spcPts val="5"/>
                        </a:spcBef>
                      </a:pPr>
                      <a:r>
                        <a:rPr sz="1200" dirty="0">
                          <a:latin typeface="Times New Roman"/>
                          <a:cs typeface="Times New Roman"/>
                        </a:rPr>
                        <a:t>complex</a:t>
                      </a:r>
                      <a:r>
                        <a:rPr sz="1200" spc="-10" dirty="0">
                          <a:latin typeface="Times New Roman"/>
                          <a:cs typeface="Times New Roman"/>
                        </a:rPr>
                        <a:t> </a:t>
                      </a:r>
                      <a:r>
                        <a:rPr sz="1200" dirty="0">
                          <a:latin typeface="Times New Roman"/>
                          <a:cs typeface="Times New Roman"/>
                        </a:rPr>
                        <a:t>tasks</a:t>
                      </a:r>
                      <a:r>
                        <a:rPr sz="1200" spc="-20" dirty="0">
                          <a:latin typeface="Times New Roman"/>
                          <a:cs typeface="Times New Roman"/>
                        </a:rPr>
                        <a:t> </a:t>
                      </a:r>
                      <a:r>
                        <a:rPr sz="1200" dirty="0">
                          <a:latin typeface="Times New Roman"/>
                          <a:cs typeface="Times New Roman"/>
                        </a:rPr>
                        <a:t>by</a:t>
                      </a:r>
                      <a:r>
                        <a:rPr sz="1200" spc="-30" dirty="0">
                          <a:latin typeface="Times New Roman"/>
                          <a:cs typeface="Times New Roman"/>
                        </a:rPr>
                        <a:t> </a:t>
                      </a:r>
                      <a:r>
                        <a:rPr sz="1200" dirty="0">
                          <a:latin typeface="Times New Roman"/>
                          <a:cs typeface="Times New Roman"/>
                        </a:rPr>
                        <a:t>adding</a:t>
                      </a:r>
                      <a:r>
                        <a:rPr sz="1200" spc="-15" dirty="0">
                          <a:latin typeface="Times New Roman"/>
                          <a:cs typeface="Times New Roman"/>
                        </a:rPr>
                        <a:t> </a:t>
                      </a:r>
                      <a:r>
                        <a:rPr sz="1200" spc="-50" dirty="0">
                          <a:latin typeface="Times New Roman"/>
                          <a:cs typeface="Times New Roman"/>
                        </a:rPr>
                        <a:t>a </a:t>
                      </a:r>
                      <a:r>
                        <a:rPr sz="1200" dirty="0">
                          <a:latin typeface="Times New Roman"/>
                          <a:cs typeface="Times New Roman"/>
                        </a:rPr>
                        <a:t>large</a:t>
                      </a:r>
                      <a:r>
                        <a:rPr sz="1200" spc="-5" dirty="0">
                          <a:latin typeface="Times New Roman"/>
                          <a:cs typeface="Times New Roman"/>
                        </a:rPr>
                        <a:t> </a:t>
                      </a:r>
                      <a:r>
                        <a:rPr sz="1200" dirty="0">
                          <a:latin typeface="Times New Roman"/>
                          <a:cs typeface="Times New Roman"/>
                        </a:rPr>
                        <a:t>number</a:t>
                      </a:r>
                      <a:r>
                        <a:rPr sz="1200" spc="-3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dirty="0">
                          <a:latin typeface="Times New Roman"/>
                          <a:cs typeface="Times New Roman"/>
                        </a:rPr>
                        <a:t>neurons</a:t>
                      </a:r>
                      <a:r>
                        <a:rPr sz="1200" spc="-30" dirty="0">
                          <a:latin typeface="Times New Roman"/>
                          <a:cs typeface="Times New Roman"/>
                        </a:rPr>
                        <a:t> </a:t>
                      </a:r>
                      <a:r>
                        <a:rPr sz="1200" spc="-25" dirty="0">
                          <a:latin typeface="Times New Roman"/>
                          <a:cs typeface="Times New Roman"/>
                        </a:rPr>
                        <a:t>and </a:t>
                      </a:r>
                      <a:r>
                        <a:rPr sz="1200" dirty="0">
                          <a:latin typeface="Times New Roman"/>
                          <a:cs typeface="Times New Roman"/>
                        </a:rPr>
                        <a:t>layers</a:t>
                      </a:r>
                      <a:r>
                        <a:rPr sz="1200" spc="10" dirty="0">
                          <a:latin typeface="Times New Roman"/>
                          <a:cs typeface="Times New Roman"/>
                        </a:rPr>
                        <a:t> </a:t>
                      </a:r>
                      <a:r>
                        <a:rPr sz="1200" dirty="0">
                          <a:latin typeface="Times New Roman"/>
                          <a:cs typeface="Times New Roman"/>
                        </a:rPr>
                        <a:t>for</a:t>
                      </a:r>
                      <a:r>
                        <a:rPr sz="1200" spc="-45" dirty="0">
                          <a:latin typeface="Times New Roman"/>
                          <a:cs typeface="Times New Roman"/>
                        </a:rPr>
                        <a:t> </a:t>
                      </a:r>
                      <a:r>
                        <a:rPr sz="1200" spc="-10" dirty="0">
                          <a:latin typeface="Times New Roman"/>
                          <a:cs typeface="Times New Roman"/>
                        </a:rPr>
                        <a:t>processing.</a:t>
                      </a:r>
                      <a:endParaRPr sz="1200">
                        <a:latin typeface="Times New Roman"/>
                        <a:cs typeface="Times New Roman"/>
                      </a:endParaRPr>
                    </a:p>
                    <a:p>
                      <a:pPr marL="69850" marR="125730">
                        <a:lnSpc>
                          <a:spcPct val="106700"/>
                        </a:lnSpc>
                      </a:pPr>
                      <a:r>
                        <a:rPr sz="1200" dirty="0">
                          <a:latin typeface="Times New Roman"/>
                          <a:cs typeface="Times New Roman"/>
                        </a:rPr>
                        <a:t>However,</a:t>
                      </a:r>
                      <a:r>
                        <a:rPr sz="1200" spc="-30" dirty="0">
                          <a:latin typeface="Times New Roman"/>
                          <a:cs typeface="Times New Roman"/>
                        </a:rPr>
                        <a:t> </a:t>
                      </a:r>
                      <a:r>
                        <a:rPr sz="1200" dirty="0">
                          <a:latin typeface="Times New Roman"/>
                          <a:cs typeface="Times New Roman"/>
                        </a:rPr>
                        <a:t>it</a:t>
                      </a:r>
                      <a:r>
                        <a:rPr sz="1200" spc="-45" dirty="0">
                          <a:latin typeface="Times New Roman"/>
                          <a:cs typeface="Times New Roman"/>
                        </a:rPr>
                        <a:t> </a:t>
                      </a:r>
                      <a:r>
                        <a:rPr sz="1200" dirty="0">
                          <a:latin typeface="Times New Roman"/>
                          <a:cs typeface="Times New Roman"/>
                        </a:rPr>
                        <a:t>will</a:t>
                      </a:r>
                      <a:r>
                        <a:rPr sz="1200" spc="-40" dirty="0">
                          <a:latin typeface="Times New Roman"/>
                          <a:cs typeface="Times New Roman"/>
                        </a:rPr>
                        <a:t> </a:t>
                      </a:r>
                      <a:r>
                        <a:rPr sz="1200" dirty="0">
                          <a:latin typeface="Times New Roman"/>
                          <a:cs typeface="Times New Roman"/>
                        </a:rPr>
                        <a:t>increase</a:t>
                      </a:r>
                      <a:r>
                        <a:rPr sz="1200" spc="-20" dirty="0">
                          <a:latin typeface="Times New Roman"/>
                          <a:cs typeface="Times New Roman"/>
                        </a:rPr>
                        <a:t> </a:t>
                      </a:r>
                      <a:r>
                        <a:rPr sz="1200" spc="-25" dirty="0">
                          <a:latin typeface="Times New Roman"/>
                          <a:cs typeface="Times New Roman"/>
                        </a:rPr>
                        <a:t>the </a:t>
                      </a:r>
                      <a:r>
                        <a:rPr sz="1200" dirty="0">
                          <a:latin typeface="Times New Roman"/>
                          <a:cs typeface="Times New Roman"/>
                        </a:rPr>
                        <a:t>computation</a:t>
                      </a:r>
                      <a:r>
                        <a:rPr sz="1200" spc="-45" dirty="0">
                          <a:latin typeface="Times New Roman"/>
                          <a:cs typeface="Times New Roman"/>
                        </a:rPr>
                        <a:t> </a:t>
                      </a:r>
                      <a:r>
                        <a:rPr sz="1200" spc="-10" dirty="0">
                          <a:latin typeface="Times New Roman"/>
                          <a:cs typeface="Times New Roman"/>
                        </a:rPr>
                        <a:t>time.</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3"/>
                  </a:ext>
                </a:extLst>
              </a:tr>
              <a:tr h="1419860">
                <a:tc>
                  <a:txBody>
                    <a:bodyPr/>
                    <a:lstStyle/>
                    <a:p>
                      <a:pPr algn="ctr">
                        <a:lnSpc>
                          <a:spcPts val="1410"/>
                        </a:lnSpc>
                      </a:pPr>
                      <a:r>
                        <a:rPr sz="1200" spc="-50" dirty="0">
                          <a:latin typeface="Times New Roman"/>
                          <a:cs typeface="Times New Roman"/>
                        </a:rPr>
                        <a:t>8</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400"/>
                        </a:lnSpc>
                      </a:pPr>
                      <a:r>
                        <a:rPr sz="1200" dirty="0">
                          <a:latin typeface="Times New Roman"/>
                          <a:cs typeface="Times New Roman"/>
                        </a:rPr>
                        <a:t>An</a:t>
                      </a:r>
                      <a:r>
                        <a:rPr sz="1200" spc="-45" dirty="0">
                          <a:latin typeface="Times New Roman"/>
                          <a:cs typeface="Times New Roman"/>
                        </a:rPr>
                        <a:t> </a:t>
                      </a:r>
                      <a:r>
                        <a:rPr sz="1200" dirty="0">
                          <a:latin typeface="Times New Roman"/>
                          <a:cs typeface="Times New Roman"/>
                        </a:rPr>
                        <a:t>Efficient</a:t>
                      </a:r>
                      <a:r>
                        <a:rPr sz="1200" spc="-15" dirty="0">
                          <a:latin typeface="Times New Roman"/>
                          <a:cs typeface="Times New Roman"/>
                        </a:rPr>
                        <a:t> </a:t>
                      </a:r>
                      <a:r>
                        <a:rPr sz="1200" spc="-10" dirty="0">
                          <a:latin typeface="Times New Roman"/>
                          <a:cs typeface="Times New Roman"/>
                        </a:rPr>
                        <a:t>Hybrid</a:t>
                      </a:r>
                      <a:endParaRPr sz="1200">
                        <a:latin typeface="Times New Roman"/>
                        <a:cs typeface="Times New Roman"/>
                      </a:endParaRPr>
                    </a:p>
                    <a:p>
                      <a:pPr marL="68580" marR="166370">
                        <a:lnSpc>
                          <a:spcPct val="107100"/>
                        </a:lnSpc>
                        <a:spcBef>
                          <a:spcPts val="5"/>
                        </a:spcBef>
                      </a:pPr>
                      <a:r>
                        <a:rPr sz="1200" spc="-10" dirty="0">
                          <a:latin typeface="Times New Roman"/>
                          <a:cs typeface="Times New Roman"/>
                        </a:rPr>
                        <a:t>Recommendation </a:t>
                      </a:r>
                      <a:r>
                        <a:rPr sz="1200" dirty="0">
                          <a:latin typeface="Times New Roman"/>
                          <a:cs typeface="Times New Roman"/>
                        </a:rPr>
                        <a:t>Model</a:t>
                      </a:r>
                      <a:r>
                        <a:rPr sz="1200" spc="-65" dirty="0">
                          <a:latin typeface="Times New Roman"/>
                          <a:cs typeface="Times New Roman"/>
                        </a:rPr>
                        <a:t> </a:t>
                      </a:r>
                      <a:r>
                        <a:rPr sz="1200" dirty="0">
                          <a:latin typeface="Times New Roman"/>
                          <a:cs typeface="Times New Roman"/>
                        </a:rPr>
                        <a:t>With</a:t>
                      </a:r>
                      <a:r>
                        <a:rPr sz="1200" spc="-55" dirty="0">
                          <a:latin typeface="Times New Roman"/>
                          <a:cs typeface="Times New Roman"/>
                        </a:rPr>
                        <a:t> </a:t>
                      </a:r>
                      <a:r>
                        <a:rPr sz="1200" spc="-20" dirty="0">
                          <a:latin typeface="Times New Roman"/>
                          <a:cs typeface="Times New Roman"/>
                        </a:rPr>
                        <a:t>Deep </a:t>
                      </a:r>
                      <a:r>
                        <a:rPr sz="1200" dirty="0">
                          <a:latin typeface="Times New Roman"/>
                          <a:cs typeface="Times New Roman"/>
                        </a:rPr>
                        <a:t>Neural</a:t>
                      </a:r>
                      <a:r>
                        <a:rPr sz="1200" spc="-35" dirty="0">
                          <a:latin typeface="Times New Roman"/>
                          <a:cs typeface="Times New Roman"/>
                        </a:rPr>
                        <a:t> </a:t>
                      </a:r>
                      <a:r>
                        <a:rPr sz="1200" dirty="0">
                          <a:latin typeface="Times New Roman"/>
                          <a:cs typeface="Times New Roman"/>
                        </a:rPr>
                        <a:t>Networks</a:t>
                      </a:r>
                      <a:r>
                        <a:rPr sz="1200" spc="-55" dirty="0">
                          <a:latin typeface="Times New Roman"/>
                          <a:cs typeface="Times New Roman"/>
                        </a:rPr>
                        <a:t> </a:t>
                      </a:r>
                      <a:r>
                        <a:rPr sz="1200" spc="-25" dirty="0">
                          <a:latin typeface="Times New Roman"/>
                          <a:cs typeface="Times New Roman"/>
                        </a:rPr>
                        <a:t>[8]</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738505" marR="523240" indent="-207645">
                        <a:lnSpc>
                          <a:spcPts val="1440"/>
                        </a:lnSpc>
                        <a:spcBef>
                          <a:spcPts val="20"/>
                        </a:spcBef>
                      </a:pPr>
                      <a:r>
                        <a:rPr sz="1200" dirty="0">
                          <a:latin typeface="Times New Roman"/>
                          <a:cs typeface="Times New Roman"/>
                        </a:rPr>
                        <a:t>Zhenhua</a:t>
                      </a:r>
                      <a:r>
                        <a:rPr sz="1200" spc="-35" dirty="0">
                          <a:latin typeface="Times New Roman"/>
                          <a:cs typeface="Times New Roman"/>
                        </a:rPr>
                        <a:t> </a:t>
                      </a:r>
                      <a:r>
                        <a:rPr sz="1200" spc="-20" dirty="0">
                          <a:latin typeface="Times New Roman"/>
                          <a:cs typeface="Times New Roman"/>
                        </a:rPr>
                        <a:t>Huang </a:t>
                      </a:r>
                      <a:r>
                        <a:rPr sz="1200" dirty="0">
                          <a:latin typeface="Times New Roman"/>
                          <a:cs typeface="Times New Roman"/>
                        </a:rPr>
                        <a:t>Chang</a:t>
                      </a:r>
                      <a:r>
                        <a:rPr sz="1200" spc="-60" dirty="0">
                          <a:latin typeface="Times New Roman"/>
                          <a:cs typeface="Times New Roman"/>
                        </a:rPr>
                        <a:t> </a:t>
                      </a:r>
                      <a:r>
                        <a:rPr sz="1200" spc="-25" dirty="0">
                          <a:latin typeface="Times New Roman"/>
                          <a:cs typeface="Times New Roman"/>
                        </a:rPr>
                        <a:t>Yu </a:t>
                      </a:r>
                      <a:r>
                        <a:rPr sz="1200" dirty="0">
                          <a:latin typeface="Times New Roman"/>
                          <a:cs typeface="Times New Roman"/>
                        </a:rPr>
                        <a:t>Juan</a:t>
                      </a:r>
                      <a:r>
                        <a:rPr sz="1200" spc="-25" dirty="0">
                          <a:latin typeface="Times New Roman"/>
                          <a:cs typeface="Times New Roman"/>
                        </a:rPr>
                        <a:t> Ni</a:t>
                      </a:r>
                      <a:endParaRPr sz="1200">
                        <a:latin typeface="Times New Roman"/>
                        <a:cs typeface="Times New Roman"/>
                      </a:endParaRPr>
                    </a:p>
                    <a:p>
                      <a:pPr marL="680085" marR="671830" indent="104775">
                        <a:lnSpc>
                          <a:spcPts val="1440"/>
                        </a:lnSpc>
                      </a:pPr>
                      <a:r>
                        <a:rPr sz="1200" dirty="0">
                          <a:latin typeface="Times New Roman"/>
                          <a:cs typeface="Times New Roman"/>
                        </a:rPr>
                        <a:t>Hai</a:t>
                      </a:r>
                      <a:r>
                        <a:rPr sz="1200" spc="-25" dirty="0">
                          <a:latin typeface="Times New Roman"/>
                          <a:cs typeface="Times New Roman"/>
                        </a:rPr>
                        <a:t> Liu </a:t>
                      </a:r>
                      <a:r>
                        <a:rPr sz="1200" dirty="0">
                          <a:latin typeface="Times New Roman"/>
                          <a:cs typeface="Times New Roman"/>
                        </a:rPr>
                        <a:t>Chun</a:t>
                      </a:r>
                      <a:r>
                        <a:rPr sz="1200" spc="-10" dirty="0">
                          <a:latin typeface="Times New Roman"/>
                          <a:cs typeface="Times New Roman"/>
                        </a:rPr>
                        <a:t> </a:t>
                      </a:r>
                      <a:r>
                        <a:rPr sz="1200" spc="-20" dirty="0">
                          <a:latin typeface="Times New Roman"/>
                          <a:cs typeface="Times New Roman"/>
                        </a:rPr>
                        <a:t>Zeng </a:t>
                      </a:r>
                      <a:r>
                        <a:rPr sz="1200" spc="-25" dirty="0">
                          <a:latin typeface="Times New Roman"/>
                          <a:cs typeface="Times New Roman"/>
                        </a:rPr>
                        <a:t>Yong</a:t>
                      </a:r>
                      <a:r>
                        <a:rPr sz="1200" spc="-50" dirty="0">
                          <a:latin typeface="Times New Roman"/>
                          <a:cs typeface="Times New Roman"/>
                        </a:rPr>
                        <a:t> </a:t>
                      </a:r>
                      <a:r>
                        <a:rPr sz="1200" spc="-20" dirty="0">
                          <a:latin typeface="Times New Roman"/>
                          <a:cs typeface="Times New Roman"/>
                        </a:rPr>
                        <a:t>Tang</a:t>
                      </a:r>
                      <a:endParaRPr sz="1200">
                        <a:latin typeface="Times New Roman"/>
                        <a:cs typeface="Times New Roman"/>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10"/>
                        </a:lnSpc>
                      </a:pPr>
                      <a:r>
                        <a:rPr sz="1200" spc="-20" dirty="0">
                          <a:latin typeface="Times New Roman"/>
                          <a:cs typeface="Times New Roman"/>
                        </a:rPr>
                        <a:t>2019</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00"/>
                        </a:lnSpc>
                      </a:pP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paper</a:t>
                      </a:r>
                      <a:r>
                        <a:rPr sz="1200" spc="-20" dirty="0">
                          <a:latin typeface="Times New Roman"/>
                          <a:cs typeface="Times New Roman"/>
                        </a:rPr>
                        <a:t> </a:t>
                      </a:r>
                      <a:r>
                        <a:rPr sz="1200" dirty="0">
                          <a:latin typeface="Times New Roman"/>
                          <a:cs typeface="Times New Roman"/>
                        </a:rPr>
                        <a:t>introduces</a:t>
                      </a:r>
                      <a:r>
                        <a:rPr sz="1200" spc="-10"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spc="-20" dirty="0">
                          <a:latin typeface="Times New Roman"/>
                          <a:cs typeface="Times New Roman"/>
                        </a:rPr>
                        <a:t>Deep</a:t>
                      </a:r>
                      <a:endParaRPr sz="1200">
                        <a:latin typeface="Times New Roman"/>
                        <a:cs typeface="Times New Roman"/>
                      </a:endParaRPr>
                    </a:p>
                    <a:p>
                      <a:pPr marL="69215" marR="139065">
                        <a:lnSpc>
                          <a:spcPct val="107000"/>
                        </a:lnSpc>
                        <a:spcBef>
                          <a:spcPts val="5"/>
                        </a:spcBef>
                      </a:pPr>
                      <a:r>
                        <a:rPr sz="1200" dirty="0">
                          <a:latin typeface="Times New Roman"/>
                          <a:cs typeface="Times New Roman"/>
                        </a:rPr>
                        <a:t>Metric</a:t>
                      </a:r>
                      <a:r>
                        <a:rPr sz="1200" spc="-40" dirty="0">
                          <a:latin typeface="Times New Roman"/>
                          <a:cs typeface="Times New Roman"/>
                        </a:rPr>
                        <a:t> </a:t>
                      </a:r>
                      <a:r>
                        <a:rPr sz="1200" dirty="0">
                          <a:latin typeface="Times New Roman"/>
                          <a:cs typeface="Times New Roman"/>
                        </a:rPr>
                        <a:t>Factorization</a:t>
                      </a:r>
                      <a:r>
                        <a:rPr sz="1200" spc="-25" dirty="0">
                          <a:latin typeface="Times New Roman"/>
                          <a:cs typeface="Times New Roman"/>
                        </a:rPr>
                        <a:t> </a:t>
                      </a:r>
                      <a:r>
                        <a:rPr sz="1200" spc="-10" dirty="0">
                          <a:latin typeface="Times New Roman"/>
                          <a:cs typeface="Times New Roman"/>
                        </a:rPr>
                        <a:t>Learning </a:t>
                      </a:r>
                      <a:r>
                        <a:rPr sz="1200" dirty="0">
                          <a:latin typeface="Times New Roman"/>
                          <a:cs typeface="Times New Roman"/>
                        </a:rPr>
                        <a:t>(DMFL)</a:t>
                      </a:r>
                      <a:r>
                        <a:rPr sz="1200" spc="-25" dirty="0">
                          <a:latin typeface="Times New Roman"/>
                          <a:cs typeface="Times New Roman"/>
                        </a:rPr>
                        <a:t> </a:t>
                      </a:r>
                      <a:r>
                        <a:rPr sz="1200" dirty="0">
                          <a:latin typeface="Times New Roman"/>
                          <a:cs typeface="Times New Roman"/>
                        </a:rPr>
                        <a:t>model</a:t>
                      </a:r>
                      <a:r>
                        <a:rPr sz="1200" spc="-35" dirty="0">
                          <a:latin typeface="Times New Roman"/>
                          <a:cs typeface="Times New Roman"/>
                        </a:rPr>
                        <a:t> </a:t>
                      </a:r>
                      <a:r>
                        <a:rPr sz="1200" dirty="0">
                          <a:latin typeface="Times New Roman"/>
                          <a:cs typeface="Times New Roman"/>
                        </a:rPr>
                        <a:t>combining</a:t>
                      </a:r>
                      <a:r>
                        <a:rPr sz="1200" spc="-40" dirty="0">
                          <a:latin typeface="Times New Roman"/>
                          <a:cs typeface="Times New Roman"/>
                        </a:rPr>
                        <a:t> </a:t>
                      </a:r>
                      <a:r>
                        <a:rPr sz="1200" spc="-20" dirty="0">
                          <a:latin typeface="Times New Roman"/>
                          <a:cs typeface="Times New Roman"/>
                        </a:rPr>
                        <a:t>deep </a:t>
                      </a:r>
                      <a:r>
                        <a:rPr sz="1200" dirty="0">
                          <a:latin typeface="Times New Roman"/>
                          <a:cs typeface="Times New Roman"/>
                        </a:rPr>
                        <a:t>learning,</a:t>
                      </a:r>
                      <a:r>
                        <a:rPr sz="1200" spc="-40" dirty="0">
                          <a:latin typeface="Times New Roman"/>
                          <a:cs typeface="Times New Roman"/>
                        </a:rPr>
                        <a:t> </a:t>
                      </a:r>
                      <a:r>
                        <a:rPr sz="1200" dirty="0">
                          <a:latin typeface="Times New Roman"/>
                          <a:cs typeface="Times New Roman"/>
                        </a:rPr>
                        <a:t>factorization</a:t>
                      </a:r>
                      <a:r>
                        <a:rPr sz="1200" spc="-40" dirty="0">
                          <a:latin typeface="Times New Roman"/>
                          <a:cs typeface="Times New Roman"/>
                        </a:rPr>
                        <a:t> </a:t>
                      </a:r>
                      <a:r>
                        <a:rPr sz="1200" spc="-10" dirty="0">
                          <a:latin typeface="Times New Roman"/>
                          <a:cs typeface="Times New Roman"/>
                        </a:rPr>
                        <a:t>machines,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metric</a:t>
                      </a:r>
                      <a:r>
                        <a:rPr sz="1200" spc="-10" dirty="0">
                          <a:latin typeface="Times New Roman"/>
                          <a:cs typeface="Times New Roman"/>
                        </a:rPr>
                        <a:t> </a:t>
                      </a:r>
                      <a:r>
                        <a:rPr sz="1200" dirty="0">
                          <a:latin typeface="Times New Roman"/>
                          <a:cs typeface="Times New Roman"/>
                        </a:rPr>
                        <a:t>learning,</a:t>
                      </a:r>
                      <a:r>
                        <a:rPr sz="1200" spc="-5" dirty="0">
                          <a:latin typeface="Times New Roman"/>
                          <a:cs typeface="Times New Roman"/>
                        </a:rPr>
                        <a:t> </a:t>
                      </a:r>
                      <a:r>
                        <a:rPr sz="1200" dirty="0">
                          <a:latin typeface="Times New Roman"/>
                          <a:cs typeface="Times New Roman"/>
                        </a:rPr>
                        <a:t>using</a:t>
                      </a:r>
                      <a:r>
                        <a:rPr sz="1200" spc="-25" dirty="0">
                          <a:latin typeface="Times New Roman"/>
                          <a:cs typeface="Times New Roman"/>
                        </a:rPr>
                        <a:t> </a:t>
                      </a:r>
                      <a:r>
                        <a:rPr sz="1200" spc="-10" dirty="0">
                          <a:latin typeface="Times New Roman"/>
                          <a:cs typeface="Times New Roman"/>
                        </a:rPr>
                        <a:t>SDAE- </a:t>
                      </a:r>
                      <a:r>
                        <a:rPr sz="1200" dirty="0">
                          <a:latin typeface="Times New Roman"/>
                          <a:cs typeface="Times New Roman"/>
                        </a:rPr>
                        <a:t>FM</a:t>
                      </a:r>
                      <a:r>
                        <a:rPr sz="1200" spc="-10" dirty="0">
                          <a:latin typeface="Times New Roman"/>
                          <a:cs typeface="Times New Roman"/>
                        </a:rPr>
                        <a:t> </a:t>
                      </a:r>
                      <a:r>
                        <a:rPr sz="1200" dirty="0">
                          <a:latin typeface="Times New Roman"/>
                          <a:cs typeface="Times New Roman"/>
                        </a:rPr>
                        <a:t>and DNN</a:t>
                      </a:r>
                      <a:r>
                        <a:rPr sz="1200" spc="-2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10" dirty="0">
                          <a:latin typeface="Times New Roman"/>
                          <a:cs typeface="Times New Roman"/>
                        </a:rPr>
                        <a:t>generate </a:t>
                      </a:r>
                      <a:r>
                        <a:rPr sz="1200" dirty="0">
                          <a:latin typeface="Times New Roman"/>
                          <a:cs typeface="Times New Roman"/>
                        </a:rPr>
                        <a:t>personalized</a:t>
                      </a:r>
                      <a:r>
                        <a:rPr sz="1200" spc="-60" dirty="0">
                          <a:latin typeface="Times New Roman"/>
                          <a:cs typeface="Times New Roman"/>
                        </a:rPr>
                        <a:t> </a:t>
                      </a:r>
                      <a:r>
                        <a:rPr sz="1200" spc="-10" dirty="0">
                          <a:latin typeface="Times New Roman"/>
                          <a:cs typeface="Times New Roman"/>
                        </a:rPr>
                        <a:t>recommendations.</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a:lnSpc>
                          <a:spcPts val="1400"/>
                        </a:lnSpc>
                      </a:pPr>
                      <a:r>
                        <a:rPr sz="1200" dirty="0">
                          <a:latin typeface="Times New Roman"/>
                          <a:cs typeface="Times New Roman"/>
                        </a:rPr>
                        <a:t>Struggles</a:t>
                      </a:r>
                      <a:r>
                        <a:rPr sz="1200" spc="-25" dirty="0">
                          <a:latin typeface="Times New Roman"/>
                          <a:cs typeface="Times New Roman"/>
                        </a:rPr>
                        <a:t> </a:t>
                      </a:r>
                      <a:r>
                        <a:rPr sz="1200" dirty="0">
                          <a:latin typeface="Times New Roman"/>
                          <a:cs typeface="Times New Roman"/>
                        </a:rPr>
                        <a:t>with</a:t>
                      </a:r>
                      <a:r>
                        <a:rPr sz="1200" spc="-40" dirty="0">
                          <a:latin typeface="Times New Roman"/>
                          <a:cs typeface="Times New Roman"/>
                        </a:rPr>
                        <a:t> </a:t>
                      </a:r>
                      <a:r>
                        <a:rPr sz="1200" spc="-10" dirty="0">
                          <a:latin typeface="Times New Roman"/>
                          <a:cs typeface="Times New Roman"/>
                        </a:rPr>
                        <a:t>sparse</a:t>
                      </a:r>
                      <a:endParaRPr sz="1200">
                        <a:latin typeface="Times New Roman"/>
                        <a:cs typeface="Times New Roman"/>
                      </a:endParaRPr>
                    </a:p>
                    <a:p>
                      <a:pPr marL="69850" marR="210820">
                        <a:lnSpc>
                          <a:spcPct val="106900"/>
                        </a:lnSpc>
                        <a:spcBef>
                          <a:spcPts val="5"/>
                        </a:spcBef>
                      </a:pPr>
                      <a:r>
                        <a:rPr sz="1200" dirty="0">
                          <a:latin typeface="Times New Roman"/>
                          <a:cs typeface="Times New Roman"/>
                        </a:rPr>
                        <a:t>datasets,</a:t>
                      </a:r>
                      <a:r>
                        <a:rPr sz="1200" spc="-25" dirty="0">
                          <a:latin typeface="Times New Roman"/>
                          <a:cs typeface="Times New Roman"/>
                        </a:rPr>
                        <a:t> </a:t>
                      </a:r>
                      <a:r>
                        <a:rPr sz="1200" spc="-10" dirty="0">
                          <a:latin typeface="Times New Roman"/>
                          <a:cs typeface="Times New Roman"/>
                        </a:rPr>
                        <a:t>affecting effectiveness.</a:t>
                      </a:r>
                      <a:r>
                        <a:rPr sz="1200" spc="60" dirty="0">
                          <a:latin typeface="Times New Roman"/>
                          <a:cs typeface="Times New Roman"/>
                        </a:rPr>
                        <a:t> </a:t>
                      </a:r>
                      <a:r>
                        <a:rPr sz="1200" spc="-10" dirty="0">
                          <a:latin typeface="Times New Roman"/>
                          <a:cs typeface="Times New Roman"/>
                        </a:rPr>
                        <a:t>Increased </a:t>
                      </a:r>
                      <a:r>
                        <a:rPr sz="1200" dirty="0">
                          <a:latin typeface="Times New Roman"/>
                          <a:cs typeface="Times New Roman"/>
                        </a:rPr>
                        <a:t>computational</a:t>
                      </a:r>
                      <a:r>
                        <a:rPr sz="1200" spc="-60" dirty="0">
                          <a:latin typeface="Times New Roman"/>
                          <a:cs typeface="Times New Roman"/>
                        </a:rPr>
                        <a:t> </a:t>
                      </a:r>
                      <a:r>
                        <a:rPr sz="1200" spc="-10" dirty="0">
                          <a:latin typeface="Times New Roman"/>
                          <a:cs typeface="Times New Roman"/>
                        </a:rPr>
                        <a:t>demands </a:t>
                      </a:r>
                      <a:r>
                        <a:rPr sz="1200" dirty="0">
                          <a:latin typeface="Times New Roman"/>
                          <a:cs typeface="Times New Roman"/>
                        </a:rPr>
                        <a:t>reduce</a:t>
                      </a:r>
                      <a:r>
                        <a:rPr sz="1200" spc="-5" dirty="0">
                          <a:latin typeface="Times New Roman"/>
                          <a:cs typeface="Times New Roman"/>
                        </a:rPr>
                        <a:t> </a:t>
                      </a:r>
                      <a:r>
                        <a:rPr sz="1200" spc="-10" dirty="0">
                          <a:latin typeface="Times New Roman"/>
                          <a:cs typeface="Times New Roman"/>
                        </a:rPr>
                        <a:t>real-</a:t>
                      </a:r>
                      <a:r>
                        <a:rPr sz="1200" dirty="0">
                          <a:latin typeface="Times New Roman"/>
                          <a:cs typeface="Times New Roman"/>
                        </a:rPr>
                        <a:t>time </a:t>
                      </a:r>
                      <a:r>
                        <a:rPr sz="1200" spc="-20" dirty="0">
                          <a:latin typeface="Times New Roman"/>
                          <a:cs typeface="Times New Roman"/>
                        </a:rPr>
                        <a:t>efficiency.</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4"/>
                  </a:ext>
                </a:extLst>
              </a:tr>
              <a:tr h="1174115">
                <a:tc>
                  <a:txBody>
                    <a:bodyPr/>
                    <a:lstStyle/>
                    <a:p>
                      <a:pPr algn="ctr">
                        <a:lnSpc>
                          <a:spcPts val="1410"/>
                        </a:lnSpc>
                      </a:pPr>
                      <a:r>
                        <a:rPr sz="1200" spc="-50" dirty="0">
                          <a:latin typeface="Times New Roman"/>
                          <a:cs typeface="Times New Roman"/>
                        </a:rPr>
                        <a:t>9</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400"/>
                        </a:lnSpc>
                      </a:pPr>
                      <a:r>
                        <a:rPr sz="1200" dirty="0">
                          <a:latin typeface="Times New Roman"/>
                          <a:cs typeface="Times New Roman"/>
                        </a:rPr>
                        <a:t>A</a:t>
                      </a:r>
                      <a:r>
                        <a:rPr sz="1200" spc="-80" dirty="0">
                          <a:latin typeface="Times New Roman"/>
                          <a:cs typeface="Times New Roman"/>
                        </a:rPr>
                        <a:t> </a:t>
                      </a:r>
                      <a:r>
                        <a:rPr sz="1200" spc="-10" dirty="0">
                          <a:latin typeface="Times New Roman"/>
                          <a:cs typeface="Times New Roman"/>
                        </a:rPr>
                        <a:t>hybrid</a:t>
                      </a:r>
                      <a:endParaRPr sz="1200">
                        <a:latin typeface="Times New Roman"/>
                        <a:cs typeface="Times New Roman"/>
                      </a:endParaRPr>
                    </a:p>
                    <a:p>
                      <a:pPr marL="68580" marR="130175">
                        <a:lnSpc>
                          <a:spcPct val="106900"/>
                        </a:lnSpc>
                        <a:spcBef>
                          <a:spcPts val="10"/>
                        </a:spcBef>
                      </a:pPr>
                      <a:r>
                        <a:rPr sz="1200" dirty="0">
                          <a:latin typeface="Times New Roman"/>
                          <a:cs typeface="Times New Roman"/>
                        </a:rPr>
                        <a:t>recommender</a:t>
                      </a:r>
                      <a:r>
                        <a:rPr sz="1200" spc="-55" dirty="0">
                          <a:latin typeface="Times New Roman"/>
                          <a:cs typeface="Times New Roman"/>
                        </a:rPr>
                        <a:t> </a:t>
                      </a:r>
                      <a:r>
                        <a:rPr sz="1200" spc="-10" dirty="0">
                          <a:latin typeface="Times New Roman"/>
                          <a:cs typeface="Times New Roman"/>
                        </a:rPr>
                        <a:t>system </a:t>
                      </a:r>
                      <a:r>
                        <a:rPr sz="1200" dirty="0">
                          <a:latin typeface="Times New Roman"/>
                          <a:cs typeface="Times New Roman"/>
                        </a:rPr>
                        <a:t>using</a:t>
                      </a:r>
                      <a:r>
                        <a:rPr sz="1200" spc="-20" dirty="0">
                          <a:latin typeface="Times New Roman"/>
                          <a:cs typeface="Times New Roman"/>
                        </a:rPr>
                        <a:t> </a:t>
                      </a:r>
                      <a:r>
                        <a:rPr sz="1200" dirty="0">
                          <a:latin typeface="Times New Roman"/>
                          <a:cs typeface="Times New Roman"/>
                        </a:rPr>
                        <a:t>Multi</a:t>
                      </a:r>
                      <a:r>
                        <a:rPr sz="1200" spc="-15" dirty="0">
                          <a:latin typeface="Times New Roman"/>
                          <a:cs typeface="Times New Roman"/>
                        </a:rPr>
                        <a:t> </a:t>
                      </a:r>
                      <a:r>
                        <a:rPr sz="1200" spc="-20" dirty="0">
                          <a:latin typeface="Times New Roman"/>
                          <a:cs typeface="Times New Roman"/>
                        </a:rPr>
                        <a:t>Layer </a:t>
                      </a:r>
                      <a:r>
                        <a:rPr sz="1200" dirty="0">
                          <a:latin typeface="Times New Roman"/>
                          <a:cs typeface="Times New Roman"/>
                        </a:rPr>
                        <a:t>Perceptron</a:t>
                      </a:r>
                      <a:r>
                        <a:rPr sz="1200" spc="-50" dirty="0">
                          <a:latin typeface="Times New Roman"/>
                          <a:cs typeface="Times New Roman"/>
                        </a:rPr>
                        <a:t> </a:t>
                      </a:r>
                      <a:r>
                        <a:rPr sz="1200" spc="-10" dirty="0">
                          <a:latin typeface="Times New Roman"/>
                          <a:cs typeface="Times New Roman"/>
                        </a:rPr>
                        <a:t>Neural </a:t>
                      </a:r>
                      <a:r>
                        <a:rPr sz="1200" dirty="0">
                          <a:latin typeface="Times New Roman"/>
                          <a:cs typeface="Times New Roman"/>
                        </a:rPr>
                        <a:t>Network</a:t>
                      </a:r>
                      <a:r>
                        <a:rPr sz="1200" spc="-50" dirty="0">
                          <a:latin typeface="Times New Roman"/>
                          <a:cs typeface="Times New Roman"/>
                        </a:rPr>
                        <a:t> </a:t>
                      </a:r>
                      <a:r>
                        <a:rPr sz="1200" spc="-25" dirty="0">
                          <a:latin typeface="Times New Roman"/>
                          <a:cs typeface="Times New Roman"/>
                        </a:rPr>
                        <a:t>[9]</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10"/>
                        </a:lnSpc>
                      </a:pPr>
                      <a:r>
                        <a:rPr sz="1200" dirty="0">
                          <a:latin typeface="Times New Roman"/>
                          <a:cs typeface="Times New Roman"/>
                        </a:rPr>
                        <a:t>Didar</a:t>
                      </a:r>
                      <a:r>
                        <a:rPr sz="1200" spc="-25" dirty="0">
                          <a:latin typeface="Times New Roman"/>
                          <a:cs typeface="Times New Roman"/>
                        </a:rPr>
                        <a:t> </a:t>
                      </a:r>
                      <a:r>
                        <a:rPr sz="1200" dirty="0">
                          <a:latin typeface="Times New Roman"/>
                          <a:cs typeface="Times New Roman"/>
                        </a:rPr>
                        <a:t>Divani</a:t>
                      </a:r>
                      <a:r>
                        <a:rPr sz="1200" spc="-20" dirty="0">
                          <a:latin typeface="Times New Roman"/>
                          <a:cs typeface="Times New Roman"/>
                        </a:rPr>
                        <a:t> </a:t>
                      </a:r>
                      <a:r>
                        <a:rPr sz="1200" spc="-10" dirty="0">
                          <a:latin typeface="Times New Roman"/>
                          <a:cs typeface="Times New Roman"/>
                        </a:rPr>
                        <a:t>Sanandaj</a:t>
                      </a:r>
                      <a:endParaRPr sz="1200">
                        <a:latin typeface="Times New Roman"/>
                        <a:cs typeface="Times New Roman"/>
                      </a:endParaRPr>
                    </a:p>
                    <a:p>
                      <a:pPr marL="635" algn="ctr">
                        <a:lnSpc>
                          <a:spcPct val="100000"/>
                        </a:lnSpc>
                      </a:pPr>
                      <a:r>
                        <a:rPr sz="1200" dirty="0">
                          <a:latin typeface="Times New Roman"/>
                          <a:cs typeface="Times New Roman"/>
                        </a:rPr>
                        <a:t>Sasan</a:t>
                      </a:r>
                      <a:r>
                        <a:rPr sz="1200" spc="-20" dirty="0">
                          <a:latin typeface="Times New Roman"/>
                          <a:cs typeface="Times New Roman"/>
                        </a:rPr>
                        <a:t> </a:t>
                      </a:r>
                      <a:r>
                        <a:rPr sz="1200" dirty="0">
                          <a:latin typeface="Times New Roman"/>
                          <a:cs typeface="Times New Roman"/>
                        </a:rPr>
                        <a:t>H.</a:t>
                      </a:r>
                      <a:r>
                        <a:rPr sz="1200" spc="-75" dirty="0">
                          <a:latin typeface="Times New Roman"/>
                          <a:cs typeface="Times New Roman"/>
                        </a:rPr>
                        <a:t> </a:t>
                      </a:r>
                      <a:r>
                        <a:rPr sz="1200" spc="-10" dirty="0">
                          <a:latin typeface="Times New Roman"/>
                          <a:cs typeface="Times New Roman"/>
                        </a:rPr>
                        <a:t>Alizadeh</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10"/>
                        </a:lnSpc>
                      </a:pPr>
                      <a:r>
                        <a:rPr sz="1200" spc="-20" dirty="0">
                          <a:latin typeface="Times New Roman"/>
                          <a:cs typeface="Times New Roman"/>
                        </a:rPr>
                        <a:t>2018</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400"/>
                        </a:lnSpc>
                      </a:pPr>
                      <a:r>
                        <a:rPr sz="1200" dirty="0">
                          <a:latin typeface="Times New Roman"/>
                          <a:cs typeface="Times New Roman"/>
                        </a:rPr>
                        <a:t>This</a:t>
                      </a:r>
                      <a:r>
                        <a:rPr sz="1200" spc="-25" dirty="0">
                          <a:latin typeface="Times New Roman"/>
                          <a:cs typeface="Times New Roman"/>
                        </a:rPr>
                        <a:t> </a:t>
                      </a:r>
                      <a:r>
                        <a:rPr sz="1200" dirty="0">
                          <a:latin typeface="Times New Roman"/>
                          <a:cs typeface="Times New Roman"/>
                        </a:rPr>
                        <a:t>paper</a:t>
                      </a:r>
                      <a:r>
                        <a:rPr sz="1200" spc="-5" dirty="0">
                          <a:latin typeface="Times New Roman"/>
                          <a:cs typeface="Times New Roman"/>
                        </a:rPr>
                        <a:t> </a:t>
                      </a:r>
                      <a:r>
                        <a:rPr sz="1200" dirty="0">
                          <a:latin typeface="Times New Roman"/>
                          <a:cs typeface="Times New Roman"/>
                        </a:rPr>
                        <a:t>proposes</a:t>
                      </a:r>
                      <a:r>
                        <a:rPr sz="1200" spc="-20" dirty="0">
                          <a:latin typeface="Times New Roman"/>
                          <a:cs typeface="Times New Roman"/>
                        </a:rPr>
                        <a:t> </a:t>
                      </a:r>
                      <a:r>
                        <a:rPr sz="1200" dirty="0">
                          <a:latin typeface="Times New Roman"/>
                          <a:cs typeface="Times New Roman"/>
                        </a:rPr>
                        <a:t>a</a:t>
                      </a:r>
                      <a:r>
                        <a:rPr sz="1200" spc="-20" dirty="0">
                          <a:latin typeface="Times New Roman"/>
                          <a:cs typeface="Times New Roman"/>
                        </a:rPr>
                        <a:t> </a:t>
                      </a:r>
                      <a:r>
                        <a:rPr sz="1200" spc="-10" dirty="0">
                          <a:latin typeface="Times New Roman"/>
                          <a:cs typeface="Times New Roman"/>
                        </a:rPr>
                        <a:t>hybrid</a:t>
                      </a:r>
                      <a:endParaRPr sz="1200">
                        <a:latin typeface="Times New Roman"/>
                        <a:cs typeface="Times New Roman"/>
                      </a:endParaRPr>
                    </a:p>
                    <a:p>
                      <a:pPr marL="69215" marR="94615">
                        <a:lnSpc>
                          <a:spcPct val="106900"/>
                        </a:lnSpc>
                        <a:spcBef>
                          <a:spcPts val="10"/>
                        </a:spcBef>
                      </a:pPr>
                      <a:r>
                        <a:rPr sz="1200" dirty="0">
                          <a:latin typeface="Times New Roman"/>
                          <a:cs typeface="Times New Roman"/>
                        </a:rPr>
                        <a:t>recommender</a:t>
                      </a:r>
                      <a:r>
                        <a:rPr sz="1200" spc="-40" dirty="0">
                          <a:latin typeface="Times New Roman"/>
                          <a:cs typeface="Times New Roman"/>
                        </a:rPr>
                        <a:t> </a:t>
                      </a:r>
                      <a:r>
                        <a:rPr sz="1200" dirty="0">
                          <a:latin typeface="Times New Roman"/>
                          <a:cs typeface="Times New Roman"/>
                        </a:rPr>
                        <a:t>system</a:t>
                      </a:r>
                      <a:r>
                        <a:rPr sz="1200" spc="-35" dirty="0">
                          <a:latin typeface="Times New Roman"/>
                          <a:cs typeface="Times New Roman"/>
                        </a:rPr>
                        <a:t> </a:t>
                      </a:r>
                      <a:r>
                        <a:rPr sz="1200" spc="-10" dirty="0">
                          <a:latin typeface="Times New Roman"/>
                          <a:cs typeface="Times New Roman"/>
                        </a:rPr>
                        <a:t>combining </a:t>
                      </a:r>
                      <a:r>
                        <a:rPr sz="1200" dirty="0">
                          <a:latin typeface="Times New Roman"/>
                          <a:cs typeface="Times New Roman"/>
                        </a:rPr>
                        <a:t>collaborative</a:t>
                      </a:r>
                      <a:r>
                        <a:rPr sz="1200" spc="-15" dirty="0">
                          <a:latin typeface="Times New Roman"/>
                          <a:cs typeface="Times New Roman"/>
                        </a:rPr>
                        <a:t> </a:t>
                      </a:r>
                      <a:r>
                        <a:rPr sz="1200" dirty="0">
                          <a:latin typeface="Times New Roman"/>
                          <a:cs typeface="Times New Roman"/>
                        </a:rPr>
                        <a:t>filtering</a:t>
                      </a:r>
                      <a:r>
                        <a:rPr sz="1200" spc="-20" dirty="0">
                          <a:latin typeface="Times New Roman"/>
                          <a:cs typeface="Times New Roman"/>
                        </a:rPr>
                        <a:t> </a:t>
                      </a:r>
                      <a:r>
                        <a:rPr sz="1200" dirty="0">
                          <a:latin typeface="Times New Roman"/>
                          <a:cs typeface="Times New Roman"/>
                        </a:rPr>
                        <a:t>and</a:t>
                      </a:r>
                      <a:r>
                        <a:rPr sz="1200" spc="-35" dirty="0">
                          <a:latin typeface="Times New Roman"/>
                          <a:cs typeface="Times New Roman"/>
                        </a:rPr>
                        <a:t> </a:t>
                      </a:r>
                      <a:r>
                        <a:rPr sz="1200" spc="-10" dirty="0">
                          <a:latin typeface="Times New Roman"/>
                          <a:cs typeface="Times New Roman"/>
                        </a:rPr>
                        <a:t>content- </a:t>
                      </a:r>
                      <a:r>
                        <a:rPr sz="1200" dirty="0">
                          <a:latin typeface="Times New Roman"/>
                          <a:cs typeface="Times New Roman"/>
                        </a:rPr>
                        <a:t>based</a:t>
                      </a:r>
                      <a:r>
                        <a:rPr sz="1200" spc="-20" dirty="0">
                          <a:latin typeface="Times New Roman"/>
                          <a:cs typeface="Times New Roman"/>
                        </a:rPr>
                        <a:t> </a:t>
                      </a:r>
                      <a:r>
                        <a:rPr sz="1200" dirty="0">
                          <a:latin typeface="Times New Roman"/>
                          <a:cs typeface="Times New Roman"/>
                        </a:rPr>
                        <a:t>filtering</a:t>
                      </a:r>
                      <a:r>
                        <a:rPr sz="1200" spc="-5" dirty="0">
                          <a:latin typeface="Times New Roman"/>
                          <a:cs typeface="Times New Roman"/>
                        </a:rPr>
                        <a:t> </a:t>
                      </a:r>
                      <a:r>
                        <a:rPr sz="1200" dirty="0">
                          <a:latin typeface="Times New Roman"/>
                          <a:cs typeface="Times New Roman"/>
                        </a:rPr>
                        <a:t>with</a:t>
                      </a:r>
                      <a:r>
                        <a:rPr sz="1200" spc="-25" dirty="0">
                          <a:latin typeface="Times New Roman"/>
                          <a:cs typeface="Times New Roman"/>
                        </a:rPr>
                        <a:t> </a:t>
                      </a:r>
                      <a:r>
                        <a:rPr sz="1200" dirty="0">
                          <a:latin typeface="Times New Roman"/>
                          <a:cs typeface="Times New Roman"/>
                        </a:rPr>
                        <a:t>an</a:t>
                      </a:r>
                      <a:r>
                        <a:rPr sz="1200" spc="-20" dirty="0">
                          <a:latin typeface="Times New Roman"/>
                          <a:cs typeface="Times New Roman"/>
                        </a:rPr>
                        <a:t> </a:t>
                      </a:r>
                      <a:r>
                        <a:rPr sz="1200" spc="-10" dirty="0">
                          <a:latin typeface="Times New Roman"/>
                          <a:cs typeface="Times New Roman"/>
                        </a:rPr>
                        <a:t>artificial </a:t>
                      </a:r>
                      <a:r>
                        <a:rPr sz="1200" dirty="0">
                          <a:latin typeface="Times New Roman"/>
                          <a:cs typeface="Times New Roman"/>
                        </a:rPr>
                        <a:t>neural</a:t>
                      </a:r>
                      <a:r>
                        <a:rPr sz="1200" spc="-10" dirty="0">
                          <a:latin typeface="Times New Roman"/>
                          <a:cs typeface="Times New Roman"/>
                        </a:rPr>
                        <a:t> </a:t>
                      </a:r>
                      <a:r>
                        <a:rPr sz="1200" dirty="0">
                          <a:latin typeface="Times New Roman"/>
                          <a:cs typeface="Times New Roman"/>
                        </a:rPr>
                        <a:t>network</a:t>
                      </a:r>
                      <a:r>
                        <a:rPr sz="1200" spc="-25" dirty="0">
                          <a:latin typeface="Times New Roman"/>
                          <a:cs typeface="Times New Roman"/>
                        </a:rPr>
                        <a:t> </a:t>
                      </a:r>
                      <a:r>
                        <a:rPr sz="1200" dirty="0">
                          <a:latin typeface="Times New Roman"/>
                          <a:cs typeface="Times New Roman"/>
                        </a:rPr>
                        <a:t>(ANN)</a:t>
                      </a:r>
                      <a:r>
                        <a:rPr sz="1200" spc="-30" dirty="0">
                          <a:latin typeface="Times New Roman"/>
                          <a:cs typeface="Times New Roman"/>
                        </a:rPr>
                        <a:t> </a:t>
                      </a:r>
                      <a:r>
                        <a:rPr sz="1200" dirty="0">
                          <a:latin typeface="Times New Roman"/>
                          <a:cs typeface="Times New Roman"/>
                        </a:rPr>
                        <a:t>to</a:t>
                      </a:r>
                      <a:r>
                        <a:rPr sz="1200" spc="-25" dirty="0">
                          <a:latin typeface="Times New Roman"/>
                          <a:cs typeface="Times New Roman"/>
                        </a:rPr>
                        <a:t> </a:t>
                      </a:r>
                      <a:r>
                        <a:rPr sz="1200" spc="-10" dirty="0">
                          <a:latin typeface="Times New Roman"/>
                          <a:cs typeface="Times New Roman"/>
                        </a:rPr>
                        <a:t>address </a:t>
                      </a:r>
                      <a:r>
                        <a:rPr sz="1200" dirty="0">
                          <a:latin typeface="Times New Roman"/>
                          <a:cs typeface="Times New Roman"/>
                        </a:rPr>
                        <a:t>the</a:t>
                      </a:r>
                      <a:r>
                        <a:rPr sz="1200" spc="-10" dirty="0">
                          <a:latin typeface="Times New Roman"/>
                          <a:cs typeface="Times New Roman"/>
                        </a:rPr>
                        <a:t> cold-</a:t>
                      </a:r>
                      <a:r>
                        <a:rPr sz="1200" dirty="0">
                          <a:latin typeface="Times New Roman"/>
                          <a:cs typeface="Times New Roman"/>
                        </a:rPr>
                        <a:t>start</a:t>
                      </a:r>
                      <a:r>
                        <a:rPr sz="1200" spc="10" dirty="0">
                          <a:latin typeface="Times New Roman"/>
                          <a:cs typeface="Times New Roman"/>
                        </a:rPr>
                        <a:t> </a:t>
                      </a:r>
                      <a:r>
                        <a:rPr sz="1200" spc="-10" dirty="0">
                          <a:latin typeface="Times New Roman"/>
                          <a:cs typeface="Times New Roman"/>
                        </a:rPr>
                        <a:t>problem.</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850">
                        <a:lnSpc>
                          <a:spcPts val="1400"/>
                        </a:lnSpc>
                      </a:pPr>
                      <a:r>
                        <a:rPr sz="1200" dirty="0">
                          <a:latin typeface="Times New Roman"/>
                          <a:cs typeface="Times New Roman"/>
                        </a:rPr>
                        <a:t>Due</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use</a:t>
                      </a:r>
                      <a:r>
                        <a:rPr sz="1200" spc="-20" dirty="0">
                          <a:latin typeface="Times New Roman"/>
                          <a:cs typeface="Times New Roman"/>
                        </a:rPr>
                        <a:t> </a:t>
                      </a:r>
                      <a:r>
                        <a:rPr sz="1200" dirty="0">
                          <a:latin typeface="Times New Roman"/>
                          <a:cs typeface="Times New Roman"/>
                        </a:rPr>
                        <a:t>of</a:t>
                      </a:r>
                      <a:r>
                        <a:rPr sz="1200" spc="-75" dirty="0">
                          <a:latin typeface="Times New Roman"/>
                          <a:cs typeface="Times New Roman"/>
                        </a:rPr>
                        <a:t> </a:t>
                      </a:r>
                      <a:r>
                        <a:rPr sz="1200" dirty="0">
                          <a:latin typeface="Times New Roman"/>
                          <a:cs typeface="Times New Roman"/>
                        </a:rPr>
                        <a:t>ANN</a:t>
                      </a:r>
                      <a:r>
                        <a:rPr sz="1200" spc="-25" dirty="0">
                          <a:latin typeface="Times New Roman"/>
                          <a:cs typeface="Times New Roman"/>
                        </a:rPr>
                        <a:t> </a:t>
                      </a:r>
                      <a:r>
                        <a:rPr sz="1200" spc="-20" dirty="0">
                          <a:latin typeface="Times New Roman"/>
                          <a:cs typeface="Times New Roman"/>
                        </a:rPr>
                        <a:t>with</a:t>
                      </a:r>
                      <a:endParaRPr sz="1200" dirty="0">
                        <a:latin typeface="Times New Roman"/>
                        <a:cs typeface="Times New Roman"/>
                      </a:endParaRPr>
                    </a:p>
                    <a:p>
                      <a:pPr marL="69850" marR="86360">
                        <a:lnSpc>
                          <a:spcPct val="106900"/>
                        </a:lnSpc>
                        <a:spcBef>
                          <a:spcPts val="10"/>
                        </a:spcBef>
                      </a:pPr>
                      <a:r>
                        <a:rPr sz="1200" dirty="0">
                          <a:latin typeface="Times New Roman"/>
                          <a:cs typeface="Times New Roman"/>
                        </a:rPr>
                        <a:t>hybrid</a:t>
                      </a:r>
                      <a:r>
                        <a:rPr sz="1200" spc="-30" dirty="0">
                          <a:latin typeface="Times New Roman"/>
                          <a:cs typeface="Times New Roman"/>
                        </a:rPr>
                        <a:t> </a:t>
                      </a:r>
                      <a:r>
                        <a:rPr sz="1200" spc="-10" dirty="0">
                          <a:latin typeface="Times New Roman"/>
                          <a:cs typeface="Times New Roman"/>
                        </a:rPr>
                        <a:t>recommendation </a:t>
                      </a:r>
                      <a:r>
                        <a:rPr sz="1200" dirty="0">
                          <a:latin typeface="Times New Roman"/>
                          <a:cs typeface="Times New Roman"/>
                        </a:rPr>
                        <a:t>system</a:t>
                      </a:r>
                      <a:r>
                        <a:rPr sz="1200" spc="-10" dirty="0">
                          <a:latin typeface="Times New Roman"/>
                          <a:cs typeface="Times New Roman"/>
                        </a:rPr>
                        <a:t> </a:t>
                      </a:r>
                      <a:r>
                        <a:rPr sz="1200" dirty="0">
                          <a:latin typeface="Times New Roman"/>
                          <a:cs typeface="Times New Roman"/>
                        </a:rPr>
                        <a:t>it</a:t>
                      </a:r>
                      <a:r>
                        <a:rPr sz="1200" spc="-35" dirty="0">
                          <a:latin typeface="Times New Roman"/>
                          <a:cs typeface="Times New Roman"/>
                        </a:rPr>
                        <a:t> </a:t>
                      </a:r>
                      <a:r>
                        <a:rPr sz="1200" dirty="0">
                          <a:latin typeface="Times New Roman"/>
                          <a:cs typeface="Times New Roman"/>
                        </a:rPr>
                        <a:t>affects</a:t>
                      </a:r>
                      <a:r>
                        <a:rPr sz="1200" spc="-1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10" dirty="0">
                          <a:latin typeface="Times New Roman"/>
                          <a:cs typeface="Times New Roman"/>
                        </a:rPr>
                        <a:t>accuracy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the</a:t>
                      </a:r>
                      <a:r>
                        <a:rPr sz="1200" spc="-20" dirty="0">
                          <a:latin typeface="Times New Roman"/>
                          <a:cs typeface="Times New Roman"/>
                        </a:rPr>
                        <a:t> </a:t>
                      </a:r>
                      <a:r>
                        <a:rPr sz="1200" dirty="0">
                          <a:latin typeface="Times New Roman"/>
                          <a:cs typeface="Times New Roman"/>
                        </a:rPr>
                        <a:t>model,</a:t>
                      </a:r>
                      <a:r>
                        <a:rPr sz="1200" spc="-10" dirty="0">
                          <a:latin typeface="Times New Roman"/>
                          <a:cs typeface="Times New Roman"/>
                        </a:rPr>
                        <a:t> </a:t>
                      </a:r>
                      <a:r>
                        <a:rPr sz="1200" dirty="0">
                          <a:latin typeface="Times New Roman"/>
                          <a:cs typeface="Times New Roman"/>
                        </a:rPr>
                        <a:t>which</a:t>
                      </a:r>
                      <a:r>
                        <a:rPr sz="1200" spc="-10" dirty="0">
                          <a:latin typeface="Times New Roman"/>
                          <a:cs typeface="Times New Roman"/>
                        </a:rPr>
                        <a:t> </a:t>
                      </a:r>
                      <a:r>
                        <a:rPr sz="1200" dirty="0">
                          <a:latin typeface="Times New Roman"/>
                          <a:cs typeface="Times New Roman"/>
                        </a:rPr>
                        <a:t>can</a:t>
                      </a:r>
                      <a:r>
                        <a:rPr sz="1200" spc="-5" dirty="0">
                          <a:latin typeface="Times New Roman"/>
                          <a:cs typeface="Times New Roman"/>
                        </a:rPr>
                        <a:t> </a:t>
                      </a:r>
                      <a:r>
                        <a:rPr sz="1200" spc="-25" dirty="0">
                          <a:latin typeface="Times New Roman"/>
                          <a:cs typeface="Times New Roman"/>
                        </a:rPr>
                        <a:t>be </a:t>
                      </a:r>
                      <a:r>
                        <a:rPr sz="1200" dirty="0">
                          <a:latin typeface="Times New Roman"/>
                          <a:cs typeface="Times New Roman"/>
                        </a:rPr>
                        <a:t>improved</a:t>
                      </a:r>
                      <a:r>
                        <a:rPr sz="1200" spc="-45" dirty="0">
                          <a:latin typeface="Times New Roman"/>
                          <a:cs typeface="Times New Roman"/>
                        </a:rPr>
                        <a:t> </a:t>
                      </a:r>
                      <a:r>
                        <a:rPr sz="1200" spc="-10" dirty="0">
                          <a:latin typeface="Times New Roman"/>
                          <a:cs typeface="Times New Roman"/>
                        </a:rPr>
                        <a:t>further.</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09550" y="244475"/>
          <a:ext cx="9577705" cy="7207250"/>
        </p:xfrm>
        <a:graphic>
          <a:graphicData uri="http://schemas.openxmlformats.org/drawingml/2006/table">
            <a:tbl>
              <a:tblPr firstRow="1" bandRow="1">
                <a:tableStyleId>{2D5ABB26-0587-4C30-8999-92F81FD0307C}</a:tableStyleId>
              </a:tblPr>
              <a:tblGrid>
                <a:gridCol w="929640">
                  <a:extLst>
                    <a:ext uri="{9D8B030D-6E8A-4147-A177-3AD203B41FA5}">
                      <a16:colId xmlns:a16="http://schemas.microsoft.com/office/drawing/2014/main" val="20000"/>
                    </a:ext>
                  </a:extLst>
                </a:gridCol>
                <a:gridCol w="1551305">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604520">
                  <a:extLst>
                    <a:ext uri="{9D8B030D-6E8A-4147-A177-3AD203B41FA5}">
                      <a16:colId xmlns:a16="http://schemas.microsoft.com/office/drawing/2014/main" val="20003"/>
                    </a:ext>
                  </a:extLst>
                </a:gridCol>
                <a:gridCol w="2371725">
                  <a:extLst>
                    <a:ext uri="{9D8B030D-6E8A-4147-A177-3AD203B41FA5}">
                      <a16:colId xmlns:a16="http://schemas.microsoft.com/office/drawing/2014/main" val="20004"/>
                    </a:ext>
                  </a:extLst>
                </a:gridCol>
                <a:gridCol w="2017395">
                  <a:extLst>
                    <a:ext uri="{9D8B030D-6E8A-4147-A177-3AD203B41FA5}">
                      <a16:colId xmlns:a16="http://schemas.microsoft.com/office/drawing/2014/main" val="20005"/>
                    </a:ext>
                  </a:extLst>
                </a:gridCol>
              </a:tblGrid>
              <a:tr h="553085">
                <a:tc>
                  <a:txBody>
                    <a:bodyPr/>
                    <a:lstStyle/>
                    <a:p>
                      <a:pPr algn="ctr">
                        <a:lnSpc>
                          <a:spcPts val="1405"/>
                        </a:lnSpc>
                      </a:pPr>
                      <a:r>
                        <a:rPr sz="1200" spc="-10" dirty="0">
                          <a:solidFill>
                            <a:srgbClr val="404040"/>
                          </a:solidFill>
                          <a:latin typeface="Trebuchet MS"/>
                          <a:cs typeface="Trebuchet MS"/>
                        </a:rPr>
                        <a:t>Sr.no</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05"/>
                        </a:lnSpc>
                      </a:pPr>
                      <a:r>
                        <a:rPr sz="1200" spc="-10" dirty="0">
                          <a:solidFill>
                            <a:srgbClr val="404040"/>
                          </a:solidFill>
                          <a:latin typeface="Trebuchet MS"/>
                          <a:cs typeface="Trebuchet MS"/>
                        </a:rPr>
                        <a:t>Title</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05"/>
                        </a:lnSpc>
                      </a:pPr>
                      <a:r>
                        <a:rPr sz="1200" spc="-10" dirty="0">
                          <a:solidFill>
                            <a:srgbClr val="404040"/>
                          </a:solidFill>
                          <a:latin typeface="Trebuchet MS"/>
                          <a:cs typeface="Trebuchet MS"/>
                        </a:rPr>
                        <a:t>Author(s)</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154305">
                        <a:lnSpc>
                          <a:spcPts val="1405"/>
                        </a:lnSpc>
                      </a:pPr>
                      <a:r>
                        <a:rPr sz="1200" spc="-20" dirty="0">
                          <a:solidFill>
                            <a:srgbClr val="404040"/>
                          </a:solidFill>
                          <a:latin typeface="Trebuchet MS"/>
                          <a:cs typeface="Trebuchet MS"/>
                        </a:rPr>
                        <a:t>Year</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753745">
                        <a:lnSpc>
                          <a:spcPts val="1405"/>
                        </a:lnSpc>
                      </a:pPr>
                      <a:r>
                        <a:rPr sz="1200" spc="-10" dirty="0">
                          <a:solidFill>
                            <a:srgbClr val="404040"/>
                          </a:solidFill>
                          <a:latin typeface="Trebuchet MS"/>
                          <a:cs typeface="Trebuchet MS"/>
                        </a:rPr>
                        <a:t>Methodology</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405"/>
                        </a:lnSpc>
                      </a:pPr>
                      <a:r>
                        <a:rPr sz="1200" spc="-10" dirty="0">
                          <a:solidFill>
                            <a:srgbClr val="404040"/>
                          </a:solidFill>
                          <a:latin typeface="Trebuchet MS"/>
                          <a:cs typeface="Trebuchet MS"/>
                        </a:rPr>
                        <a:t>Drawback</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0"/>
                  </a:ext>
                </a:extLst>
              </a:tr>
              <a:tr h="1972945">
                <a:tc>
                  <a:txBody>
                    <a:bodyPr/>
                    <a:lstStyle/>
                    <a:p>
                      <a:pPr algn="ctr">
                        <a:lnSpc>
                          <a:spcPts val="1405"/>
                        </a:lnSpc>
                      </a:pPr>
                      <a:r>
                        <a:rPr sz="1200" spc="-25" dirty="0">
                          <a:solidFill>
                            <a:srgbClr val="404040"/>
                          </a:solidFill>
                          <a:latin typeface="Trebuchet MS"/>
                          <a:cs typeface="Trebuchet MS"/>
                        </a:rPr>
                        <a:t>10</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275"/>
                        </a:lnSpc>
                      </a:pPr>
                      <a:r>
                        <a:rPr sz="1100" spc="-10" dirty="0">
                          <a:latin typeface="Times New Roman"/>
                          <a:cs typeface="Times New Roman"/>
                        </a:rPr>
                        <a:t>Subscription-Based</a:t>
                      </a:r>
                      <a:endParaRPr sz="1100">
                        <a:latin typeface="Times New Roman"/>
                        <a:cs typeface="Times New Roman"/>
                      </a:endParaRPr>
                    </a:p>
                    <a:p>
                      <a:pPr marL="68580" marR="234950">
                        <a:lnSpc>
                          <a:spcPct val="106800"/>
                        </a:lnSpc>
                        <a:spcBef>
                          <a:spcPts val="10"/>
                        </a:spcBef>
                      </a:pPr>
                      <a:r>
                        <a:rPr sz="1100" spc="-10" dirty="0">
                          <a:latin typeface="Times New Roman"/>
                          <a:cs typeface="Times New Roman"/>
                        </a:rPr>
                        <a:t>Data-</a:t>
                      </a:r>
                      <a:r>
                        <a:rPr sz="1100" dirty="0">
                          <a:latin typeface="Times New Roman"/>
                          <a:cs typeface="Times New Roman"/>
                        </a:rPr>
                        <a:t>Sharing</a:t>
                      </a:r>
                      <a:r>
                        <a:rPr sz="1100" spc="-5" dirty="0">
                          <a:latin typeface="Times New Roman"/>
                          <a:cs typeface="Times New Roman"/>
                        </a:rPr>
                        <a:t> </a:t>
                      </a:r>
                      <a:r>
                        <a:rPr sz="1100" spc="-10" dirty="0">
                          <a:latin typeface="Times New Roman"/>
                          <a:cs typeface="Times New Roman"/>
                        </a:rPr>
                        <a:t>Model </a:t>
                      </a:r>
                      <a:r>
                        <a:rPr sz="1100" dirty="0">
                          <a:latin typeface="Times New Roman"/>
                          <a:cs typeface="Times New Roman"/>
                        </a:rPr>
                        <a:t>Using</a:t>
                      </a:r>
                      <a:r>
                        <a:rPr sz="1100" spc="-25" dirty="0">
                          <a:latin typeface="Times New Roman"/>
                          <a:cs typeface="Times New Roman"/>
                        </a:rPr>
                        <a:t> </a:t>
                      </a:r>
                      <a:r>
                        <a:rPr sz="1100" dirty="0">
                          <a:latin typeface="Times New Roman"/>
                          <a:cs typeface="Times New Roman"/>
                        </a:rPr>
                        <a:t>Blockchain</a:t>
                      </a:r>
                      <a:r>
                        <a:rPr sz="1100" spc="-50" dirty="0">
                          <a:latin typeface="Times New Roman"/>
                          <a:cs typeface="Times New Roman"/>
                        </a:rPr>
                        <a:t> </a:t>
                      </a:r>
                      <a:r>
                        <a:rPr sz="1100" spc="-25" dirty="0">
                          <a:latin typeface="Times New Roman"/>
                          <a:cs typeface="Times New Roman"/>
                        </a:rPr>
                        <a:t>and </a:t>
                      </a:r>
                      <a:r>
                        <a:rPr sz="1100" dirty="0">
                          <a:latin typeface="Times New Roman"/>
                          <a:cs typeface="Times New Roman"/>
                        </a:rPr>
                        <a:t>Data</a:t>
                      </a:r>
                      <a:r>
                        <a:rPr sz="1100" spc="-15" dirty="0">
                          <a:latin typeface="Times New Roman"/>
                          <a:cs typeface="Times New Roman"/>
                        </a:rPr>
                        <a:t> </a:t>
                      </a:r>
                      <a:r>
                        <a:rPr sz="1100" dirty="0">
                          <a:latin typeface="Times New Roman"/>
                          <a:cs typeface="Times New Roman"/>
                        </a:rPr>
                        <a:t>as</a:t>
                      </a:r>
                      <a:r>
                        <a:rPr sz="1100" spc="-15" dirty="0">
                          <a:latin typeface="Times New Roman"/>
                          <a:cs typeface="Times New Roman"/>
                        </a:rPr>
                        <a:t> </a:t>
                      </a:r>
                      <a:r>
                        <a:rPr sz="1100" dirty="0">
                          <a:latin typeface="Times New Roman"/>
                          <a:cs typeface="Times New Roman"/>
                        </a:rPr>
                        <a:t>a</a:t>
                      </a:r>
                      <a:r>
                        <a:rPr sz="1100" spc="-15" dirty="0">
                          <a:latin typeface="Times New Roman"/>
                          <a:cs typeface="Times New Roman"/>
                        </a:rPr>
                        <a:t> </a:t>
                      </a:r>
                      <a:r>
                        <a:rPr sz="1100" dirty="0">
                          <a:latin typeface="Times New Roman"/>
                          <a:cs typeface="Times New Roman"/>
                        </a:rPr>
                        <a:t>Service</a:t>
                      </a:r>
                      <a:r>
                        <a:rPr sz="1100" spc="-25" dirty="0">
                          <a:latin typeface="Times New Roman"/>
                          <a:cs typeface="Times New Roman"/>
                        </a:rPr>
                        <a:t> </a:t>
                      </a:r>
                      <a:r>
                        <a:rPr sz="1100" spc="-20" dirty="0">
                          <a:latin typeface="Times New Roman"/>
                          <a:cs typeface="Times New Roman"/>
                        </a:rPr>
                        <a:t>[10]</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741045" marR="650240" indent="-82550">
                        <a:lnSpc>
                          <a:spcPts val="1320"/>
                        </a:lnSpc>
                        <a:spcBef>
                          <a:spcPts val="10"/>
                        </a:spcBef>
                      </a:pPr>
                      <a:r>
                        <a:rPr sz="1100" dirty="0">
                          <a:latin typeface="Times New Roman"/>
                          <a:cs typeface="Times New Roman"/>
                        </a:rPr>
                        <a:t>Fahad</a:t>
                      </a:r>
                      <a:r>
                        <a:rPr sz="1100" spc="-20" dirty="0">
                          <a:latin typeface="Times New Roman"/>
                          <a:cs typeface="Times New Roman"/>
                        </a:rPr>
                        <a:t> </a:t>
                      </a:r>
                      <a:r>
                        <a:rPr sz="1100" spc="-10" dirty="0">
                          <a:latin typeface="Times New Roman"/>
                          <a:cs typeface="Times New Roman"/>
                        </a:rPr>
                        <a:t>Ahmad Al-Zahrani</a:t>
                      </a:r>
                      <a:endParaRPr sz="1100">
                        <a:latin typeface="Times New Roman"/>
                        <a:cs typeface="Times New Roman"/>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290"/>
                        </a:lnSpc>
                      </a:pPr>
                      <a:r>
                        <a:rPr sz="1100" spc="-20" dirty="0">
                          <a:latin typeface="Times New Roman"/>
                          <a:cs typeface="Times New Roman"/>
                        </a:rPr>
                        <a:t>2020</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75"/>
                        </a:lnSpc>
                      </a:pPr>
                      <a:r>
                        <a:rPr sz="1100" dirty="0">
                          <a:latin typeface="Times New Roman"/>
                          <a:cs typeface="Times New Roman"/>
                        </a:rPr>
                        <a:t>The paper</a:t>
                      </a:r>
                      <a:r>
                        <a:rPr sz="1100" spc="-5" dirty="0">
                          <a:latin typeface="Times New Roman"/>
                          <a:cs typeface="Times New Roman"/>
                        </a:rPr>
                        <a:t> </a:t>
                      </a:r>
                      <a:r>
                        <a:rPr sz="1100" dirty="0">
                          <a:latin typeface="Times New Roman"/>
                          <a:cs typeface="Times New Roman"/>
                        </a:rPr>
                        <a:t>proposes</a:t>
                      </a:r>
                      <a:r>
                        <a:rPr sz="1100" spc="-25" dirty="0">
                          <a:latin typeface="Times New Roman"/>
                          <a:cs typeface="Times New Roman"/>
                        </a:rPr>
                        <a:t> </a:t>
                      </a:r>
                      <a:r>
                        <a:rPr sz="1100" dirty="0">
                          <a:latin typeface="Times New Roman"/>
                          <a:cs typeface="Times New Roman"/>
                        </a:rPr>
                        <a:t>a </a:t>
                      </a:r>
                      <a:r>
                        <a:rPr sz="1100" spc="-10" dirty="0">
                          <a:latin typeface="Times New Roman"/>
                          <a:cs typeface="Times New Roman"/>
                        </a:rPr>
                        <a:t>data-sharing</a:t>
                      </a:r>
                      <a:endParaRPr sz="1100">
                        <a:latin typeface="Times New Roman"/>
                        <a:cs typeface="Times New Roman"/>
                      </a:endParaRPr>
                    </a:p>
                    <a:p>
                      <a:pPr marL="69215" marR="156210">
                        <a:lnSpc>
                          <a:spcPct val="107000"/>
                        </a:lnSpc>
                        <a:spcBef>
                          <a:spcPts val="5"/>
                        </a:spcBef>
                      </a:pPr>
                      <a:r>
                        <a:rPr sz="1100" dirty="0">
                          <a:latin typeface="Times New Roman"/>
                          <a:cs typeface="Times New Roman"/>
                        </a:rPr>
                        <a:t>model</a:t>
                      </a:r>
                      <a:r>
                        <a:rPr sz="1100" spc="-10" dirty="0">
                          <a:latin typeface="Times New Roman"/>
                          <a:cs typeface="Times New Roman"/>
                        </a:rPr>
                        <a:t> </a:t>
                      </a:r>
                      <a:r>
                        <a:rPr sz="1100" dirty="0">
                          <a:latin typeface="Times New Roman"/>
                          <a:cs typeface="Times New Roman"/>
                        </a:rPr>
                        <a:t>that</a:t>
                      </a:r>
                      <a:r>
                        <a:rPr sz="1100" spc="-30" dirty="0">
                          <a:latin typeface="Times New Roman"/>
                          <a:cs typeface="Times New Roman"/>
                        </a:rPr>
                        <a:t> </a:t>
                      </a:r>
                      <a:r>
                        <a:rPr sz="1100" dirty="0">
                          <a:latin typeface="Times New Roman"/>
                          <a:cs typeface="Times New Roman"/>
                        </a:rPr>
                        <a:t>uses</a:t>
                      </a:r>
                      <a:r>
                        <a:rPr sz="1100" spc="-5" dirty="0">
                          <a:latin typeface="Times New Roman"/>
                          <a:cs typeface="Times New Roman"/>
                        </a:rPr>
                        <a:t> </a:t>
                      </a:r>
                      <a:r>
                        <a:rPr sz="1100" dirty="0">
                          <a:latin typeface="Times New Roman"/>
                          <a:cs typeface="Times New Roman"/>
                        </a:rPr>
                        <a:t>blockchain</a:t>
                      </a:r>
                      <a:r>
                        <a:rPr sz="1100" spc="-30" dirty="0">
                          <a:latin typeface="Times New Roman"/>
                          <a:cs typeface="Times New Roman"/>
                        </a:rPr>
                        <a:t> </a:t>
                      </a:r>
                      <a:r>
                        <a:rPr sz="1100" dirty="0">
                          <a:latin typeface="Times New Roman"/>
                          <a:cs typeface="Times New Roman"/>
                        </a:rPr>
                        <a:t>for</a:t>
                      </a:r>
                      <a:r>
                        <a:rPr sz="1100" spc="-20" dirty="0">
                          <a:latin typeface="Times New Roman"/>
                          <a:cs typeface="Times New Roman"/>
                        </a:rPr>
                        <a:t> </a:t>
                      </a:r>
                      <a:r>
                        <a:rPr sz="1100" spc="-10" dirty="0">
                          <a:latin typeface="Times New Roman"/>
                          <a:cs typeface="Times New Roman"/>
                        </a:rPr>
                        <a:t>secure, </a:t>
                      </a:r>
                      <a:r>
                        <a:rPr sz="1100" dirty="0">
                          <a:latin typeface="Times New Roman"/>
                          <a:cs typeface="Times New Roman"/>
                        </a:rPr>
                        <a:t>transparent</a:t>
                      </a:r>
                      <a:r>
                        <a:rPr sz="1100" spc="-50" dirty="0">
                          <a:latin typeface="Times New Roman"/>
                          <a:cs typeface="Times New Roman"/>
                        </a:rPr>
                        <a:t> </a:t>
                      </a:r>
                      <a:r>
                        <a:rPr sz="1100" dirty="0">
                          <a:latin typeface="Times New Roman"/>
                          <a:cs typeface="Times New Roman"/>
                        </a:rPr>
                        <a:t>transactions</a:t>
                      </a:r>
                      <a:r>
                        <a:rPr sz="1100" spc="-50" dirty="0">
                          <a:latin typeface="Times New Roman"/>
                          <a:cs typeface="Times New Roman"/>
                        </a:rPr>
                        <a:t> </a:t>
                      </a:r>
                      <a:r>
                        <a:rPr sz="1100" dirty="0">
                          <a:latin typeface="Times New Roman"/>
                          <a:cs typeface="Times New Roman"/>
                        </a:rPr>
                        <a:t>and</a:t>
                      </a:r>
                      <a:r>
                        <a:rPr sz="1100" spc="-5" dirty="0">
                          <a:latin typeface="Times New Roman"/>
                          <a:cs typeface="Times New Roman"/>
                        </a:rPr>
                        <a:t> </a:t>
                      </a:r>
                      <a:r>
                        <a:rPr sz="1100" spc="-50" dirty="0">
                          <a:latin typeface="Times New Roman"/>
                          <a:cs typeface="Times New Roman"/>
                        </a:rPr>
                        <a:t>a </a:t>
                      </a:r>
                      <a:r>
                        <a:rPr sz="1100" spc="-10" dirty="0">
                          <a:latin typeface="Times New Roman"/>
                          <a:cs typeface="Times New Roman"/>
                        </a:rPr>
                        <a:t>subscription-</a:t>
                      </a:r>
                      <a:r>
                        <a:rPr sz="1100" dirty="0">
                          <a:latin typeface="Times New Roman"/>
                          <a:cs typeface="Times New Roman"/>
                        </a:rPr>
                        <a:t>based</a:t>
                      </a:r>
                      <a:r>
                        <a:rPr sz="1100" spc="-15" dirty="0">
                          <a:latin typeface="Times New Roman"/>
                          <a:cs typeface="Times New Roman"/>
                        </a:rPr>
                        <a:t> </a:t>
                      </a:r>
                      <a:r>
                        <a:rPr sz="1100" dirty="0">
                          <a:latin typeface="Times New Roman"/>
                          <a:cs typeface="Times New Roman"/>
                        </a:rPr>
                        <a:t>system</a:t>
                      </a:r>
                      <a:r>
                        <a:rPr sz="1100" spc="5" dirty="0">
                          <a:latin typeface="Times New Roman"/>
                          <a:cs typeface="Times New Roman"/>
                        </a:rPr>
                        <a:t> </a:t>
                      </a:r>
                      <a:r>
                        <a:rPr sz="1100" dirty="0">
                          <a:latin typeface="Times New Roman"/>
                          <a:cs typeface="Times New Roman"/>
                        </a:rPr>
                        <a:t>for</a:t>
                      </a:r>
                      <a:r>
                        <a:rPr sz="1100" spc="35" dirty="0">
                          <a:latin typeface="Times New Roman"/>
                          <a:cs typeface="Times New Roman"/>
                        </a:rPr>
                        <a:t> </a:t>
                      </a:r>
                      <a:r>
                        <a:rPr sz="1100" spc="-20" dirty="0">
                          <a:latin typeface="Times New Roman"/>
                          <a:cs typeface="Times New Roman"/>
                        </a:rPr>
                        <a:t>data </a:t>
                      </a:r>
                      <a:r>
                        <a:rPr sz="1100" dirty="0">
                          <a:latin typeface="Times New Roman"/>
                          <a:cs typeface="Times New Roman"/>
                        </a:rPr>
                        <a:t>access.</a:t>
                      </a:r>
                      <a:r>
                        <a:rPr sz="1100" spc="-45" dirty="0">
                          <a:latin typeface="Times New Roman"/>
                          <a:cs typeface="Times New Roman"/>
                        </a:rPr>
                        <a:t> </a:t>
                      </a:r>
                      <a:r>
                        <a:rPr sz="1100" dirty="0">
                          <a:latin typeface="Times New Roman"/>
                          <a:cs typeface="Times New Roman"/>
                        </a:rPr>
                        <a:t>It combines</a:t>
                      </a:r>
                      <a:r>
                        <a:rPr sz="1100" spc="-20" dirty="0">
                          <a:latin typeface="Times New Roman"/>
                          <a:cs typeface="Times New Roman"/>
                        </a:rPr>
                        <a:t> </a:t>
                      </a:r>
                      <a:r>
                        <a:rPr sz="1100" spc="-10" dirty="0">
                          <a:latin typeface="Times New Roman"/>
                          <a:cs typeface="Times New Roman"/>
                        </a:rPr>
                        <a:t>blockchain </a:t>
                      </a:r>
                      <a:r>
                        <a:rPr sz="1100" dirty="0">
                          <a:latin typeface="Times New Roman"/>
                          <a:cs typeface="Times New Roman"/>
                        </a:rPr>
                        <a:t>technology</a:t>
                      </a:r>
                      <a:r>
                        <a:rPr sz="1100" spc="-45" dirty="0">
                          <a:latin typeface="Times New Roman"/>
                          <a:cs typeface="Times New Roman"/>
                        </a:rPr>
                        <a:t> </a:t>
                      </a:r>
                      <a:r>
                        <a:rPr sz="1100" dirty="0">
                          <a:latin typeface="Times New Roman"/>
                          <a:cs typeface="Times New Roman"/>
                        </a:rPr>
                        <a:t>for</a:t>
                      </a:r>
                      <a:r>
                        <a:rPr sz="1100" spc="-25" dirty="0">
                          <a:latin typeface="Times New Roman"/>
                          <a:cs typeface="Times New Roman"/>
                        </a:rPr>
                        <a:t> </a:t>
                      </a:r>
                      <a:r>
                        <a:rPr sz="1100" dirty="0">
                          <a:latin typeface="Times New Roman"/>
                          <a:cs typeface="Times New Roman"/>
                        </a:rPr>
                        <a:t>decentralized</a:t>
                      </a:r>
                      <a:r>
                        <a:rPr sz="1100" spc="-40" dirty="0">
                          <a:latin typeface="Times New Roman"/>
                          <a:cs typeface="Times New Roman"/>
                        </a:rPr>
                        <a:t> </a:t>
                      </a:r>
                      <a:r>
                        <a:rPr sz="1100" spc="-20" dirty="0">
                          <a:latin typeface="Times New Roman"/>
                          <a:cs typeface="Times New Roman"/>
                        </a:rPr>
                        <a:t>data </a:t>
                      </a:r>
                      <a:r>
                        <a:rPr sz="1100" dirty="0">
                          <a:latin typeface="Times New Roman"/>
                          <a:cs typeface="Times New Roman"/>
                        </a:rPr>
                        <a:t>management</a:t>
                      </a:r>
                      <a:r>
                        <a:rPr sz="1100" spc="-5" dirty="0">
                          <a:latin typeface="Times New Roman"/>
                          <a:cs typeface="Times New Roman"/>
                        </a:rPr>
                        <a:t> </a:t>
                      </a:r>
                      <a:r>
                        <a:rPr sz="1100" dirty="0">
                          <a:latin typeface="Times New Roman"/>
                          <a:cs typeface="Times New Roman"/>
                        </a:rPr>
                        <a:t>with</a:t>
                      </a:r>
                      <a:r>
                        <a:rPr sz="1100" spc="-35" dirty="0">
                          <a:latin typeface="Times New Roman"/>
                          <a:cs typeface="Times New Roman"/>
                        </a:rPr>
                        <a:t> </a:t>
                      </a:r>
                      <a:r>
                        <a:rPr sz="1100" dirty="0">
                          <a:latin typeface="Times New Roman"/>
                          <a:cs typeface="Times New Roman"/>
                        </a:rPr>
                        <a:t>a</a:t>
                      </a:r>
                      <a:r>
                        <a:rPr sz="1100" spc="-10" dirty="0">
                          <a:latin typeface="Times New Roman"/>
                          <a:cs typeface="Times New Roman"/>
                        </a:rPr>
                        <a:t> </a:t>
                      </a:r>
                      <a:r>
                        <a:rPr sz="1100" dirty="0">
                          <a:latin typeface="Times New Roman"/>
                          <a:cs typeface="Times New Roman"/>
                        </a:rPr>
                        <a:t>Data</a:t>
                      </a:r>
                      <a:r>
                        <a:rPr sz="1100" spc="-30" dirty="0">
                          <a:latin typeface="Times New Roman"/>
                          <a:cs typeface="Times New Roman"/>
                        </a:rPr>
                        <a:t> </a:t>
                      </a:r>
                      <a:r>
                        <a:rPr sz="1100" dirty="0">
                          <a:latin typeface="Times New Roman"/>
                          <a:cs typeface="Times New Roman"/>
                        </a:rPr>
                        <a:t>as</a:t>
                      </a:r>
                      <a:r>
                        <a:rPr sz="1100" spc="-20" dirty="0">
                          <a:latin typeface="Times New Roman"/>
                          <a:cs typeface="Times New Roman"/>
                        </a:rPr>
                        <a:t> </a:t>
                      </a:r>
                      <a:r>
                        <a:rPr sz="1100" dirty="0">
                          <a:latin typeface="Times New Roman"/>
                          <a:cs typeface="Times New Roman"/>
                        </a:rPr>
                        <a:t>a</a:t>
                      </a:r>
                      <a:r>
                        <a:rPr sz="1100" spc="-10" dirty="0">
                          <a:latin typeface="Times New Roman"/>
                          <a:cs typeface="Times New Roman"/>
                        </a:rPr>
                        <a:t> Service </a:t>
                      </a:r>
                      <a:r>
                        <a:rPr sz="1100" dirty="0">
                          <a:latin typeface="Times New Roman"/>
                          <a:cs typeface="Times New Roman"/>
                        </a:rPr>
                        <a:t>(DaaS)</a:t>
                      </a:r>
                      <a:r>
                        <a:rPr sz="1100" spc="-25" dirty="0">
                          <a:latin typeface="Times New Roman"/>
                          <a:cs typeface="Times New Roman"/>
                        </a:rPr>
                        <a:t> </a:t>
                      </a:r>
                      <a:r>
                        <a:rPr sz="1100" dirty="0">
                          <a:latin typeface="Times New Roman"/>
                          <a:cs typeface="Times New Roman"/>
                        </a:rPr>
                        <a:t>model</a:t>
                      </a:r>
                      <a:r>
                        <a:rPr sz="1100" spc="-1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provide</a:t>
                      </a:r>
                      <a:r>
                        <a:rPr sz="1100" spc="-30" dirty="0">
                          <a:latin typeface="Times New Roman"/>
                          <a:cs typeface="Times New Roman"/>
                        </a:rPr>
                        <a:t> </a:t>
                      </a:r>
                      <a:r>
                        <a:rPr sz="1100" spc="-10" dirty="0">
                          <a:latin typeface="Times New Roman"/>
                          <a:cs typeface="Times New Roman"/>
                        </a:rPr>
                        <a:t>on-demand </a:t>
                      </a:r>
                      <a:r>
                        <a:rPr sz="1100" dirty="0">
                          <a:latin typeface="Times New Roman"/>
                          <a:cs typeface="Times New Roman"/>
                        </a:rPr>
                        <a:t>data</a:t>
                      </a:r>
                      <a:r>
                        <a:rPr sz="1100" spc="-20" dirty="0">
                          <a:latin typeface="Times New Roman"/>
                          <a:cs typeface="Times New Roman"/>
                        </a:rPr>
                        <a:t> </a:t>
                      </a:r>
                      <a:r>
                        <a:rPr sz="1100" dirty="0">
                          <a:latin typeface="Times New Roman"/>
                          <a:cs typeface="Times New Roman"/>
                        </a:rPr>
                        <a:t>access,</a:t>
                      </a:r>
                      <a:r>
                        <a:rPr sz="1100" spc="-35" dirty="0">
                          <a:latin typeface="Times New Roman"/>
                          <a:cs typeface="Times New Roman"/>
                        </a:rPr>
                        <a:t> </a:t>
                      </a:r>
                      <a:r>
                        <a:rPr sz="1100" dirty="0">
                          <a:latin typeface="Times New Roman"/>
                          <a:cs typeface="Times New Roman"/>
                        </a:rPr>
                        <a:t>addressing</a:t>
                      </a:r>
                      <a:r>
                        <a:rPr sz="1100" spc="-30" dirty="0">
                          <a:latin typeface="Times New Roman"/>
                          <a:cs typeface="Times New Roman"/>
                        </a:rPr>
                        <a:t> </a:t>
                      </a:r>
                      <a:r>
                        <a:rPr sz="1100" spc="-10" dirty="0">
                          <a:latin typeface="Times New Roman"/>
                          <a:cs typeface="Times New Roman"/>
                        </a:rPr>
                        <a:t>privacy, </a:t>
                      </a:r>
                      <a:r>
                        <a:rPr sz="1100" dirty="0">
                          <a:latin typeface="Times New Roman"/>
                          <a:cs typeface="Times New Roman"/>
                        </a:rPr>
                        <a:t>ownership,</a:t>
                      </a:r>
                      <a:r>
                        <a:rPr sz="1100" spc="-35" dirty="0">
                          <a:latin typeface="Times New Roman"/>
                          <a:cs typeface="Times New Roman"/>
                        </a:rPr>
                        <a:t> </a:t>
                      </a:r>
                      <a:r>
                        <a:rPr sz="1100" dirty="0">
                          <a:latin typeface="Times New Roman"/>
                          <a:cs typeface="Times New Roman"/>
                        </a:rPr>
                        <a:t>and trust</a:t>
                      </a:r>
                      <a:r>
                        <a:rPr sz="1100" spc="-20" dirty="0">
                          <a:latin typeface="Times New Roman"/>
                          <a:cs typeface="Times New Roman"/>
                        </a:rPr>
                        <a:t> </a:t>
                      </a:r>
                      <a:r>
                        <a:rPr sz="1100" dirty="0">
                          <a:latin typeface="Times New Roman"/>
                          <a:cs typeface="Times New Roman"/>
                        </a:rPr>
                        <a:t>issues</a:t>
                      </a:r>
                      <a:r>
                        <a:rPr sz="1100" spc="-40" dirty="0">
                          <a:latin typeface="Times New Roman"/>
                          <a:cs typeface="Times New Roman"/>
                        </a:rPr>
                        <a:t> </a:t>
                      </a:r>
                      <a:r>
                        <a:rPr sz="1100" dirty="0">
                          <a:latin typeface="Times New Roman"/>
                          <a:cs typeface="Times New Roman"/>
                        </a:rPr>
                        <a:t>in</a:t>
                      </a:r>
                      <a:r>
                        <a:rPr sz="1100" spc="-5" dirty="0">
                          <a:latin typeface="Times New Roman"/>
                          <a:cs typeface="Times New Roman"/>
                        </a:rPr>
                        <a:t> </a:t>
                      </a:r>
                      <a:r>
                        <a:rPr sz="1100" spc="-10" dirty="0">
                          <a:latin typeface="Times New Roman"/>
                          <a:cs typeface="Times New Roman"/>
                        </a:rPr>
                        <a:t>digital data-sharing.</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90"/>
                        </a:lnSpc>
                      </a:pPr>
                      <a:r>
                        <a:rPr sz="1100" dirty="0">
                          <a:latin typeface="Times New Roman"/>
                          <a:cs typeface="Times New Roman"/>
                        </a:rPr>
                        <a:t>Integrating</a:t>
                      </a:r>
                      <a:r>
                        <a:rPr sz="1100" spc="-35" dirty="0">
                          <a:latin typeface="Times New Roman"/>
                          <a:cs typeface="Times New Roman"/>
                        </a:rPr>
                        <a:t> </a:t>
                      </a:r>
                      <a:r>
                        <a:rPr sz="1100" spc="-10" dirty="0">
                          <a:latin typeface="Times New Roman"/>
                          <a:cs typeface="Times New Roman"/>
                        </a:rPr>
                        <a:t>blockchain</a:t>
                      </a:r>
                      <a:endParaRPr sz="1100">
                        <a:latin typeface="Times New Roman"/>
                        <a:cs typeface="Times New Roman"/>
                      </a:endParaRPr>
                    </a:p>
                    <a:p>
                      <a:pPr marL="69215" marR="246379">
                        <a:lnSpc>
                          <a:spcPct val="100000"/>
                        </a:lnSpc>
                      </a:pPr>
                      <a:r>
                        <a:rPr sz="1100" dirty="0">
                          <a:latin typeface="Times New Roman"/>
                          <a:cs typeface="Times New Roman"/>
                        </a:rPr>
                        <a:t>technology</a:t>
                      </a:r>
                      <a:r>
                        <a:rPr sz="1100" spc="-45" dirty="0">
                          <a:latin typeface="Times New Roman"/>
                          <a:cs typeface="Times New Roman"/>
                        </a:rPr>
                        <a:t> </a:t>
                      </a:r>
                      <a:r>
                        <a:rPr sz="1100" dirty="0">
                          <a:latin typeface="Times New Roman"/>
                          <a:cs typeface="Times New Roman"/>
                        </a:rPr>
                        <a:t>with</a:t>
                      </a:r>
                      <a:r>
                        <a:rPr sz="1100" spc="-20" dirty="0">
                          <a:latin typeface="Times New Roman"/>
                          <a:cs typeface="Times New Roman"/>
                        </a:rPr>
                        <a:t> </a:t>
                      </a:r>
                      <a:r>
                        <a:rPr sz="1100" dirty="0">
                          <a:latin typeface="Times New Roman"/>
                          <a:cs typeface="Times New Roman"/>
                        </a:rPr>
                        <a:t>existing</a:t>
                      </a:r>
                      <a:r>
                        <a:rPr sz="1100" spc="-45" dirty="0">
                          <a:latin typeface="Times New Roman"/>
                          <a:cs typeface="Times New Roman"/>
                        </a:rPr>
                        <a:t> </a:t>
                      </a:r>
                      <a:r>
                        <a:rPr sz="1100" spc="-10" dirty="0">
                          <a:latin typeface="Times New Roman"/>
                          <a:cs typeface="Times New Roman"/>
                        </a:rPr>
                        <a:t>data- </a:t>
                      </a:r>
                      <a:r>
                        <a:rPr sz="1100" dirty="0">
                          <a:latin typeface="Times New Roman"/>
                          <a:cs typeface="Times New Roman"/>
                        </a:rPr>
                        <a:t>sharing</a:t>
                      </a:r>
                      <a:r>
                        <a:rPr sz="1100" spc="-35" dirty="0">
                          <a:latin typeface="Times New Roman"/>
                          <a:cs typeface="Times New Roman"/>
                        </a:rPr>
                        <a:t> </a:t>
                      </a:r>
                      <a:r>
                        <a:rPr sz="1100" spc="-10" dirty="0">
                          <a:latin typeface="Times New Roman"/>
                          <a:cs typeface="Times New Roman"/>
                        </a:rPr>
                        <a:t>infrastructures.</a:t>
                      </a:r>
                      <a:endParaRPr sz="1100">
                        <a:latin typeface="Times New Roman"/>
                        <a:cs typeface="Times New Roman"/>
                      </a:endParaRPr>
                    </a:p>
                    <a:p>
                      <a:pPr marL="69215" marR="208915">
                        <a:lnSpc>
                          <a:spcPct val="100000"/>
                        </a:lnSpc>
                      </a:pPr>
                      <a:r>
                        <a:rPr sz="1100" dirty="0">
                          <a:latin typeface="Times New Roman"/>
                          <a:cs typeface="Times New Roman"/>
                        </a:rPr>
                        <a:t>Blockchain</a:t>
                      </a:r>
                      <a:r>
                        <a:rPr sz="1100" spc="-30" dirty="0">
                          <a:latin typeface="Times New Roman"/>
                          <a:cs typeface="Times New Roman"/>
                        </a:rPr>
                        <a:t> </a:t>
                      </a:r>
                      <a:r>
                        <a:rPr sz="1100" dirty="0">
                          <a:latin typeface="Times New Roman"/>
                          <a:cs typeface="Times New Roman"/>
                        </a:rPr>
                        <a:t>systems</a:t>
                      </a:r>
                      <a:r>
                        <a:rPr sz="1100" spc="-30" dirty="0">
                          <a:latin typeface="Times New Roman"/>
                          <a:cs typeface="Times New Roman"/>
                        </a:rPr>
                        <a:t> </a:t>
                      </a:r>
                      <a:r>
                        <a:rPr sz="1100" dirty="0">
                          <a:latin typeface="Times New Roman"/>
                          <a:cs typeface="Times New Roman"/>
                        </a:rPr>
                        <a:t>can</a:t>
                      </a:r>
                      <a:r>
                        <a:rPr sz="1100" spc="-20" dirty="0">
                          <a:latin typeface="Times New Roman"/>
                          <a:cs typeface="Times New Roman"/>
                        </a:rPr>
                        <a:t> face </a:t>
                      </a:r>
                      <a:r>
                        <a:rPr sz="1100" dirty="0">
                          <a:latin typeface="Times New Roman"/>
                          <a:cs typeface="Times New Roman"/>
                        </a:rPr>
                        <a:t>scalability</a:t>
                      </a:r>
                      <a:r>
                        <a:rPr sz="1100" spc="-40" dirty="0">
                          <a:latin typeface="Times New Roman"/>
                          <a:cs typeface="Times New Roman"/>
                        </a:rPr>
                        <a:t> </a:t>
                      </a:r>
                      <a:r>
                        <a:rPr sz="1100" dirty="0">
                          <a:latin typeface="Times New Roman"/>
                          <a:cs typeface="Times New Roman"/>
                        </a:rPr>
                        <a:t>issues</a:t>
                      </a:r>
                      <a:r>
                        <a:rPr sz="1100" spc="-40" dirty="0">
                          <a:latin typeface="Times New Roman"/>
                          <a:cs typeface="Times New Roman"/>
                        </a:rPr>
                        <a:t> </a:t>
                      </a:r>
                      <a:r>
                        <a:rPr sz="1100" dirty="0">
                          <a:latin typeface="Times New Roman"/>
                          <a:cs typeface="Times New Roman"/>
                        </a:rPr>
                        <a:t>due</a:t>
                      </a:r>
                      <a:r>
                        <a:rPr sz="1100" spc="5" dirty="0">
                          <a:latin typeface="Times New Roman"/>
                          <a:cs typeface="Times New Roman"/>
                        </a:rPr>
                        <a:t> </a:t>
                      </a:r>
                      <a:r>
                        <a:rPr sz="1100" dirty="0">
                          <a:latin typeface="Times New Roman"/>
                          <a:cs typeface="Times New Roman"/>
                        </a:rPr>
                        <a:t>to</a:t>
                      </a:r>
                      <a:r>
                        <a:rPr sz="1100" spc="-20" dirty="0">
                          <a:latin typeface="Times New Roman"/>
                          <a:cs typeface="Times New Roman"/>
                        </a:rPr>
                        <a:t> their </a:t>
                      </a:r>
                      <a:r>
                        <a:rPr sz="1100" dirty="0">
                          <a:latin typeface="Times New Roman"/>
                          <a:cs typeface="Times New Roman"/>
                        </a:rPr>
                        <a:t>consensus</a:t>
                      </a:r>
                      <a:r>
                        <a:rPr sz="1100" spc="-40" dirty="0">
                          <a:latin typeface="Times New Roman"/>
                          <a:cs typeface="Times New Roman"/>
                        </a:rPr>
                        <a:t> </a:t>
                      </a:r>
                      <a:r>
                        <a:rPr sz="1100" dirty="0">
                          <a:latin typeface="Times New Roman"/>
                          <a:cs typeface="Times New Roman"/>
                        </a:rPr>
                        <a:t>mechanisms</a:t>
                      </a:r>
                      <a:r>
                        <a:rPr sz="1100" spc="-25" dirty="0">
                          <a:latin typeface="Times New Roman"/>
                          <a:cs typeface="Times New Roman"/>
                        </a:rPr>
                        <a:t> </a:t>
                      </a:r>
                      <a:r>
                        <a:rPr sz="1100" dirty="0">
                          <a:latin typeface="Times New Roman"/>
                          <a:cs typeface="Times New Roman"/>
                        </a:rPr>
                        <a:t>and</a:t>
                      </a:r>
                      <a:r>
                        <a:rPr sz="1100" spc="-10" dirty="0">
                          <a:latin typeface="Times New Roman"/>
                          <a:cs typeface="Times New Roman"/>
                        </a:rPr>
                        <a:t> </a:t>
                      </a:r>
                      <a:r>
                        <a:rPr sz="1100" spc="-25" dirty="0">
                          <a:latin typeface="Times New Roman"/>
                          <a:cs typeface="Times New Roman"/>
                        </a:rPr>
                        <a:t>the </a:t>
                      </a:r>
                      <a:r>
                        <a:rPr sz="1100" dirty="0">
                          <a:latin typeface="Times New Roman"/>
                          <a:cs typeface="Times New Roman"/>
                        </a:rPr>
                        <a:t>need</a:t>
                      </a:r>
                      <a:r>
                        <a:rPr sz="1100" spc="-10" dirty="0">
                          <a:latin typeface="Times New Roman"/>
                          <a:cs typeface="Times New Roman"/>
                        </a:rPr>
                        <a:t> </a:t>
                      </a:r>
                      <a:r>
                        <a:rPr sz="1100" dirty="0">
                          <a:latin typeface="Times New Roman"/>
                          <a:cs typeface="Times New Roman"/>
                        </a:rPr>
                        <a:t>to</a:t>
                      </a:r>
                      <a:r>
                        <a:rPr sz="1100" spc="-10" dirty="0">
                          <a:latin typeface="Times New Roman"/>
                          <a:cs typeface="Times New Roman"/>
                        </a:rPr>
                        <a:t> </a:t>
                      </a:r>
                      <a:r>
                        <a:rPr sz="1100" dirty="0">
                          <a:latin typeface="Times New Roman"/>
                          <a:cs typeface="Times New Roman"/>
                        </a:rPr>
                        <a:t>process</a:t>
                      </a:r>
                      <a:r>
                        <a:rPr sz="1100" spc="-45" dirty="0">
                          <a:latin typeface="Times New Roman"/>
                          <a:cs typeface="Times New Roman"/>
                        </a:rPr>
                        <a:t> </a:t>
                      </a:r>
                      <a:r>
                        <a:rPr sz="1100" dirty="0">
                          <a:latin typeface="Times New Roman"/>
                          <a:cs typeface="Times New Roman"/>
                        </a:rPr>
                        <a:t>and</a:t>
                      </a:r>
                      <a:r>
                        <a:rPr sz="1100" spc="10" dirty="0">
                          <a:latin typeface="Times New Roman"/>
                          <a:cs typeface="Times New Roman"/>
                        </a:rPr>
                        <a:t> </a:t>
                      </a:r>
                      <a:r>
                        <a:rPr sz="1100" dirty="0">
                          <a:latin typeface="Times New Roman"/>
                          <a:cs typeface="Times New Roman"/>
                        </a:rPr>
                        <a:t>store</a:t>
                      </a:r>
                      <a:r>
                        <a:rPr sz="1100" spc="-35" dirty="0">
                          <a:latin typeface="Times New Roman"/>
                          <a:cs typeface="Times New Roman"/>
                        </a:rPr>
                        <a:t> </a:t>
                      </a:r>
                      <a:r>
                        <a:rPr sz="1100" spc="-20" dirty="0">
                          <a:latin typeface="Times New Roman"/>
                          <a:cs typeface="Times New Roman"/>
                        </a:rPr>
                        <a:t>large </a:t>
                      </a:r>
                      <a:r>
                        <a:rPr sz="1100" dirty="0">
                          <a:latin typeface="Times New Roman"/>
                          <a:cs typeface="Times New Roman"/>
                        </a:rPr>
                        <a:t>volumes</a:t>
                      </a:r>
                      <a:r>
                        <a:rPr sz="1100" spc="-20"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data</a:t>
                      </a:r>
                      <a:r>
                        <a:rPr sz="1100" spc="-35" dirty="0">
                          <a:latin typeface="Times New Roman"/>
                          <a:cs typeface="Times New Roman"/>
                        </a:rPr>
                        <a:t> </a:t>
                      </a:r>
                      <a:r>
                        <a:rPr sz="1100" spc="-10" dirty="0">
                          <a:latin typeface="Times New Roman"/>
                          <a:cs typeface="Times New Roman"/>
                        </a:rPr>
                        <a:t>across </a:t>
                      </a:r>
                      <a:r>
                        <a:rPr sz="1100" dirty="0">
                          <a:latin typeface="Times New Roman"/>
                          <a:cs typeface="Times New Roman"/>
                        </a:rPr>
                        <a:t>decentralized</a:t>
                      </a:r>
                      <a:r>
                        <a:rPr sz="1100" spc="-55" dirty="0">
                          <a:latin typeface="Times New Roman"/>
                          <a:cs typeface="Times New Roman"/>
                        </a:rPr>
                        <a:t> </a:t>
                      </a:r>
                      <a:r>
                        <a:rPr sz="1100" spc="-10" dirty="0">
                          <a:latin typeface="Times New Roman"/>
                          <a:cs typeface="Times New Roman"/>
                        </a:rPr>
                        <a:t>nodes.</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1"/>
                  </a:ext>
                </a:extLst>
              </a:tr>
              <a:tr h="1614170">
                <a:tc>
                  <a:txBody>
                    <a:bodyPr/>
                    <a:lstStyle/>
                    <a:p>
                      <a:pPr algn="ctr">
                        <a:lnSpc>
                          <a:spcPts val="1410"/>
                        </a:lnSpc>
                      </a:pPr>
                      <a:r>
                        <a:rPr sz="1200" spc="-25" dirty="0">
                          <a:solidFill>
                            <a:srgbClr val="404040"/>
                          </a:solidFill>
                          <a:latin typeface="Trebuchet MS"/>
                          <a:cs typeface="Trebuchet MS"/>
                        </a:rPr>
                        <a:t>11</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280"/>
                        </a:lnSpc>
                      </a:pPr>
                      <a:r>
                        <a:rPr sz="1100" dirty="0">
                          <a:latin typeface="Times New Roman"/>
                          <a:cs typeface="Times New Roman"/>
                        </a:rPr>
                        <a:t>State</a:t>
                      </a:r>
                      <a:r>
                        <a:rPr sz="1100" spc="-35" dirty="0">
                          <a:latin typeface="Times New Roman"/>
                          <a:cs typeface="Times New Roman"/>
                        </a:rPr>
                        <a:t> </a:t>
                      </a:r>
                      <a:r>
                        <a:rPr sz="1100" dirty="0">
                          <a:latin typeface="Times New Roman"/>
                          <a:cs typeface="Times New Roman"/>
                        </a:rPr>
                        <a:t>of</a:t>
                      </a:r>
                      <a:r>
                        <a:rPr sz="1100" spc="-10"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Art:</a:t>
                      </a:r>
                      <a:r>
                        <a:rPr sz="1100" spc="-35" dirty="0">
                          <a:latin typeface="Times New Roman"/>
                          <a:cs typeface="Times New Roman"/>
                        </a:rPr>
                        <a:t> </a:t>
                      </a:r>
                      <a:r>
                        <a:rPr sz="1100" spc="-10" dirty="0">
                          <a:latin typeface="Times New Roman"/>
                          <a:cs typeface="Times New Roman"/>
                        </a:rPr>
                        <a:t>Secure</a:t>
                      </a:r>
                      <a:endParaRPr sz="1100">
                        <a:latin typeface="Times New Roman"/>
                        <a:cs typeface="Times New Roman"/>
                      </a:endParaRPr>
                    </a:p>
                    <a:p>
                      <a:pPr marL="68580">
                        <a:lnSpc>
                          <a:spcPct val="100000"/>
                        </a:lnSpc>
                        <a:spcBef>
                          <a:spcPts val="95"/>
                        </a:spcBef>
                      </a:pPr>
                      <a:r>
                        <a:rPr sz="1100" dirty="0">
                          <a:latin typeface="Times New Roman"/>
                          <a:cs typeface="Times New Roman"/>
                        </a:rPr>
                        <a:t>Mobile</a:t>
                      </a:r>
                      <a:r>
                        <a:rPr sz="1100" spc="-60" dirty="0">
                          <a:latin typeface="Times New Roman"/>
                          <a:cs typeface="Times New Roman"/>
                        </a:rPr>
                        <a:t> </a:t>
                      </a:r>
                      <a:r>
                        <a:rPr sz="1100" dirty="0">
                          <a:latin typeface="Times New Roman"/>
                          <a:cs typeface="Times New Roman"/>
                        </a:rPr>
                        <a:t>Payment</a:t>
                      </a:r>
                      <a:r>
                        <a:rPr sz="1100" spc="-5" dirty="0">
                          <a:latin typeface="Times New Roman"/>
                          <a:cs typeface="Times New Roman"/>
                        </a:rPr>
                        <a:t> </a:t>
                      </a:r>
                      <a:r>
                        <a:rPr sz="1100" spc="-20" dirty="0">
                          <a:latin typeface="Times New Roman"/>
                          <a:cs typeface="Times New Roman"/>
                        </a:rPr>
                        <a:t>[11]</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07060" marR="598170" indent="-1905" algn="ctr">
                        <a:lnSpc>
                          <a:spcPts val="1320"/>
                        </a:lnSpc>
                        <a:spcBef>
                          <a:spcPts val="15"/>
                        </a:spcBef>
                      </a:pPr>
                      <a:r>
                        <a:rPr sz="1100" dirty="0">
                          <a:latin typeface="Times New Roman"/>
                          <a:cs typeface="Times New Roman"/>
                        </a:rPr>
                        <a:t>Wenzheng</a:t>
                      </a:r>
                      <a:r>
                        <a:rPr sz="1100" spc="-20" dirty="0">
                          <a:latin typeface="Times New Roman"/>
                          <a:cs typeface="Times New Roman"/>
                        </a:rPr>
                        <a:t> </a:t>
                      </a:r>
                      <a:r>
                        <a:rPr sz="1100" spc="-25" dirty="0">
                          <a:latin typeface="Times New Roman"/>
                          <a:cs typeface="Times New Roman"/>
                        </a:rPr>
                        <a:t>Liu </a:t>
                      </a:r>
                      <a:r>
                        <a:rPr sz="1100" dirty="0">
                          <a:latin typeface="Times New Roman"/>
                          <a:cs typeface="Times New Roman"/>
                        </a:rPr>
                        <a:t>Xiaofeng</a:t>
                      </a:r>
                      <a:r>
                        <a:rPr sz="1100" spc="-30" dirty="0">
                          <a:latin typeface="Times New Roman"/>
                          <a:cs typeface="Times New Roman"/>
                        </a:rPr>
                        <a:t> </a:t>
                      </a:r>
                      <a:r>
                        <a:rPr sz="1100" spc="-20" dirty="0">
                          <a:latin typeface="Times New Roman"/>
                          <a:cs typeface="Times New Roman"/>
                        </a:rPr>
                        <a:t>Wang </a:t>
                      </a:r>
                      <a:r>
                        <a:rPr sz="1100" dirty="0">
                          <a:latin typeface="Times New Roman"/>
                          <a:cs typeface="Times New Roman"/>
                        </a:rPr>
                        <a:t>Wei</a:t>
                      </a:r>
                      <a:r>
                        <a:rPr sz="1100" spc="-15" dirty="0">
                          <a:latin typeface="Times New Roman"/>
                          <a:cs typeface="Times New Roman"/>
                        </a:rPr>
                        <a:t> </a:t>
                      </a:r>
                      <a:r>
                        <a:rPr sz="1100" spc="-20" dirty="0">
                          <a:latin typeface="Times New Roman"/>
                          <a:cs typeface="Times New Roman"/>
                        </a:rPr>
                        <a:t>Peng</a:t>
                      </a:r>
                      <a:endParaRPr sz="1100">
                        <a:latin typeface="Times New Roman"/>
                        <a:cs typeface="Times New Roman"/>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295"/>
                        </a:lnSpc>
                      </a:pPr>
                      <a:r>
                        <a:rPr sz="1100" spc="-20" dirty="0">
                          <a:latin typeface="Times New Roman"/>
                          <a:cs typeface="Times New Roman"/>
                        </a:rPr>
                        <a:t>2019</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80"/>
                        </a:lnSpc>
                      </a:pPr>
                      <a:r>
                        <a:rPr sz="1100" dirty="0">
                          <a:latin typeface="Times New Roman"/>
                          <a:cs typeface="Times New Roman"/>
                        </a:rPr>
                        <a:t>The</a:t>
                      </a:r>
                      <a:r>
                        <a:rPr sz="1100" spc="-10" dirty="0">
                          <a:latin typeface="Times New Roman"/>
                          <a:cs typeface="Times New Roman"/>
                        </a:rPr>
                        <a:t> </a:t>
                      </a:r>
                      <a:r>
                        <a:rPr sz="1100" dirty="0">
                          <a:latin typeface="Times New Roman"/>
                          <a:cs typeface="Times New Roman"/>
                        </a:rPr>
                        <a:t>paper</a:t>
                      </a:r>
                      <a:r>
                        <a:rPr sz="1100" spc="-20" dirty="0">
                          <a:latin typeface="Times New Roman"/>
                          <a:cs typeface="Times New Roman"/>
                        </a:rPr>
                        <a:t> </a:t>
                      </a:r>
                      <a:r>
                        <a:rPr sz="1100" dirty="0">
                          <a:latin typeface="Times New Roman"/>
                          <a:cs typeface="Times New Roman"/>
                        </a:rPr>
                        <a:t>"State</a:t>
                      </a:r>
                      <a:r>
                        <a:rPr sz="1100" spc="-45" dirty="0">
                          <a:latin typeface="Times New Roman"/>
                          <a:cs typeface="Times New Roman"/>
                        </a:rPr>
                        <a:t> </a:t>
                      </a:r>
                      <a:r>
                        <a:rPr sz="1100" dirty="0">
                          <a:latin typeface="Times New Roman"/>
                          <a:cs typeface="Times New Roman"/>
                        </a:rPr>
                        <a:t>of</a:t>
                      </a:r>
                      <a:r>
                        <a:rPr sz="1100" spc="-10" dirty="0">
                          <a:latin typeface="Times New Roman"/>
                          <a:cs typeface="Times New Roman"/>
                        </a:rPr>
                        <a:t> </a:t>
                      </a:r>
                      <a:r>
                        <a:rPr sz="1100" dirty="0">
                          <a:latin typeface="Times New Roman"/>
                          <a:cs typeface="Times New Roman"/>
                        </a:rPr>
                        <a:t>the</a:t>
                      </a:r>
                      <a:r>
                        <a:rPr sz="1100" spc="-10" dirty="0">
                          <a:latin typeface="Times New Roman"/>
                          <a:cs typeface="Times New Roman"/>
                        </a:rPr>
                        <a:t> </a:t>
                      </a:r>
                      <a:r>
                        <a:rPr sz="1100" dirty="0">
                          <a:latin typeface="Times New Roman"/>
                          <a:cs typeface="Times New Roman"/>
                        </a:rPr>
                        <a:t>Art:</a:t>
                      </a:r>
                      <a:r>
                        <a:rPr sz="1100" spc="-15" dirty="0">
                          <a:latin typeface="Times New Roman"/>
                          <a:cs typeface="Times New Roman"/>
                        </a:rPr>
                        <a:t> </a:t>
                      </a:r>
                      <a:r>
                        <a:rPr sz="1100" spc="-10" dirty="0">
                          <a:latin typeface="Times New Roman"/>
                          <a:cs typeface="Times New Roman"/>
                        </a:rPr>
                        <a:t>Secure</a:t>
                      </a:r>
                      <a:endParaRPr sz="1100">
                        <a:latin typeface="Times New Roman"/>
                        <a:cs typeface="Times New Roman"/>
                      </a:endParaRPr>
                    </a:p>
                    <a:p>
                      <a:pPr marL="69215" marR="73660">
                        <a:lnSpc>
                          <a:spcPct val="107000"/>
                        </a:lnSpc>
                      </a:pPr>
                      <a:r>
                        <a:rPr sz="1100" dirty="0">
                          <a:latin typeface="Times New Roman"/>
                          <a:cs typeface="Times New Roman"/>
                        </a:rPr>
                        <a:t>Mobile</a:t>
                      </a:r>
                      <a:r>
                        <a:rPr sz="1100" spc="-55" dirty="0">
                          <a:latin typeface="Times New Roman"/>
                          <a:cs typeface="Times New Roman"/>
                        </a:rPr>
                        <a:t> </a:t>
                      </a:r>
                      <a:r>
                        <a:rPr sz="1100" dirty="0">
                          <a:latin typeface="Times New Roman"/>
                          <a:cs typeface="Times New Roman"/>
                        </a:rPr>
                        <a:t>Payment"</a:t>
                      </a:r>
                      <a:r>
                        <a:rPr sz="1100" spc="-5" dirty="0">
                          <a:latin typeface="Times New Roman"/>
                          <a:cs typeface="Times New Roman"/>
                        </a:rPr>
                        <a:t> </a:t>
                      </a:r>
                      <a:r>
                        <a:rPr sz="1100" dirty="0">
                          <a:latin typeface="Times New Roman"/>
                          <a:cs typeface="Times New Roman"/>
                        </a:rPr>
                        <a:t>presents</a:t>
                      </a:r>
                      <a:r>
                        <a:rPr sz="1100" spc="-40" dirty="0">
                          <a:latin typeface="Times New Roman"/>
                          <a:cs typeface="Times New Roman"/>
                        </a:rPr>
                        <a:t> </a:t>
                      </a:r>
                      <a:r>
                        <a:rPr sz="1100" spc="-50" dirty="0">
                          <a:latin typeface="Times New Roman"/>
                          <a:cs typeface="Times New Roman"/>
                        </a:rPr>
                        <a:t>a </a:t>
                      </a:r>
                      <a:r>
                        <a:rPr sz="1100" dirty="0">
                          <a:latin typeface="Times New Roman"/>
                          <a:cs typeface="Times New Roman"/>
                        </a:rPr>
                        <a:t>comprehensive</a:t>
                      </a:r>
                      <a:r>
                        <a:rPr sz="1100" spc="-45" dirty="0">
                          <a:latin typeface="Times New Roman"/>
                          <a:cs typeface="Times New Roman"/>
                        </a:rPr>
                        <a:t> </a:t>
                      </a:r>
                      <a:r>
                        <a:rPr sz="1100" dirty="0">
                          <a:latin typeface="Times New Roman"/>
                          <a:cs typeface="Times New Roman"/>
                        </a:rPr>
                        <a:t>review</a:t>
                      </a:r>
                      <a:r>
                        <a:rPr sz="1100" spc="-20"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secure</a:t>
                      </a:r>
                      <a:r>
                        <a:rPr sz="1100" spc="-45" dirty="0">
                          <a:latin typeface="Times New Roman"/>
                          <a:cs typeface="Times New Roman"/>
                        </a:rPr>
                        <a:t> </a:t>
                      </a:r>
                      <a:r>
                        <a:rPr sz="1100" spc="-10" dirty="0">
                          <a:latin typeface="Times New Roman"/>
                          <a:cs typeface="Times New Roman"/>
                        </a:rPr>
                        <a:t>mobile </a:t>
                      </a:r>
                      <a:r>
                        <a:rPr sz="1100" dirty="0">
                          <a:latin typeface="Times New Roman"/>
                          <a:cs typeface="Times New Roman"/>
                        </a:rPr>
                        <a:t>payment</a:t>
                      </a:r>
                      <a:r>
                        <a:rPr sz="1100" spc="-30" dirty="0">
                          <a:latin typeface="Times New Roman"/>
                          <a:cs typeface="Times New Roman"/>
                        </a:rPr>
                        <a:t> </a:t>
                      </a:r>
                      <a:r>
                        <a:rPr sz="1100" dirty="0">
                          <a:latin typeface="Times New Roman"/>
                          <a:cs typeface="Times New Roman"/>
                        </a:rPr>
                        <a:t>technologies.</a:t>
                      </a:r>
                      <a:r>
                        <a:rPr sz="1100" spc="-50" dirty="0">
                          <a:latin typeface="Times New Roman"/>
                          <a:cs typeface="Times New Roman"/>
                        </a:rPr>
                        <a:t> </a:t>
                      </a:r>
                      <a:r>
                        <a:rPr sz="1100" dirty="0">
                          <a:latin typeface="Times New Roman"/>
                          <a:cs typeface="Times New Roman"/>
                        </a:rPr>
                        <a:t>It</a:t>
                      </a:r>
                      <a:r>
                        <a:rPr sz="1100" spc="-10" dirty="0">
                          <a:latin typeface="Times New Roman"/>
                          <a:cs typeface="Times New Roman"/>
                        </a:rPr>
                        <a:t> analyzes </a:t>
                      </a:r>
                      <a:r>
                        <a:rPr sz="1100" dirty="0">
                          <a:latin typeface="Times New Roman"/>
                          <a:cs typeface="Times New Roman"/>
                        </a:rPr>
                        <a:t>various</a:t>
                      </a:r>
                      <a:r>
                        <a:rPr sz="1100" spc="-25" dirty="0">
                          <a:latin typeface="Times New Roman"/>
                          <a:cs typeface="Times New Roman"/>
                        </a:rPr>
                        <a:t> </a:t>
                      </a:r>
                      <a:r>
                        <a:rPr sz="1100" dirty="0">
                          <a:latin typeface="Times New Roman"/>
                          <a:cs typeface="Times New Roman"/>
                        </a:rPr>
                        <a:t>security</a:t>
                      </a:r>
                      <a:r>
                        <a:rPr sz="1100" spc="-40" dirty="0">
                          <a:latin typeface="Times New Roman"/>
                          <a:cs typeface="Times New Roman"/>
                        </a:rPr>
                        <a:t> </a:t>
                      </a:r>
                      <a:r>
                        <a:rPr sz="1100" dirty="0">
                          <a:latin typeface="Times New Roman"/>
                          <a:cs typeface="Times New Roman"/>
                        </a:rPr>
                        <a:t>protocols</a:t>
                      </a:r>
                      <a:r>
                        <a:rPr sz="1100" spc="-35" dirty="0">
                          <a:latin typeface="Times New Roman"/>
                          <a:cs typeface="Times New Roman"/>
                        </a:rPr>
                        <a:t> </a:t>
                      </a:r>
                      <a:r>
                        <a:rPr sz="1100" spc="-25" dirty="0">
                          <a:latin typeface="Times New Roman"/>
                          <a:cs typeface="Times New Roman"/>
                        </a:rPr>
                        <a:t>and </a:t>
                      </a:r>
                      <a:r>
                        <a:rPr sz="1100" dirty="0">
                          <a:latin typeface="Times New Roman"/>
                          <a:cs typeface="Times New Roman"/>
                        </a:rPr>
                        <a:t>techniques</a:t>
                      </a:r>
                      <a:r>
                        <a:rPr sz="1100" spc="-40" dirty="0">
                          <a:latin typeface="Times New Roman"/>
                          <a:cs typeface="Times New Roman"/>
                        </a:rPr>
                        <a:t> </a:t>
                      </a:r>
                      <a:r>
                        <a:rPr sz="1100" dirty="0">
                          <a:latin typeface="Times New Roman"/>
                          <a:cs typeface="Times New Roman"/>
                        </a:rPr>
                        <a:t>employed</a:t>
                      </a:r>
                      <a:r>
                        <a:rPr sz="1100" spc="-1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protect</a:t>
                      </a:r>
                      <a:r>
                        <a:rPr sz="1100" spc="-50" dirty="0">
                          <a:latin typeface="Times New Roman"/>
                          <a:cs typeface="Times New Roman"/>
                        </a:rPr>
                        <a:t> </a:t>
                      </a:r>
                      <a:r>
                        <a:rPr sz="1100" spc="-10" dirty="0">
                          <a:latin typeface="Times New Roman"/>
                          <a:cs typeface="Times New Roman"/>
                        </a:rPr>
                        <a:t>mobile </a:t>
                      </a:r>
                      <a:r>
                        <a:rPr sz="1100" dirty="0">
                          <a:latin typeface="Times New Roman"/>
                          <a:cs typeface="Times New Roman"/>
                        </a:rPr>
                        <a:t>transactions,</a:t>
                      </a:r>
                      <a:r>
                        <a:rPr sz="1100" spc="-50" dirty="0">
                          <a:latin typeface="Times New Roman"/>
                          <a:cs typeface="Times New Roman"/>
                        </a:rPr>
                        <a:t> </a:t>
                      </a:r>
                      <a:r>
                        <a:rPr sz="1100" dirty="0">
                          <a:latin typeface="Times New Roman"/>
                          <a:cs typeface="Times New Roman"/>
                        </a:rPr>
                        <a:t>including</a:t>
                      </a:r>
                      <a:r>
                        <a:rPr sz="1100" spc="-50" dirty="0">
                          <a:latin typeface="Times New Roman"/>
                          <a:cs typeface="Times New Roman"/>
                        </a:rPr>
                        <a:t> </a:t>
                      </a:r>
                      <a:r>
                        <a:rPr sz="1100" spc="-10" dirty="0">
                          <a:latin typeface="Times New Roman"/>
                          <a:cs typeface="Times New Roman"/>
                        </a:rPr>
                        <a:t>encryption </a:t>
                      </a:r>
                      <a:r>
                        <a:rPr sz="1100" dirty="0">
                          <a:latin typeface="Times New Roman"/>
                          <a:cs typeface="Times New Roman"/>
                        </a:rPr>
                        <a:t>methods,</a:t>
                      </a:r>
                      <a:r>
                        <a:rPr sz="1100" spc="-30" dirty="0">
                          <a:latin typeface="Times New Roman"/>
                          <a:cs typeface="Times New Roman"/>
                        </a:rPr>
                        <a:t> </a:t>
                      </a:r>
                      <a:r>
                        <a:rPr sz="1100" dirty="0">
                          <a:latin typeface="Times New Roman"/>
                          <a:cs typeface="Times New Roman"/>
                        </a:rPr>
                        <a:t>authentication</a:t>
                      </a:r>
                      <a:r>
                        <a:rPr sz="1100" spc="-45" dirty="0">
                          <a:latin typeface="Times New Roman"/>
                          <a:cs typeface="Times New Roman"/>
                        </a:rPr>
                        <a:t> </a:t>
                      </a:r>
                      <a:r>
                        <a:rPr sz="1100" spc="-10" dirty="0">
                          <a:latin typeface="Times New Roman"/>
                          <a:cs typeface="Times New Roman"/>
                        </a:rPr>
                        <a:t>mechanisms, </a:t>
                      </a:r>
                      <a:r>
                        <a:rPr sz="1100" dirty="0">
                          <a:latin typeface="Times New Roman"/>
                          <a:cs typeface="Times New Roman"/>
                        </a:rPr>
                        <a:t>and</a:t>
                      </a:r>
                      <a:r>
                        <a:rPr sz="1100" spc="20" dirty="0">
                          <a:latin typeface="Times New Roman"/>
                          <a:cs typeface="Times New Roman"/>
                        </a:rPr>
                        <a:t> </a:t>
                      </a:r>
                      <a:r>
                        <a:rPr sz="1100" dirty="0">
                          <a:latin typeface="Times New Roman"/>
                          <a:cs typeface="Times New Roman"/>
                        </a:rPr>
                        <a:t>secure</a:t>
                      </a:r>
                      <a:r>
                        <a:rPr sz="1100" spc="-5" dirty="0">
                          <a:latin typeface="Times New Roman"/>
                          <a:cs typeface="Times New Roman"/>
                        </a:rPr>
                        <a:t> </a:t>
                      </a:r>
                      <a:r>
                        <a:rPr sz="1100" spc="-10" dirty="0">
                          <a:latin typeface="Times New Roman"/>
                          <a:cs typeface="Times New Roman"/>
                        </a:rPr>
                        <a:t>communication</a:t>
                      </a:r>
                      <a:r>
                        <a:rPr sz="1100" spc="-5" dirty="0">
                          <a:latin typeface="Times New Roman"/>
                          <a:cs typeface="Times New Roman"/>
                        </a:rPr>
                        <a:t> </a:t>
                      </a:r>
                      <a:r>
                        <a:rPr sz="1100" spc="-10" dirty="0">
                          <a:latin typeface="Times New Roman"/>
                          <a:cs typeface="Times New Roman"/>
                        </a:rPr>
                        <a:t>protocols.</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80"/>
                        </a:lnSpc>
                      </a:pPr>
                      <a:r>
                        <a:rPr sz="1100" dirty="0">
                          <a:latin typeface="Times New Roman"/>
                          <a:cs typeface="Times New Roman"/>
                        </a:rPr>
                        <a:t>Advanced</a:t>
                      </a:r>
                      <a:r>
                        <a:rPr sz="1100" spc="-15" dirty="0">
                          <a:latin typeface="Times New Roman"/>
                          <a:cs typeface="Times New Roman"/>
                        </a:rPr>
                        <a:t> </a:t>
                      </a:r>
                      <a:r>
                        <a:rPr sz="1100" dirty="0">
                          <a:latin typeface="Times New Roman"/>
                          <a:cs typeface="Times New Roman"/>
                        </a:rPr>
                        <a:t>security</a:t>
                      </a:r>
                      <a:r>
                        <a:rPr sz="1100" spc="-50" dirty="0">
                          <a:latin typeface="Times New Roman"/>
                          <a:cs typeface="Times New Roman"/>
                        </a:rPr>
                        <a:t> </a:t>
                      </a:r>
                      <a:r>
                        <a:rPr sz="1100" dirty="0">
                          <a:latin typeface="Times New Roman"/>
                          <a:cs typeface="Times New Roman"/>
                        </a:rPr>
                        <a:t>protocols</a:t>
                      </a:r>
                      <a:r>
                        <a:rPr sz="1100" spc="-45" dirty="0">
                          <a:latin typeface="Times New Roman"/>
                          <a:cs typeface="Times New Roman"/>
                        </a:rPr>
                        <a:t> </a:t>
                      </a:r>
                      <a:r>
                        <a:rPr sz="1100" spc="-25" dirty="0">
                          <a:latin typeface="Times New Roman"/>
                          <a:cs typeface="Times New Roman"/>
                        </a:rPr>
                        <a:t>can</a:t>
                      </a:r>
                      <a:endParaRPr sz="1100">
                        <a:latin typeface="Times New Roman"/>
                        <a:cs typeface="Times New Roman"/>
                      </a:endParaRPr>
                    </a:p>
                    <a:p>
                      <a:pPr marL="69215" marR="249554">
                        <a:lnSpc>
                          <a:spcPct val="106800"/>
                        </a:lnSpc>
                        <a:spcBef>
                          <a:spcPts val="5"/>
                        </a:spcBef>
                      </a:pPr>
                      <a:r>
                        <a:rPr sz="1100" dirty="0">
                          <a:latin typeface="Times New Roman"/>
                          <a:cs typeface="Times New Roman"/>
                        </a:rPr>
                        <a:t>be</a:t>
                      </a:r>
                      <a:r>
                        <a:rPr sz="1100" spc="-20" dirty="0">
                          <a:latin typeface="Times New Roman"/>
                          <a:cs typeface="Times New Roman"/>
                        </a:rPr>
                        <a:t> </a:t>
                      </a:r>
                      <a:r>
                        <a:rPr sz="1100" dirty="0">
                          <a:latin typeface="Times New Roman"/>
                          <a:cs typeface="Times New Roman"/>
                        </a:rPr>
                        <a:t>complex</a:t>
                      </a:r>
                      <a:r>
                        <a:rPr sz="1100" spc="-15" dirty="0">
                          <a:latin typeface="Times New Roman"/>
                          <a:cs typeface="Times New Roman"/>
                        </a:rPr>
                        <a:t> </a:t>
                      </a:r>
                      <a:r>
                        <a:rPr sz="1100" dirty="0">
                          <a:latin typeface="Times New Roman"/>
                          <a:cs typeface="Times New Roman"/>
                        </a:rPr>
                        <a:t>and</a:t>
                      </a:r>
                      <a:r>
                        <a:rPr sz="1100" spc="-15" dirty="0">
                          <a:latin typeface="Times New Roman"/>
                          <a:cs typeface="Times New Roman"/>
                        </a:rPr>
                        <a:t> </a:t>
                      </a:r>
                      <a:r>
                        <a:rPr sz="1100" dirty="0">
                          <a:latin typeface="Times New Roman"/>
                          <a:cs typeface="Times New Roman"/>
                        </a:rPr>
                        <a:t>may</a:t>
                      </a:r>
                      <a:r>
                        <a:rPr sz="1100" spc="-5" dirty="0">
                          <a:latin typeface="Times New Roman"/>
                          <a:cs typeface="Times New Roman"/>
                        </a:rPr>
                        <a:t> </a:t>
                      </a:r>
                      <a:r>
                        <a:rPr sz="1100" spc="-10" dirty="0">
                          <a:latin typeface="Times New Roman"/>
                          <a:cs typeface="Times New Roman"/>
                        </a:rPr>
                        <a:t>require </a:t>
                      </a:r>
                      <a:r>
                        <a:rPr sz="1100" dirty="0">
                          <a:latin typeface="Times New Roman"/>
                          <a:cs typeface="Times New Roman"/>
                        </a:rPr>
                        <a:t>significant</a:t>
                      </a:r>
                      <a:r>
                        <a:rPr sz="1100" spc="-50" dirty="0">
                          <a:latin typeface="Times New Roman"/>
                          <a:cs typeface="Times New Roman"/>
                        </a:rPr>
                        <a:t> </a:t>
                      </a:r>
                      <a:r>
                        <a:rPr sz="1100" dirty="0">
                          <a:latin typeface="Times New Roman"/>
                          <a:cs typeface="Times New Roman"/>
                        </a:rPr>
                        <a:t>changes</a:t>
                      </a:r>
                      <a:r>
                        <a:rPr sz="1100" spc="-15" dirty="0">
                          <a:latin typeface="Times New Roman"/>
                          <a:cs typeface="Times New Roman"/>
                        </a:rPr>
                        <a:t> </a:t>
                      </a:r>
                      <a:r>
                        <a:rPr sz="1100" dirty="0">
                          <a:latin typeface="Times New Roman"/>
                          <a:cs typeface="Times New Roman"/>
                        </a:rPr>
                        <a:t>to</a:t>
                      </a:r>
                      <a:r>
                        <a:rPr sz="1100" spc="-20" dirty="0">
                          <a:latin typeface="Times New Roman"/>
                          <a:cs typeface="Times New Roman"/>
                        </a:rPr>
                        <a:t> </a:t>
                      </a:r>
                      <a:r>
                        <a:rPr sz="1100" spc="-10" dirty="0">
                          <a:latin typeface="Times New Roman"/>
                          <a:cs typeface="Times New Roman"/>
                        </a:rPr>
                        <a:t>existing systems.</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2"/>
                  </a:ext>
                </a:extLst>
              </a:tr>
              <a:tr h="1274445">
                <a:tc>
                  <a:txBody>
                    <a:bodyPr/>
                    <a:lstStyle/>
                    <a:p>
                      <a:pPr algn="ctr">
                        <a:lnSpc>
                          <a:spcPts val="1410"/>
                        </a:lnSpc>
                      </a:pPr>
                      <a:r>
                        <a:rPr sz="1200" spc="-25" dirty="0">
                          <a:latin typeface="Trebuchet MS"/>
                          <a:cs typeface="Trebuchet MS"/>
                        </a:rPr>
                        <a:t>12</a:t>
                      </a:r>
                      <a:endParaRPr sz="12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295"/>
                        </a:lnSpc>
                      </a:pPr>
                      <a:r>
                        <a:rPr sz="1100" dirty="0">
                          <a:latin typeface="Times New Roman"/>
                          <a:cs typeface="Times New Roman"/>
                        </a:rPr>
                        <a:t>BlockSubPay</a:t>
                      </a:r>
                      <a:r>
                        <a:rPr sz="1100" spc="-25" dirty="0">
                          <a:latin typeface="Times New Roman"/>
                          <a:cs typeface="Times New Roman"/>
                        </a:rPr>
                        <a:t> </a:t>
                      </a:r>
                      <a:r>
                        <a:rPr sz="1100" dirty="0">
                          <a:latin typeface="Times New Roman"/>
                          <a:cs typeface="Times New Roman"/>
                        </a:rPr>
                        <a:t>-</a:t>
                      </a:r>
                      <a:r>
                        <a:rPr sz="1100" spc="-25" dirty="0">
                          <a:latin typeface="Times New Roman"/>
                          <a:cs typeface="Times New Roman"/>
                        </a:rPr>
                        <a:t> </a:t>
                      </a:r>
                      <a:r>
                        <a:rPr sz="1100" spc="-50" dirty="0">
                          <a:latin typeface="Times New Roman"/>
                          <a:cs typeface="Times New Roman"/>
                        </a:rPr>
                        <a:t>A</a:t>
                      </a:r>
                      <a:endParaRPr sz="1100">
                        <a:latin typeface="Times New Roman"/>
                        <a:cs typeface="Times New Roman"/>
                      </a:endParaRPr>
                    </a:p>
                    <a:p>
                      <a:pPr marL="68580" marR="160020">
                        <a:lnSpc>
                          <a:spcPct val="100000"/>
                        </a:lnSpc>
                      </a:pPr>
                      <a:r>
                        <a:rPr sz="1100" dirty="0">
                          <a:latin typeface="Times New Roman"/>
                          <a:cs typeface="Times New Roman"/>
                        </a:rPr>
                        <a:t>Blockchain</a:t>
                      </a:r>
                      <a:r>
                        <a:rPr sz="1100" spc="-40" dirty="0">
                          <a:latin typeface="Times New Roman"/>
                          <a:cs typeface="Times New Roman"/>
                        </a:rPr>
                        <a:t> </a:t>
                      </a:r>
                      <a:r>
                        <a:rPr sz="1100" spc="-10" dirty="0">
                          <a:latin typeface="Times New Roman"/>
                          <a:cs typeface="Times New Roman"/>
                        </a:rPr>
                        <a:t>Framework </a:t>
                      </a:r>
                      <a:r>
                        <a:rPr sz="1100" dirty="0">
                          <a:latin typeface="Times New Roman"/>
                          <a:cs typeface="Times New Roman"/>
                        </a:rPr>
                        <a:t>for</a:t>
                      </a:r>
                      <a:r>
                        <a:rPr sz="1100" spc="105" dirty="0">
                          <a:latin typeface="Times New Roman"/>
                          <a:cs typeface="Times New Roman"/>
                        </a:rPr>
                        <a:t> </a:t>
                      </a:r>
                      <a:r>
                        <a:rPr sz="1100" spc="-10" dirty="0">
                          <a:latin typeface="Times New Roman"/>
                          <a:cs typeface="Times New Roman"/>
                        </a:rPr>
                        <a:t>Subscription-Based </a:t>
                      </a:r>
                      <a:r>
                        <a:rPr sz="1100" dirty="0">
                          <a:latin typeface="Times New Roman"/>
                          <a:cs typeface="Times New Roman"/>
                        </a:rPr>
                        <a:t>Payment</a:t>
                      </a:r>
                      <a:r>
                        <a:rPr sz="1100" spc="-10" dirty="0">
                          <a:latin typeface="Times New Roman"/>
                          <a:cs typeface="Times New Roman"/>
                        </a:rPr>
                        <a:t> </a:t>
                      </a:r>
                      <a:r>
                        <a:rPr sz="1100" dirty="0">
                          <a:latin typeface="Times New Roman"/>
                          <a:cs typeface="Times New Roman"/>
                        </a:rPr>
                        <a:t>in</a:t>
                      </a:r>
                      <a:r>
                        <a:rPr sz="1100" spc="-35" dirty="0">
                          <a:latin typeface="Times New Roman"/>
                          <a:cs typeface="Times New Roman"/>
                        </a:rPr>
                        <a:t> </a:t>
                      </a:r>
                      <a:r>
                        <a:rPr sz="1100" spc="-10" dirty="0">
                          <a:latin typeface="Times New Roman"/>
                          <a:cs typeface="Times New Roman"/>
                        </a:rPr>
                        <a:t>Cloud </a:t>
                      </a:r>
                      <a:r>
                        <a:rPr sz="1100" dirty="0">
                          <a:latin typeface="Times New Roman"/>
                          <a:cs typeface="Times New Roman"/>
                        </a:rPr>
                        <a:t>Service</a:t>
                      </a:r>
                      <a:r>
                        <a:rPr sz="1100" spc="-35" dirty="0">
                          <a:latin typeface="Times New Roman"/>
                          <a:cs typeface="Times New Roman"/>
                        </a:rPr>
                        <a:t> </a:t>
                      </a:r>
                      <a:r>
                        <a:rPr sz="1100" spc="-20" dirty="0">
                          <a:latin typeface="Times New Roman"/>
                          <a:cs typeface="Times New Roman"/>
                        </a:rPr>
                        <a:t>[12]</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459105" indent="60960">
                        <a:lnSpc>
                          <a:spcPts val="1295"/>
                        </a:lnSpc>
                      </a:pPr>
                      <a:r>
                        <a:rPr sz="1100" dirty="0">
                          <a:latin typeface="Times New Roman"/>
                          <a:cs typeface="Times New Roman"/>
                        </a:rPr>
                        <a:t>Yustus</a:t>
                      </a:r>
                      <a:r>
                        <a:rPr sz="1100" spc="-40" dirty="0">
                          <a:latin typeface="Times New Roman"/>
                          <a:cs typeface="Times New Roman"/>
                        </a:rPr>
                        <a:t> </a:t>
                      </a:r>
                      <a:r>
                        <a:rPr sz="1100" dirty="0">
                          <a:latin typeface="Times New Roman"/>
                          <a:cs typeface="Times New Roman"/>
                        </a:rPr>
                        <a:t>Eko </a:t>
                      </a:r>
                      <a:r>
                        <a:rPr sz="1100" spc="-10" dirty="0">
                          <a:latin typeface="Times New Roman"/>
                          <a:cs typeface="Times New Roman"/>
                        </a:rPr>
                        <a:t>Oktian</a:t>
                      </a:r>
                      <a:endParaRPr sz="1100">
                        <a:latin typeface="Times New Roman"/>
                        <a:cs typeface="Times New Roman"/>
                      </a:endParaRPr>
                    </a:p>
                    <a:p>
                      <a:pPr marL="645160" marR="452120" indent="-186690">
                        <a:lnSpc>
                          <a:spcPct val="100000"/>
                        </a:lnSpc>
                      </a:pPr>
                      <a:r>
                        <a:rPr sz="1100" dirty="0">
                          <a:latin typeface="Times New Roman"/>
                          <a:cs typeface="Times New Roman"/>
                        </a:rPr>
                        <a:t>Elizabeth</a:t>
                      </a:r>
                      <a:r>
                        <a:rPr sz="1100" spc="-45" dirty="0">
                          <a:latin typeface="Times New Roman"/>
                          <a:cs typeface="Times New Roman"/>
                        </a:rPr>
                        <a:t> </a:t>
                      </a:r>
                      <a:r>
                        <a:rPr sz="1100" dirty="0">
                          <a:latin typeface="Times New Roman"/>
                          <a:cs typeface="Times New Roman"/>
                        </a:rPr>
                        <a:t>N.</a:t>
                      </a:r>
                      <a:r>
                        <a:rPr sz="1100" spc="5" dirty="0">
                          <a:latin typeface="Times New Roman"/>
                          <a:cs typeface="Times New Roman"/>
                        </a:rPr>
                        <a:t> </a:t>
                      </a:r>
                      <a:r>
                        <a:rPr sz="1100" spc="-10" dirty="0">
                          <a:latin typeface="Times New Roman"/>
                          <a:cs typeface="Times New Roman"/>
                        </a:rPr>
                        <a:t>Witanto </a:t>
                      </a:r>
                      <a:r>
                        <a:rPr sz="1100" dirty="0">
                          <a:latin typeface="Times New Roman"/>
                          <a:cs typeface="Times New Roman"/>
                        </a:rPr>
                        <a:t>Sandra</a:t>
                      </a:r>
                      <a:r>
                        <a:rPr sz="1100" spc="-30" dirty="0">
                          <a:latin typeface="Times New Roman"/>
                          <a:cs typeface="Times New Roman"/>
                        </a:rPr>
                        <a:t> </a:t>
                      </a:r>
                      <a:r>
                        <a:rPr sz="1100" spc="-20" dirty="0">
                          <a:latin typeface="Times New Roman"/>
                          <a:cs typeface="Times New Roman"/>
                        </a:rPr>
                        <a:t>Kumi </a:t>
                      </a:r>
                      <a:r>
                        <a:rPr sz="1100" spc="-10" dirty="0">
                          <a:latin typeface="Times New Roman"/>
                          <a:cs typeface="Times New Roman"/>
                        </a:rPr>
                        <a:t>Sang-</a:t>
                      </a:r>
                      <a:r>
                        <a:rPr sz="1100" dirty="0">
                          <a:latin typeface="Times New Roman"/>
                          <a:cs typeface="Times New Roman"/>
                        </a:rPr>
                        <a:t>Gon</a:t>
                      </a:r>
                      <a:r>
                        <a:rPr sz="1100" spc="25" dirty="0">
                          <a:latin typeface="Times New Roman"/>
                          <a:cs typeface="Times New Roman"/>
                        </a:rPr>
                        <a:t> </a:t>
                      </a:r>
                      <a:r>
                        <a:rPr sz="1100" spc="-25" dirty="0">
                          <a:latin typeface="Times New Roman"/>
                          <a:cs typeface="Times New Roman"/>
                        </a:rPr>
                        <a:t>Lee</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295"/>
                        </a:lnSpc>
                      </a:pPr>
                      <a:r>
                        <a:rPr sz="1100" spc="-20" dirty="0">
                          <a:latin typeface="Times New Roman"/>
                          <a:cs typeface="Times New Roman"/>
                        </a:rPr>
                        <a:t>2019</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80"/>
                        </a:lnSpc>
                      </a:pPr>
                      <a:r>
                        <a:rPr sz="1100" dirty="0">
                          <a:latin typeface="Times New Roman"/>
                          <a:cs typeface="Times New Roman"/>
                        </a:rPr>
                        <a:t>The</a:t>
                      </a:r>
                      <a:r>
                        <a:rPr sz="1100" spc="-35" dirty="0">
                          <a:latin typeface="Times New Roman"/>
                          <a:cs typeface="Times New Roman"/>
                        </a:rPr>
                        <a:t> </a:t>
                      </a:r>
                      <a:r>
                        <a:rPr sz="1100" dirty="0">
                          <a:latin typeface="Times New Roman"/>
                          <a:cs typeface="Times New Roman"/>
                        </a:rPr>
                        <a:t>"BlockSubPay"</a:t>
                      </a:r>
                      <a:r>
                        <a:rPr sz="1100" spc="-35" dirty="0">
                          <a:latin typeface="Times New Roman"/>
                          <a:cs typeface="Times New Roman"/>
                        </a:rPr>
                        <a:t> </a:t>
                      </a:r>
                      <a:r>
                        <a:rPr sz="1100" spc="-10" dirty="0">
                          <a:latin typeface="Times New Roman"/>
                          <a:cs typeface="Times New Roman"/>
                        </a:rPr>
                        <a:t>methodology</a:t>
                      </a:r>
                      <a:endParaRPr sz="1100">
                        <a:latin typeface="Times New Roman"/>
                        <a:cs typeface="Times New Roman"/>
                      </a:endParaRPr>
                    </a:p>
                    <a:p>
                      <a:pPr marL="69215" marR="132080">
                        <a:lnSpc>
                          <a:spcPct val="107100"/>
                        </a:lnSpc>
                        <a:spcBef>
                          <a:spcPts val="5"/>
                        </a:spcBef>
                      </a:pPr>
                      <a:r>
                        <a:rPr sz="1100" dirty="0">
                          <a:latin typeface="Times New Roman"/>
                          <a:cs typeface="Times New Roman"/>
                        </a:rPr>
                        <a:t>involves</a:t>
                      </a:r>
                      <a:r>
                        <a:rPr sz="1100" spc="-30" dirty="0">
                          <a:latin typeface="Times New Roman"/>
                          <a:cs typeface="Times New Roman"/>
                        </a:rPr>
                        <a:t> </a:t>
                      </a:r>
                      <a:r>
                        <a:rPr sz="1100" dirty="0">
                          <a:latin typeface="Times New Roman"/>
                          <a:cs typeface="Times New Roman"/>
                        </a:rPr>
                        <a:t>establishing</a:t>
                      </a:r>
                      <a:r>
                        <a:rPr sz="1100" spc="-45" dirty="0">
                          <a:latin typeface="Times New Roman"/>
                          <a:cs typeface="Times New Roman"/>
                        </a:rPr>
                        <a:t> </a:t>
                      </a:r>
                      <a:r>
                        <a:rPr sz="1100" dirty="0">
                          <a:latin typeface="Times New Roman"/>
                          <a:cs typeface="Times New Roman"/>
                        </a:rPr>
                        <a:t>a</a:t>
                      </a:r>
                      <a:r>
                        <a:rPr sz="1100" spc="-10" dirty="0">
                          <a:latin typeface="Times New Roman"/>
                          <a:cs typeface="Times New Roman"/>
                        </a:rPr>
                        <a:t> blockchain </a:t>
                      </a:r>
                      <a:r>
                        <a:rPr sz="1100" dirty="0">
                          <a:latin typeface="Times New Roman"/>
                          <a:cs typeface="Times New Roman"/>
                        </a:rPr>
                        <a:t>network to</a:t>
                      </a:r>
                      <a:r>
                        <a:rPr sz="1100" spc="15" dirty="0">
                          <a:latin typeface="Times New Roman"/>
                          <a:cs typeface="Times New Roman"/>
                        </a:rPr>
                        <a:t> </a:t>
                      </a:r>
                      <a:r>
                        <a:rPr sz="1100" dirty="0">
                          <a:latin typeface="Times New Roman"/>
                          <a:cs typeface="Times New Roman"/>
                        </a:rPr>
                        <a:t>manage</a:t>
                      </a:r>
                      <a:r>
                        <a:rPr sz="1100" spc="30" dirty="0">
                          <a:latin typeface="Times New Roman"/>
                          <a:cs typeface="Times New Roman"/>
                        </a:rPr>
                        <a:t> </a:t>
                      </a:r>
                      <a:r>
                        <a:rPr sz="1100" spc="-10" dirty="0">
                          <a:latin typeface="Times New Roman"/>
                          <a:cs typeface="Times New Roman"/>
                        </a:rPr>
                        <a:t>subscription-based </a:t>
                      </a:r>
                      <a:r>
                        <a:rPr sz="1100" dirty="0">
                          <a:latin typeface="Times New Roman"/>
                          <a:cs typeface="Times New Roman"/>
                        </a:rPr>
                        <a:t>payments</a:t>
                      </a:r>
                      <a:r>
                        <a:rPr sz="1100" spc="-15" dirty="0">
                          <a:latin typeface="Times New Roman"/>
                          <a:cs typeface="Times New Roman"/>
                        </a:rPr>
                        <a:t> </a:t>
                      </a:r>
                      <a:r>
                        <a:rPr sz="1100" dirty="0">
                          <a:latin typeface="Times New Roman"/>
                          <a:cs typeface="Times New Roman"/>
                        </a:rPr>
                        <a:t>in</a:t>
                      </a:r>
                      <a:r>
                        <a:rPr sz="1100" spc="-20" dirty="0">
                          <a:latin typeface="Times New Roman"/>
                          <a:cs typeface="Times New Roman"/>
                        </a:rPr>
                        <a:t> </a:t>
                      </a:r>
                      <a:r>
                        <a:rPr sz="1100" dirty="0">
                          <a:latin typeface="Times New Roman"/>
                          <a:cs typeface="Times New Roman"/>
                        </a:rPr>
                        <a:t>cloud</a:t>
                      </a:r>
                      <a:r>
                        <a:rPr sz="1100" spc="-25" dirty="0">
                          <a:latin typeface="Times New Roman"/>
                          <a:cs typeface="Times New Roman"/>
                        </a:rPr>
                        <a:t> </a:t>
                      </a:r>
                      <a:r>
                        <a:rPr sz="1100" dirty="0">
                          <a:latin typeface="Times New Roman"/>
                          <a:cs typeface="Times New Roman"/>
                        </a:rPr>
                        <a:t>services.</a:t>
                      </a:r>
                      <a:r>
                        <a:rPr sz="1100" spc="-45" dirty="0">
                          <a:latin typeface="Times New Roman"/>
                          <a:cs typeface="Times New Roman"/>
                        </a:rPr>
                        <a:t> </a:t>
                      </a:r>
                      <a:r>
                        <a:rPr sz="1100" dirty="0">
                          <a:latin typeface="Times New Roman"/>
                          <a:cs typeface="Times New Roman"/>
                        </a:rPr>
                        <a:t>It</a:t>
                      </a:r>
                      <a:r>
                        <a:rPr sz="1100" spc="5" dirty="0">
                          <a:latin typeface="Times New Roman"/>
                          <a:cs typeface="Times New Roman"/>
                        </a:rPr>
                        <a:t> </a:t>
                      </a:r>
                      <a:r>
                        <a:rPr sz="1100" spc="-10" dirty="0">
                          <a:latin typeface="Times New Roman"/>
                          <a:cs typeface="Times New Roman"/>
                        </a:rPr>
                        <a:t>utilizes </a:t>
                      </a:r>
                      <a:r>
                        <a:rPr sz="1100" dirty="0">
                          <a:latin typeface="Times New Roman"/>
                          <a:cs typeface="Times New Roman"/>
                        </a:rPr>
                        <a:t>smart</a:t>
                      </a:r>
                      <a:r>
                        <a:rPr sz="1100" spc="-20" dirty="0">
                          <a:latin typeface="Times New Roman"/>
                          <a:cs typeface="Times New Roman"/>
                        </a:rPr>
                        <a:t> </a:t>
                      </a:r>
                      <a:r>
                        <a:rPr sz="1100" dirty="0">
                          <a:latin typeface="Times New Roman"/>
                          <a:cs typeface="Times New Roman"/>
                        </a:rPr>
                        <a:t>contracts</a:t>
                      </a:r>
                      <a:r>
                        <a:rPr sz="1100" spc="-45" dirty="0">
                          <a:latin typeface="Times New Roman"/>
                          <a:cs typeface="Times New Roman"/>
                        </a:rPr>
                        <a:t> </a:t>
                      </a:r>
                      <a:r>
                        <a:rPr sz="1100" dirty="0">
                          <a:latin typeface="Times New Roman"/>
                          <a:cs typeface="Times New Roman"/>
                        </a:rPr>
                        <a:t>to</a:t>
                      </a:r>
                      <a:r>
                        <a:rPr sz="1100" spc="-10" dirty="0">
                          <a:latin typeface="Times New Roman"/>
                          <a:cs typeface="Times New Roman"/>
                        </a:rPr>
                        <a:t> </a:t>
                      </a:r>
                      <a:r>
                        <a:rPr sz="1100" dirty="0">
                          <a:latin typeface="Times New Roman"/>
                          <a:cs typeface="Times New Roman"/>
                        </a:rPr>
                        <a:t>automate</a:t>
                      </a:r>
                      <a:r>
                        <a:rPr sz="1100" spc="-30" dirty="0">
                          <a:latin typeface="Times New Roman"/>
                          <a:cs typeface="Times New Roman"/>
                        </a:rPr>
                        <a:t> </a:t>
                      </a:r>
                      <a:r>
                        <a:rPr sz="1100" spc="-10" dirty="0">
                          <a:latin typeface="Times New Roman"/>
                          <a:cs typeface="Times New Roman"/>
                        </a:rPr>
                        <a:t>payment </a:t>
                      </a:r>
                      <a:r>
                        <a:rPr sz="1100" dirty="0">
                          <a:latin typeface="Times New Roman"/>
                          <a:cs typeface="Times New Roman"/>
                        </a:rPr>
                        <a:t>agreements</a:t>
                      </a:r>
                      <a:r>
                        <a:rPr sz="1100" spc="-25" dirty="0">
                          <a:latin typeface="Times New Roman"/>
                          <a:cs typeface="Times New Roman"/>
                        </a:rPr>
                        <a:t> </a:t>
                      </a:r>
                      <a:r>
                        <a:rPr sz="1100" dirty="0">
                          <a:latin typeface="Times New Roman"/>
                          <a:cs typeface="Times New Roman"/>
                        </a:rPr>
                        <a:t>and</a:t>
                      </a:r>
                      <a:r>
                        <a:rPr sz="1100" spc="-15" dirty="0">
                          <a:latin typeface="Times New Roman"/>
                          <a:cs typeface="Times New Roman"/>
                        </a:rPr>
                        <a:t> </a:t>
                      </a:r>
                      <a:r>
                        <a:rPr sz="1100" dirty="0">
                          <a:latin typeface="Times New Roman"/>
                          <a:cs typeface="Times New Roman"/>
                        </a:rPr>
                        <a:t>ensure</a:t>
                      </a:r>
                      <a:r>
                        <a:rPr sz="1100" spc="-35" dirty="0">
                          <a:latin typeface="Times New Roman"/>
                          <a:cs typeface="Times New Roman"/>
                        </a:rPr>
                        <a:t> </a:t>
                      </a:r>
                      <a:r>
                        <a:rPr sz="1100" spc="-10" dirty="0">
                          <a:latin typeface="Times New Roman"/>
                          <a:cs typeface="Times New Roman"/>
                        </a:rPr>
                        <a:t>secure, </a:t>
                      </a:r>
                      <a:r>
                        <a:rPr sz="1100" dirty="0">
                          <a:latin typeface="Times New Roman"/>
                          <a:cs typeface="Times New Roman"/>
                        </a:rPr>
                        <a:t>transparent,</a:t>
                      </a:r>
                      <a:r>
                        <a:rPr sz="1100" spc="-45" dirty="0">
                          <a:latin typeface="Times New Roman"/>
                          <a:cs typeface="Times New Roman"/>
                        </a:rPr>
                        <a:t> </a:t>
                      </a:r>
                      <a:r>
                        <a:rPr sz="1100" dirty="0">
                          <a:latin typeface="Times New Roman"/>
                          <a:cs typeface="Times New Roman"/>
                        </a:rPr>
                        <a:t>and</a:t>
                      </a:r>
                      <a:r>
                        <a:rPr sz="1100" spc="-10" dirty="0">
                          <a:latin typeface="Times New Roman"/>
                          <a:cs typeface="Times New Roman"/>
                        </a:rPr>
                        <a:t> </a:t>
                      </a:r>
                      <a:r>
                        <a:rPr sz="1100" dirty="0">
                          <a:latin typeface="Times New Roman"/>
                          <a:cs typeface="Times New Roman"/>
                        </a:rPr>
                        <a:t>traceable</a:t>
                      </a:r>
                      <a:r>
                        <a:rPr sz="1100" spc="-50" dirty="0">
                          <a:latin typeface="Times New Roman"/>
                          <a:cs typeface="Times New Roman"/>
                        </a:rPr>
                        <a:t> </a:t>
                      </a:r>
                      <a:r>
                        <a:rPr sz="1100" spc="-10" dirty="0">
                          <a:latin typeface="Times New Roman"/>
                          <a:cs typeface="Times New Roman"/>
                        </a:rPr>
                        <a:t>transactions.</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95"/>
                        </a:lnSpc>
                      </a:pPr>
                      <a:r>
                        <a:rPr sz="1100" dirty="0">
                          <a:latin typeface="Times New Roman"/>
                          <a:cs typeface="Times New Roman"/>
                        </a:rPr>
                        <a:t>Implementing</a:t>
                      </a:r>
                      <a:r>
                        <a:rPr sz="1100" spc="-40" dirty="0">
                          <a:latin typeface="Times New Roman"/>
                          <a:cs typeface="Times New Roman"/>
                        </a:rPr>
                        <a:t> </a:t>
                      </a:r>
                      <a:r>
                        <a:rPr sz="1100" dirty="0">
                          <a:latin typeface="Times New Roman"/>
                          <a:cs typeface="Times New Roman"/>
                        </a:rPr>
                        <a:t>blockchain</a:t>
                      </a:r>
                      <a:r>
                        <a:rPr sz="1100" spc="-50" dirty="0">
                          <a:latin typeface="Times New Roman"/>
                          <a:cs typeface="Times New Roman"/>
                        </a:rPr>
                        <a:t> </a:t>
                      </a:r>
                      <a:r>
                        <a:rPr sz="1100" spc="-25" dirty="0">
                          <a:latin typeface="Times New Roman"/>
                          <a:cs typeface="Times New Roman"/>
                        </a:rPr>
                        <a:t>and</a:t>
                      </a:r>
                      <a:endParaRPr sz="1100">
                        <a:latin typeface="Times New Roman"/>
                        <a:cs typeface="Times New Roman"/>
                      </a:endParaRPr>
                    </a:p>
                    <a:p>
                      <a:pPr marL="69215" marR="72390">
                        <a:lnSpc>
                          <a:spcPct val="100000"/>
                        </a:lnSpc>
                      </a:pPr>
                      <a:r>
                        <a:rPr sz="1100" dirty="0">
                          <a:latin typeface="Times New Roman"/>
                          <a:cs typeface="Times New Roman"/>
                        </a:rPr>
                        <a:t>smart</a:t>
                      </a:r>
                      <a:r>
                        <a:rPr sz="1100" spc="-15" dirty="0">
                          <a:latin typeface="Times New Roman"/>
                          <a:cs typeface="Times New Roman"/>
                        </a:rPr>
                        <a:t> </a:t>
                      </a:r>
                      <a:r>
                        <a:rPr sz="1100" dirty="0">
                          <a:latin typeface="Times New Roman"/>
                          <a:cs typeface="Times New Roman"/>
                        </a:rPr>
                        <a:t>contracts</a:t>
                      </a:r>
                      <a:r>
                        <a:rPr sz="1100" spc="-45" dirty="0">
                          <a:latin typeface="Times New Roman"/>
                          <a:cs typeface="Times New Roman"/>
                        </a:rPr>
                        <a:t> </a:t>
                      </a:r>
                      <a:r>
                        <a:rPr sz="1100" dirty="0">
                          <a:latin typeface="Times New Roman"/>
                          <a:cs typeface="Times New Roman"/>
                        </a:rPr>
                        <a:t>requires</a:t>
                      </a:r>
                      <a:r>
                        <a:rPr sz="1100" spc="-30" dirty="0">
                          <a:latin typeface="Times New Roman"/>
                          <a:cs typeface="Times New Roman"/>
                        </a:rPr>
                        <a:t> </a:t>
                      </a:r>
                      <a:r>
                        <a:rPr sz="1100" spc="-10" dirty="0">
                          <a:latin typeface="Times New Roman"/>
                          <a:cs typeface="Times New Roman"/>
                        </a:rPr>
                        <a:t>technical </a:t>
                      </a:r>
                      <a:r>
                        <a:rPr sz="1100" dirty="0">
                          <a:latin typeface="Times New Roman"/>
                          <a:cs typeface="Times New Roman"/>
                        </a:rPr>
                        <a:t>expertise,</a:t>
                      </a:r>
                      <a:r>
                        <a:rPr sz="1100" spc="-45" dirty="0">
                          <a:latin typeface="Times New Roman"/>
                          <a:cs typeface="Times New Roman"/>
                        </a:rPr>
                        <a:t> </a:t>
                      </a:r>
                      <a:r>
                        <a:rPr sz="1100" dirty="0">
                          <a:latin typeface="Times New Roman"/>
                          <a:cs typeface="Times New Roman"/>
                        </a:rPr>
                        <a:t>making</a:t>
                      </a:r>
                      <a:r>
                        <a:rPr sz="1100" spc="-10" dirty="0">
                          <a:latin typeface="Times New Roman"/>
                          <a:cs typeface="Times New Roman"/>
                        </a:rPr>
                        <a:t> </a:t>
                      </a:r>
                      <a:r>
                        <a:rPr sz="1100" dirty="0">
                          <a:latin typeface="Times New Roman"/>
                          <a:cs typeface="Times New Roman"/>
                        </a:rPr>
                        <a:t>it</a:t>
                      </a:r>
                      <a:r>
                        <a:rPr sz="1100" spc="-20" dirty="0">
                          <a:latin typeface="Times New Roman"/>
                          <a:cs typeface="Times New Roman"/>
                        </a:rPr>
                        <a:t> </a:t>
                      </a:r>
                      <a:r>
                        <a:rPr sz="1100" spc="-10" dirty="0">
                          <a:latin typeface="Times New Roman"/>
                          <a:cs typeface="Times New Roman"/>
                        </a:rPr>
                        <a:t>challenging </a:t>
                      </a:r>
                      <a:r>
                        <a:rPr sz="1100" dirty="0">
                          <a:latin typeface="Times New Roman"/>
                          <a:cs typeface="Times New Roman"/>
                        </a:rPr>
                        <a:t>for</a:t>
                      </a:r>
                      <a:r>
                        <a:rPr sz="1100" spc="-25" dirty="0">
                          <a:latin typeface="Times New Roman"/>
                          <a:cs typeface="Times New Roman"/>
                        </a:rPr>
                        <a:t> </a:t>
                      </a:r>
                      <a:r>
                        <a:rPr sz="1100" dirty="0">
                          <a:latin typeface="Times New Roman"/>
                          <a:cs typeface="Times New Roman"/>
                        </a:rPr>
                        <a:t>organizations</a:t>
                      </a:r>
                      <a:r>
                        <a:rPr sz="1100" spc="-40" dirty="0">
                          <a:latin typeface="Times New Roman"/>
                          <a:cs typeface="Times New Roman"/>
                        </a:rPr>
                        <a:t> </a:t>
                      </a:r>
                      <a:r>
                        <a:rPr sz="1100" dirty="0">
                          <a:latin typeface="Times New Roman"/>
                          <a:cs typeface="Times New Roman"/>
                        </a:rPr>
                        <a:t>without</a:t>
                      </a:r>
                      <a:r>
                        <a:rPr sz="1100" spc="-40" dirty="0">
                          <a:latin typeface="Times New Roman"/>
                          <a:cs typeface="Times New Roman"/>
                        </a:rPr>
                        <a:t> </a:t>
                      </a:r>
                      <a:r>
                        <a:rPr sz="1100" spc="-20" dirty="0">
                          <a:latin typeface="Times New Roman"/>
                          <a:cs typeface="Times New Roman"/>
                        </a:rPr>
                        <a:t>prior </a:t>
                      </a:r>
                      <a:r>
                        <a:rPr sz="1100" spc="-10" dirty="0">
                          <a:latin typeface="Times New Roman"/>
                          <a:cs typeface="Times New Roman"/>
                        </a:rPr>
                        <a:t>experience.</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3"/>
                  </a:ext>
                </a:extLst>
              </a:tr>
              <a:tr h="1792605">
                <a:tc>
                  <a:txBody>
                    <a:bodyPr/>
                    <a:lstStyle/>
                    <a:p>
                      <a:pPr algn="ctr">
                        <a:lnSpc>
                          <a:spcPts val="1415"/>
                        </a:lnSpc>
                      </a:pPr>
                      <a:r>
                        <a:rPr sz="1200" spc="-25" dirty="0">
                          <a:latin typeface="Times New Roman"/>
                          <a:cs typeface="Times New Roman"/>
                        </a:rPr>
                        <a:t>13</a:t>
                      </a: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285"/>
                        </a:lnSpc>
                      </a:pPr>
                      <a:r>
                        <a:rPr sz="1100" dirty="0">
                          <a:latin typeface="Times New Roman"/>
                          <a:cs typeface="Times New Roman"/>
                        </a:rPr>
                        <a:t>BPDS:</a:t>
                      </a:r>
                      <a:r>
                        <a:rPr sz="1100" spc="-25" dirty="0">
                          <a:latin typeface="Times New Roman"/>
                          <a:cs typeface="Times New Roman"/>
                        </a:rPr>
                        <a:t> </a:t>
                      </a:r>
                      <a:r>
                        <a:rPr sz="1100" dirty="0">
                          <a:latin typeface="Times New Roman"/>
                          <a:cs typeface="Times New Roman"/>
                        </a:rPr>
                        <a:t>A</a:t>
                      </a:r>
                      <a:r>
                        <a:rPr sz="1100" spc="-15" dirty="0">
                          <a:latin typeface="Times New Roman"/>
                          <a:cs typeface="Times New Roman"/>
                        </a:rPr>
                        <a:t> </a:t>
                      </a:r>
                      <a:r>
                        <a:rPr sz="1100" spc="-10" dirty="0">
                          <a:latin typeface="Times New Roman"/>
                          <a:cs typeface="Times New Roman"/>
                        </a:rPr>
                        <a:t>Blockchain</a:t>
                      </a:r>
                      <a:endParaRPr sz="1100">
                        <a:latin typeface="Times New Roman"/>
                        <a:cs typeface="Times New Roman"/>
                      </a:endParaRPr>
                    </a:p>
                    <a:p>
                      <a:pPr marL="68580" marR="110489">
                        <a:lnSpc>
                          <a:spcPct val="107000"/>
                        </a:lnSpc>
                      </a:pPr>
                      <a:r>
                        <a:rPr sz="1100" dirty="0">
                          <a:latin typeface="Times New Roman"/>
                          <a:cs typeface="Times New Roman"/>
                        </a:rPr>
                        <a:t>based</a:t>
                      </a:r>
                      <a:r>
                        <a:rPr sz="1100" spc="-35" dirty="0">
                          <a:latin typeface="Times New Roman"/>
                          <a:cs typeface="Times New Roman"/>
                        </a:rPr>
                        <a:t> </a:t>
                      </a:r>
                      <a:r>
                        <a:rPr sz="1100" spc="-10" dirty="0">
                          <a:latin typeface="Times New Roman"/>
                          <a:cs typeface="Times New Roman"/>
                        </a:rPr>
                        <a:t>Privacy- </a:t>
                      </a:r>
                      <a:r>
                        <a:rPr sz="1100" dirty="0">
                          <a:latin typeface="Times New Roman"/>
                          <a:cs typeface="Times New Roman"/>
                        </a:rPr>
                        <a:t>Preserving</a:t>
                      </a:r>
                      <a:r>
                        <a:rPr sz="1100" spc="-50" dirty="0">
                          <a:latin typeface="Times New Roman"/>
                          <a:cs typeface="Times New Roman"/>
                        </a:rPr>
                        <a:t> </a:t>
                      </a:r>
                      <a:r>
                        <a:rPr sz="1100" dirty="0">
                          <a:latin typeface="Times New Roman"/>
                          <a:cs typeface="Times New Roman"/>
                        </a:rPr>
                        <a:t>Data</a:t>
                      </a:r>
                      <a:r>
                        <a:rPr sz="1100" spc="-30" dirty="0">
                          <a:latin typeface="Times New Roman"/>
                          <a:cs typeface="Times New Roman"/>
                        </a:rPr>
                        <a:t> </a:t>
                      </a:r>
                      <a:r>
                        <a:rPr sz="1100" spc="-10" dirty="0">
                          <a:latin typeface="Times New Roman"/>
                          <a:cs typeface="Times New Roman"/>
                        </a:rPr>
                        <a:t>Sharing </a:t>
                      </a:r>
                      <a:r>
                        <a:rPr sz="1100" dirty="0">
                          <a:latin typeface="Times New Roman"/>
                          <a:cs typeface="Times New Roman"/>
                        </a:rPr>
                        <a:t>for</a:t>
                      </a:r>
                      <a:r>
                        <a:rPr sz="1100" spc="-15" dirty="0">
                          <a:latin typeface="Times New Roman"/>
                          <a:cs typeface="Times New Roman"/>
                        </a:rPr>
                        <a:t> </a:t>
                      </a:r>
                      <a:r>
                        <a:rPr sz="1100" dirty="0">
                          <a:latin typeface="Times New Roman"/>
                          <a:cs typeface="Times New Roman"/>
                        </a:rPr>
                        <a:t>Electronic</a:t>
                      </a:r>
                      <a:r>
                        <a:rPr sz="1100" spc="-45" dirty="0">
                          <a:latin typeface="Times New Roman"/>
                          <a:cs typeface="Times New Roman"/>
                        </a:rPr>
                        <a:t> </a:t>
                      </a:r>
                      <a:r>
                        <a:rPr sz="1100" spc="-10" dirty="0">
                          <a:latin typeface="Times New Roman"/>
                          <a:cs typeface="Times New Roman"/>
                        </a:rPr>
                        <a:t>Medical </a:t>
                      </a:r>
                      <a:r>
                        <a:rPr sz="1100" dirty="0">
                          <a:latin typeface="Times New Roman"/>
                          <a:cs typeface="Times New Roman"/>
                        </a:rPr>
                        <a:t>Records</a:t>
                      </a:r>
                      <a:r>
                        <a:rPr sz="1100" spc="-35" dirty="0">
                          <a:latin typeface="Times New Roman"/>
                          <a:cs typeface="Times New Roman"/>
                        </a:rPr>
                        <a:t> </a:t>
                      </a:r>
                      <a:r>
                        <a:rPr sz="1100" spc="-20" dirty="0">
                          <a:latin typeface="Times New Roman"/>
                          <a:cs typeface="Times New Roman"/>
                        </a:rPr>
                        <a:t>[13]</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720090" marR="712470" algn="ctr">
                        <a:lnSpc>
                          <a:spcPts val="1320"/>
                        </a:lnSpc>
                        <a:spcBef>
                          <a:spcPts val="20"/>
                        </a:spcBef>
                      </a:pPr>
                      <a:r>
                        <a:rPr sz="1100" dirty="0">
                          <a:latin typeface="Times New Roman"/>
                          <a:cs typeface="Times New Roman"/>
                        </a:rPr>
                        <a:t>Jingwei</a:t>
                      </a:r>
                      <a:r>
                        <a:rPr sz="1100" spc="-35" dirty="0">
                          <a:latin typeface="Times New Roman"/>
                          <a:cs typeface="Times New Roman"/>
                        </a:rPr>
                        <a:t> </a:t>
                      </a:r>
                      <a:r>
                        <a:rPr sz="1100" spc="-25" dirty="0">
                          <a:latin typeface="Times New Roman"/>
                          <a:cs typeface="Times New Roman"/>
                        </a:rPr>
                        <a:t>Liu </a:t>
                      </a:r>
                      <a:r>
                        <a:rPr sz="1100" dirty="0">
                          <a:latin typeface="Times New Roman"/>
                          <a:cs typeface="Times New Roman"/>
                        </a:rPr>
                        <a:t>Xiaolu</a:t>
                      </a:r>
                      <a:r>
                        <a:rPr sz="1100" spc="-30" dirty="0">
                          <a:latin typeface="Times New Roman"/>
                          <a:cs typeface="Times New Roman"/>
                        </a:rPr>
                        <a:t> </a:t>
                      </a:r>
                      <a:r>
                        <a:rPr sz="1100" spc="-25" dirty="0">
                          <a:latin typeface="Times New Roman"/>
                          <a:cs typeface="Times New Roman"/>
                        </a:rPr>
                        <a:t>Li </a:t>
                      </a:r>
                      <a:r>
                        <a:rPr sz="1100" dirty="0">
                          <a:latin typeface="Times New Roman"/>
                          <a:cs typeface="Times New Roman"/>
                        </a:rPr>
                        <a:t>Lin</a:t>
                      </a:r>
                      <a:r>
                        <a:rPr sz="1100" spc="-20" dirty="0">
                          <a:latin typeface="Times New Roman"/>
                          <a:cs typeface="Times New Roman"/>
                        </a:rPr>
                        <a:t> </a:t>
                      </a:r>
                      <a:r>
                        <a:rPr sz="1100" spc="-35" dirty="0">
                          <a:latin typeface="Times New Roman"/>
                          <a:cs typeface="Times New Roman"/>
                        </a:rPr>
                        <a:t>Ye</a:t>
                      </a:r>
                      <a:endParaRPr sz="1100">
                        <a:latin typeface="Times New Roman"/>
                        <a:cs typeface="Times New Roman"/>
                      </a:endParaRPr>
                    </a:p>
                    <a:p>
                      <a:pPr marL="605155" marR="561975" indent="635" algn="ctr">
                        <a:lnSpc>
                          <a:spcPts val="1320"/>
                        </a:lnSpc>
                      </a:pPr>
                      <a:r>
                        <a:rPr sz="1100" dirty="0">
                          <a:latin typeface="Times New Roman"/>
                          <a:cs typeface="Times New Roman"/>
                        </a:rPr>
                        <a:t>Hongli</a:t>
                      </a:r>
                      <a:r>
                        <a:rPr sz="1100" spc="-30" dirty="0">
                          <a:latin typeface="Times New Roman"/>
                          <a:cs typeface="Times New Roman"/>
                        </a:rPr>
                        <a:t> </a:t>
                      </a:r>
                      <a:r>
                        <a:rPr sz="1100" spc="-10" dirty="0">
                          <a:latin typeface="Times New Roman"/>
                          <a:cs typeface="Times New Roman"/>
                        </a:rPr>
                        <a:t>Zhang </a:t>
                      </a:r>
                      <a:r>
                        <a:rPr sz="1100" dirty="0">
                          <a:latin typeface="Times New Roman"/>
                          <a:cs typeface="Times New Roman"/>
                        </a:rPr>
                        <a:t>Xiaojiang</a:t>
                      </a:r>
                      <a:r>
                        <a:rPr sz="1100" spc="-45" dirty="0">
                          <a:latin typeface="Times New Roman"/>
                          <a:cs typeface="Times New Roman"/>
                        </a:rPr>
                        <a:t> </a:t>
                      </a:r>
                      <a:r>
                        <a:rPr sz="1100" spc="-25" dirty="0">
                          <a:latin typeface="Times New Roman"/>
                          <a:cs typeface="Times New Roman"/>
                        </a:rPr>
                        <a:t>Du </a:t>
                      </a:r>
                      <a:r>
                        <a:rPr sz="1100" dirty="0">
                          <a:latin typeface="Times New Roman"/>
                          <a:cs typeface="Times New Roman"/>
                        </a:rPr>
                        <a:t>Mohsen</a:t>
                      </a:r>
                      <a:r>
                        <a:rPr sz="1100" spc="-35" dirty="0">
                          <a:latin typeface="Times New Roman"/>
                          <a:cs typeface="Times New Roman"/>
                        </a:rPr>
                        <a:t> </a:t>
                      </a:r>
                      <a:r>
                        <a:rPr sz="1100" spc="-10" dirty="0">
                          <a:latin typeface="Times New Roman"/>
                          <a:cs typeface="Times New Roman"/>
                        </a:rPr>
                        <a:t>Guizani</a:t>
                      </a:r>
                      <a:endParaRPr sz="1100">
                        <a:latin typeface="Times New Roman"/>
                        <a:cs typeface="Times New Roman"/>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8580">
                        <a:lnSpc>
                          <a:spcPts val="1300"/>
                        </a:lnSpc>
                      </a:pPr>
                      <a:r>
                        <a:rPr sz="1100" spc="-20" dirty="0">
                          <a:latin typeface="Times New Roman"/>
                          <a:cs typeface="Times New Roman"/>
                        </a:rPr>
                        <a:t>2018</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85"/>
                        </a:lnSpc>
                      </a:pPr>
                      <a:r>
                        <a:rPr sz="1100" dirty="0">
                          <a:latin typeface="Times New Roman"/>
                          <a:cs typeface="Times New Roman"/>
                        </a:rPr>
                        <a:t>The</a:t>
                      </a:r>
                      <a:r>
                        <a:rPr sz="1100" spc="-25" dirty="0">
                          <a:latin typeface="Times New Roman"/>
                          <a:cs typeface="Times New Roman"/>
                        </a:rPr>
                        <a:t> </a:t>
                      </a:r>
                      <a:r>
                        <a:rPr sz="1100" dirty="0">
                          <a:latin typeface="Times New Roman"/>
                          <a:cs typeface="Times New Roman"/>
                        </a:rPr>
                        <a:t>methodology</a:t>
                      </a:r>
                      <a:r>
                        <a:rPr sz="1100" spc="-35" dirty="0">
                          <a:latin typeface="Times New Roman"/>
                          <a:cs typeface="Times New Roman"/>
                        </a:rPr>
                        <a:t> </a:t>
                      </a:r>
                      <a:r>
                        <a:rPr sz="1100" dirty="0">
                          <a:latin typeface="Times New Roman"/>
                          <a:cs typeface="Times New Roman"/>
                        </a:rPr>
                        <a:t>involves</a:t>
                      </a:r>
                      <a:r>
                        <a:rPr sz="1100" spc="-25" dirty="0">
                          <a:latin typeface="Times New Roman"/>
                          <a:cs typeface="Times New Roman"/>
                        </a:rPr>
                        <a:t> </a:t>
                      </a:r>
                      <a:r>
                        <a:rPr sz="1100" spc="-10" dirty="0">
                          <a:latin typeface="Times New Roman"/>
                          <a:cs typeface="Times New Roman"/>
                        </a:rPr>
                        <a:t>blockchain</a:t>
                      </a:r>
                      <a:endParaRPr sz="1100">
                        <a:latin typeface="Times New Roman"/>
                        <a:cs typeface="Times New Roman"/>
                      </a:endParaRPr>
                    </a:p>
                    <a:p>
                      <a:pPr marL="69215" marR="69850">
                        <a:lnSpc>
                          <a:spcPct val="107000"/>
                        </a:lnSpc>
                      </a:pPr>
                      <a:r>
                        <a:rPr sz="1100" dirty="0">
                          <a:latin typeface="Times New Roman"/>
                          <a:cs typeface="Times New Roman"/>
                        </a:rPr>
                        <a:t>framework</a:t>
                      </a:r>
                      <a:r>
                        <a:rPr sz="1100" spc="-3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securely</a:t>
                      </a:r>
                      <a:r>
                        <a:rPr sz="1100" spc="-40" dirty="0">
                          <a:latin typeface="Times New Roman"/>
                          <a:cs typeface="Times New Roman"/>
                        </a:rPr>
                        <a:t> </a:t>
                      </a:r>
                      <a:r>
                        <a:rPr sz="1100" dirty="0">
                          <a:latin typeface="Times New Roman"/>
                          <a:cs typeface="Times New Roman"/>
                        </a:rPr>
                        <a:t>and</a:t>
                      </a:r>
                      <a:r>
                        <a:rPr sz="1100" spc="-10" dirty="0">
                          <a:latin typeface="Times New Roman"/>
                          <a:cs typeface="Times New Roman"/>
                        </a:rPr>
                        <a:t> privately </a:t>
                      </a:r>
                      <a:r>
                        <a:rPr sz="1100" dirty="0">
                          <a:latin typeface="Times New Roman"/>
                          <a:cs typeface="Times New Roman"/>
                        </a:rPr>
                        <a:t>share</a:t>
                      </a:r>
                      <a:r>
                        <a:rPr sz="1100" spc="-30" dirty="0">
                          <a:latin typeface="Times New Roman"/>
                          <a:cs typeface="Times New Roman"/>
                        </a:rPr>
                        <a:t> </a:t>
                      </a:r>
                      <a:r>
                        <a:rPr sz="1100" dirty="0">
                          <a:latin typeface="Times New Roman"/>
                          <a:cs typeface="Times New Roman"/>
                        </a:rPr>
                        <a:t>electronic</a:t>
                      </a:r>
                      <a:r>
                        <a:rPr sz="1100" spc="-35" dirty="0">
                          <a:latin typeface="Times New Roman"/>
                          <a:cs typeface="Times New Roman"/>
                        </a:rPr>
                        <a:t> </a:t>
                      </a:r>
                      <a:r>
                        <a:rPr sz="1100" dirty="0">
                          <a:latin typeface="Times New Roman"/>
                          <a:cs typeface="Times New Roman"/>
                        </a:rPr>
                        <a:t>medical</a:t>
                      </a:r>
                      <a:r>
                        <a:rPr sz="1100" spc="-40" dirty="0">
                          <a:latin typeface="Times New Roman"/>
                          <a:cs typeface="Times New Roman"/>
                        </a:rPr>
                        <a:t> </a:t>
                      </a:r>
                      <a:r>
                        <a:rPr sz="1100" dirty="0">
                          <a:latin typeface="Times New Roman"/>
                          <a:cs typeface="Times New Roman"/>
                        </a:rPr>
                        <a:t>records.</a:t>
                      </a:r>
                      <a:r>
                        <a:rPr sz="1100" spc="-35" dirty="0">
                          <a:latin typeface="Times New Roman"/>
                          <a:cs typeface="Times New Roman"/>
                        </a:rPr>
                        <a:t> </a:t>
                      </a:r>
                      <a:r>
                        <a:rPr sz="1100" dirty="0">
                          <a:latin typeface="Times New Roman"/>
                          <a:cs typeface="Times New Roman"/>
                        </a:rPr>
                        <a:t>It </a:t>
                      </a:r>
                      <a:r>
                        <a:rPr sz="1100" spc="-20" dirty="0">
                          <a:latin typeface="Times New Roman"/>
                          <a:cs typeface="Times New Roman"/>
                        </a:rPr>
                        <a:t>uses </a:t>
                      </a:r>
                      <a:r>
                        <a:rPr sz="1100" dirty="0">
                          <a:latin typeface="Times New Roman"/>
                          <a:cs typeface="Times New Roman"/>
                        </a:rPr>
                        <a:t>a</a:t>
                      </a:r>
                      <a:r>
                        <a:rPr sz="1100" spc="10" dirty="0">
                          <a:latin typeface="Times New Roman"/>
                          <a:cs typeface="Times New Roman"/>
                        </a:rPr>
                        <a:t> </a:t>
                      </a:r>
                      <a:r>
                        <a:rPr sz="1100" dirty="0">
                          <a:latin typeface="Times New Roman"/>
                          <a:cs typeface="Times New Roman"/>
                        </a:rPr>
                        <a:t>decentralized</a:t>
                      </a:r>
                      <a:r>
                        <a:rPr sz="1100" spc="-25" dirty="0">
                          <a:latin typeface="Times New Roman"/>
                          <a:cs typeface="Times New Roman"/>
                        </a:rPr>
                        <a:t> </a:t>
                      </a:r>
                      <a:r>
                        <a:rPr sz="1100" dirty="0">
                          <a:latin typeface="Times New Roman"/>
                          <a:cs typeface="Times New Roman"/>
                        </a:rPr>
                        <a:t>ledger</a:t>
                      </a:r>
                      <a:r>
                        <a:rPr sz="1100" spc="-10" dirty="0">
                          <a:latin typeface="Times New Roman"/>
                          <a:cs typeface="Times New Roman"/>
                        </a:rPr>
                        <a:t> </a:t>
                      </a:r>
                      <a:r>
                        <a:rPr sz="1100" dirty="0">
                          <a:latin typeface="Times New Roman"/>
                          <a:cs typeface="Times New Roman"/>
                        </a:rPr>
                        <a:t>for</a:t>
                      </a:r>
                      <a:r>
                        <a:rPr sz="1100" spc="-10" dirty="0">
                          <a:latin typeface="Times New Roman"/>
                          <a:cs typeface="Times New Roman"/>
                        </a:rPr>
                        <a:t> tamper-proof </a:t>
                      </a:r>
                      <a:r>
                        <a:rPr sz="1100" dirty="0">
                          <a:latin typeface="Times New Roman"/>
                          <a:cs typeface="Times New Roman"/>
                        </a:rPr>
                        <a:t>access</a:t>
                      </a:r>
                      <a:r>
                        <a:rPr sz="1100" spc="-55" dirty="0">
                          <a:latin typeface="Times New Roman"/>
                          <a:cs typeface="Times New Roman"/>
                        </a:rPr>
                        <a:t> </a:t>
                      </a:r>
                      <a:r>
                        <a:rPr sz="1100" dirty="0">
                          <a:latin typeface="Times New Roman"/>
                          <a:cs typeface="Times New Roman"/>
                        </a:rPr>
                        <a:t>management,</a:t>
                      </a:r>
                      <a:r>
                        <a:rPr sz="1100" spc="-15" dirty="0">
                          <a:latin typeface="Times New Roman"/>
                          <a:cs typeface="Times New Roman"/>
                        </a:rPr>
                        <a:t> </a:t>
                      </a:r>
                      <a:r>
                        <a:rPr sz="1100" spc="-10" dirty="0">
                          <a:latin typeface="Times New Roman"/>
                          <a:cs typeface="Times New Roman"/>
                        </a:rPr>
                        <a:t>incorporates </a:t>
                      </a:r>
                      <a:r>
                        <a:rPr sz="1100" dirty="0">
                          <a:latin typeface="Times New Roman"/>
                          <a:cs typeface="Times New Roman"/>
                        </a:rPr>
                        <a:t>encryption</a:t>
                      </a:r>
                      <a:r>
                        <a:rPr sz="1100" spc="-40" dirty="0">
                          <a:latin typeface="Times New Roman"/>
                          <a:cs typeface="Times New Roman"/>
                        </a:rPr>
                        <a:t> </a:t>
                      </a:r>
                      <a:r>
                        <a:rPr sz="1100" dirty="0">
                          <a:latin typeface="Times New Roman"/>
                          <a:cs typeface="Times New Roman"/>
                        </a:rPr>
                        <a:t>and</a:t>
                      </a:r>
                      <a:r>
                        <a:rPr sz="1100" spc="-5" dirty="0">
                          <a:latin typeface="Times New Roman"/>
                          <a:cs typeface="Times New Roman"/>
                        </a:rPr>
                        <a:t> </a:t>
                      </a:r>
                      <a:r>
                        <a:rPr sz="1100" spc="-10" dirty="0">
                          <a:latin typeface="Times New Roman"/>
                          <a:cs typeface="Times New Roman"/>
                        </a:rPr>
                        <a:t>zero-</a:t>
                      </a:r>
                      <a:r>
                        <a:rPr sz="1100" dirty="0">
                          <a:latin typeface="Times New Roman"/>
                          <a:cs typeface="Times New Roman"/>
                        </a:rPr>
                        <a:t>knowledge </a:t>
                      </a:r>
                      <a:r>
                        <a:rPr sz="1100" spc="-10" dirty="0">
                          <a:latin typeface="Times New Roman"/>
                          <a:cs typeface="Times New Roman"/>
                        </a:rPr>
                        <a:t>proofs </a:t>
                      </a:r>
                      <a:r>
                        <a:rPr sz="1100" dirty="0">
                          <a:latin typeface="Times New Roman"/>
                          <a:cs typeface="Times New Roman"/>
                        </a:rPr>
                        <a:t>for</a:t>
                      </a:r>
                      <a:r>
                        <a:rPr sz="1100" spc="-25" dirty="0">
                          <a:latin typeface="Times New Roman"/>
                          <a:cs typeface="Times New Roman"/>
                        </a:rPr>
                        <a:t> </a:t>
                      </a:r>
                      <a:r>
                        <a:rPr sz="1100" dirty="0">
                          <a:latin typeface="Times New Roman"/>
                          <a:cs typeface="Times New Roman"/>
                        </a:rPr>
                        <a:t>privacy,</a:t>
                      </a:r>
                      <a:r>
                        <a:rPr sz="1100" spc="-15" dirty="0">
                          <a:latin typeface="Times New Roman"/>
                          <a:cs typeface="Times New Roman"/>
                        </a:rPr>
                        <a:t> </a:t>
                      </a:r>
                      <a:r>
                        <a:rPr sz="1100" dirty="0">
                          <a:latin typeface="Times New Roman"/>
                          <a:cs typeface="Times New Roman"/>
                        </a:rPr>
                        <a:t>and</a:t>
                      </a:r>
                      <a:r>
                        <a:rPr sz="1100" spc="-15" dirty="0">
                          <a:latin typeface="Times New Roman"/>
                          <a:cs typeface="Times New Roman"/>
                        </a:rPr>
                        <a:t> </a:t>
                      </a:r>
                      <a:r>
                        <a:rPr sz="1100" dirty="0">
                          <a:latin typeface="Times New Roman"/>
                          <a:cs typeface="Times New Roman"/>
                        </a:rPr>
                        <a:t>utilizes</a:t>
                      </a:r>
                      <a:r>
                        <a:rPr sz="1100" spc="-35" dirty="0">
                          <a:latin typeface="Times New Roman"/>
                          <a:cs typeface="Times New Roman"/>
                        </a:rPr>
                        <a:t> </a:t>
                      </a:r>
                      <a:r>
                        <a:rPr sz="1100" dirty="0">
                          <a:latin typeface="Times New Roman"/>
                          <a:cs typeface="Times New Roman"/>
                        </a:rPr>
                        <a:t>smart</a:t>
                      </a:r>
                      <a:r>
                        <a:rPr sz="1100" spc="-25" dirty="0">
                          <a:latin typeface="Times New Roman"/>
                          <a:cs typeface="Times New Roman"/>
                        </a:rPr>
                        <a:t> </a:t>
                      </a:r>
                      <a:r>
                        <a:rPr sz="1100" spc="-10" dirty="0">
                          <a:latin typeface="Times New Roman"/>
                          <a:cs typeface="Times New Roman"/>
                        </a:rPr>
                        <a:t>contracts </a:t>
                      </a:r>
                      <a:r>
                        <a:rPr sz="1100" dirty="0">
                          <a:latin typeface="Times New Roman"/>
                          <a:cs typeface="Times New Roman"/>
                        </a:rPr>
                        <a:t>for</a:t>
                      </a:r>
                      <a:r>
                        <a:rPr sz="1100" spc="-15" dirty="0">
                          <a:latin typeface="Times New Roman"/>
                          <a:cs typeface="Times New Roman"/>
                        </a:rPr>
                        <a:t> </a:t>
                      </a:r>
                      <a:r>
                        <a:rPr sz="1100" dirty="0">
                          <a:latin typeface="Times New Roman"/>
                          <a:cs typeface="Times New Roman"/>
                        </a:rPr>
                        <a:t>automated</a:t>
                      </a:r>
                      <a:r>
                        <a:rPr sz="1100" spc="-30" dirty="0">
                          <a:latin typeface="Times New Roman"/>
                          <a:cs typeface="Times New Roman"/>
                        </a:rPr>
                        <a:t> </a:t>
                      </a:r>
                      <a:r>
                        <a:rPr sz="1100" dirty="0">
                          <a:latin typeface="Times New Roman"/>
                          <a:cs typeface="Times New Roman"/>
                        </a:rPr>
                        <a:t>access</a:t>
                      </a:r>
                      <a:r>
                        <a:rPr sz="1100" spc="-10" dirty="0">
                          <a:latin typeface="Times New Roman"/>
                          <a:cs typeface="Times New Roman"/>
                        </a:rPr>
                        <a:t> </a:t>
                      </a:r>
                      <a:r>
                        <a:rPr sz="1100" dirty="0">
                          <a:latin typeface="Times New Roman"/>
                          <a:cs typeface="Times New Roman"/>
                        </a:rPr>
                        <a:t>control</a:t>
                      </a:r>
                      <a:r>
                        <a:rPr sz="1100" spc="-40" dirty="0">
                          <a:latin typeface="Times New Roman"/>
                          <a:cs typeface="Times New Roman"/>
                        </a:rPr>
                        <a:t> </a:t>
                      </a:r>
                      <a:r>
                        <a:rPr sz="1100" spc="-25" dirty="0">
                          <a:latin typeface="Times New Roman"/>
                          <a:cs typeface="Times New Roman"/>
                        </a:rPr>
                        <a:t>and </a:t>
                      </a:r>
                      <a:r>
                        <a:rPr sz="1100" spc="-10" dirty="0">
                          <a:latin typeface="Times New Roman"/>
                          <a:cs typeface="Times New Roman"/>
                        </a:rPr>
                        <a:t>auditing.</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marL="69215">
                        <a:lnSpc>
                          <a:spcPts val="1285"/>
                        </a:lnSpc>
                      </a:pPr>
                      <a:r>
                        <a:rPr sz="1100" dirty="0">
                          <a:latin typeface="Times New Roman"/>
                          <a:cs typeface="Times New Roman"/>
                        </a:rPr>
                        <a:t>Adoption</a:t>
                      </a:r>
                      <a:r>
                        <a:rPr sz="1100" spc="15" dirty="0">
                          <a:latin typeface="Times New Roman"/>
                          <a:cs typeface="Times New Roman"/>
                        </a:rPr>
                        <a:t> </a:t>
                      </a:r>
                      <a:r>
                        <a:rPr sz="1100" dirty="0">
                          <a:latin typeface="Times New Roman"/>
                          <a:cs typeface="Times New Roman"/>
                        </a:rPr>
                        <a:t>of</a:t>
                      </a:r>
                      <a:r>
                        <a:rPr sz="1100" spc="40" dirty="0">
                          <a:latin typeface="Times New Roman"/>
                          <a:cs typeface="Times New Roman"/>
                        </a:rPr>
                        <a:t> </a:t>
                      </a:r>
                      <a:r>
                        <a:rPr sz="1100" spc="-10" dirty="0">
                          <a:latin typeface="Times New Roman"/>
                          <a:cs typeface="Times New Roman"/>
                        </a:rPr>
                        <a:t>blockchain-based</a:t>
                      </a:r>
                      <a:endParaRPr sz="1100">
                        <a:latin typeface="Times New Roman"/>
                        <a:cs typeface="Times New Roman"/>
                      </a:endParaRPr>
                    </a:p>
                    <a:p>
                      <a:pPr marL="69215" marR="123825">
                        <a:lnSpc>
                          <a:spcPct val="106800"/>
                        </a:lnSpc>
                        <a:spcBef>
                          <a:spcPts val="5"/>
                        </a:spcBef>
                      </a:pPr>
                      <a:r>
                        <a:rPr sz="1100" dirty="0">
                          <a:latin typeface="Times New Roman"/>
                          <a:cs typeface="Times New Roman"/>
                        </a:rPr>
                        <a:t>systems</a:t>
                      </a:r>
                      <a:r>
                        <a:rPr sz="1100" spc="-25" dirty="0">
                          <a:latin typeface="Times New Roman"/>
                          <a:cs typeface="Times New Roman"/>
                        </a:rPr>
                        <a:t> </a:t>
                      </a:r>
                      <a:r>
                        <a:rPr sz="1100" dirty="0">
                          <a:latin typeface="Times New Roman"/>
                          <a:cs typeface="Times New Roman"/>
                        </a:rPr>
                        <a:t>may</a:t>
                      </a:r>
                      <a:r>
                        <a:rPr sz="1100" spc="5" dirty="0">
                          <a:latin typeface="Times New Roman"/>
                          <a:cs typeface="Times New Roman"/>
                        </a:rPr>
                        <a:t> </a:t>
                      </a:r>
                      <a:r>
                        <a:rPr sz="1100" dirty="0">
                          <a:latin typeface="Times New Roman"/>
                          <a:cs typeface="Times New Roman"/>
                        </a:rPr>
                        <a:t>be</a:t>
                      </a:r>
                      <a:r>
                        <a:rPr sz="1100" spc="-15" dirty="0">
                          <a:latin typeface="Times New Roman"/>
                          <a:cs typeface="Times New Roman"/>
                        </a:rPr>
                        <a:t> </a:t>
                      </a:r>
                      <a:r>
                        <a:rPr sz="1100" dirty="0">
                          <a:latin typeface="Times New Roman"/>
                          <a:cs typeface="Times New Roman"/>
                        </a:rPr>
                        <a:t>slow</a:t>
                      </a:r>
                      <a:r>
                        <a:rPr sz="1100" spc="-20" dirty="0">
                          <a:latin typeface="Times New Roman"/>
                          <a:cs typeface="Times New Roman"/>
                        </a:rPr>
                        <a:t> </a:t>
                      </a:r>
                      <a:r>
                        <a:rPr sz="1100" dirty="0">
                          <a:latin typeface="Times New Roman"/>
                          <a:cs typeface="Times New Roman"/>
                        </a:rPr>
                        <a:t>due</a:t>
                      </a:r>
                      <a:r>
                        <a:rPr sz="1100" spc="-15" dirty="0">
                          <a:latin typeface="Times New Roman"/>
                          <a:cs typeface="Times New Roman"/>
                        </a:rPr>
                        <a:t> </a:t>
                      </a:r>
                      <a:r>
                        <a:rPr sz="1100" dirty="0">
                          <a:latin typeface="Times New Roman"/>
                          <a:cs typeface="Times New Roman"/>
                        </a:rPr>
                        <a:t>to</a:t>
                      </a:r>
                      <a:r>
                        <a:rPr sz="1100" spc="-20" dirty="0">
                          <a:latin typeface="Times New Roman"/>
                          <a:cs typeface="Times New Roman"/>
                        </a:rPr>
                        <a:t> </a:t>
                      </a:r>
                      <a:r>
                        <a:rPr sz="1100" spc="-25" dirty="0">
                          <a:latin typeface="Times New Roman"/>
                          <a:cs typeface="Times New Roman"/>
                        </a:rPr>
                        <a:t>the </a:t>
                      </a:r>
                      <a:r>
                        <a:rPr sz="1100" dirty="0">
                          <a:latin typeface="Times New Roman"/>
                          <a:cs typeface="Times New Roman"/>
                        </a:rPr>
                        <a:t>need</a:t>
                      </a:r>
                      <a:r>
                        <a:rPr sz="1100" spc="-15" dirty="0">
                          <a:latin typeface="Times New Roman"/>
                          <a:cs typeface="Times New Roman"/>
                        </a:rPr>
                        <a:t> </a:t>
                      </a:r>
                      <a:r>
                        <a:rPr sz="1100" dirty="0">
                          <a:latin typeface="Times New Roman"/>
                          <a:cs typeface="Times New Roman"/>
                        </a:rPr>
                        <a:t>for</a:t>
                      </a:r>
                      <a:r>
                        <a:rPr sz="1100" spc="-15" dirty="0">
                          <a:latin typeface="Times New Roman"/>
                          <a:cs typeface="Times New Roman"/>
                        </a:rPr>
                        <a:t> </a:t>
                      </a:r>
                      <a:r>
                        <a:rPr sz="1100" dirty="0">
                          <a:latin typeface="Times New Roman"/>
                          <a:cs typeface="Times New Roman"/>
                        </a:rPr>
                        <a:t>stakeholders</a:t>
                      </a:r>
                      <a:r>
                        <a:rPr sz="1100" spc="-45" dirty="0">
                          <a:latin typeface="Times New Roman"/>
                          <a:cs typeface="Times New Roman"/>
                        </a:rPr>
                        <a:t> </a:t>
                      </a:r>
                      <a:r>
                        <a:rPr sz="1100" dirty="0">
                          <a:latin typeface="Times New Roman"/>
                          <a:cs typeface="Times New Roman"/>
                        </a:rPr>
                        <a:t>to</a:t>
                      </a:r>
                      <a:r>
                        <a:rPr sz="1100" spc="-10" dirty="0">
                          <a:latin typeface="Times New Roman"/>
                          <a:cs typeface="Times New Roman"/>
                        </a:rPr>
                        <a:t> </a:t>
                      </a:r>
                      <a:r>
                        <a:rPr sz="1100" dirty="0">
                          <a:latin typeface="Times New Roman"/>
                          <a:cs typeface="Times New Roman"/>
                        </a:rPr>
                        <a:t>adapt</a:t>
                      </a:r>
                      <a:r>
                        <a:rPr sz="1100" spc="-20" dirty="0">
                          <a:latin typeface="Times New Roman"/>
                          <a:cs typeface="Times New Roman"/>
                        </a:rPr>
                        <a:t> </a:t>
                      </a:r>
                      <a:r>
                        <a:rPr sz="1100" spc="-25" dirty="0">
                          <a:latin typeface="Times New Roman"/>
                          <a:cs typeface="Times New Roman"/>
                        </a:rPr>
                        <a:t>to </a:t>
                      </a:r>
                      <a:r>
                        <a:rPr sz="1100" dirty="0">
                          <a:latin typeface="Times New Roman"/>
                          <a:cs typeface="Times New Roman"/>
                        </a:rPr>
                        <a:t>new</a:t>
                      </a:r>
                      <a:r>
                        <a:rPr sz="1100" spc="-5" dirty="0">
                          <a:latin typeface="Times New Roman"/>
                          <a:cs typeface="Times New Roman"/>
                        </a:rPr>
                        <a:t> </a:t>
                      </a:r>
                      <a:r>
                        <a:rPr sz="1100" dirty="0">
                          <a:latin typeface="Times New Roman"/>
                          <a:cs typeface="Times New Roman"/>
                        </a:rPr>
                        <a:t>technologies</a:t>
                      </a:r>
                      <a:r>
                        <a:rPr sz="1100" spc="-45" dirty="0">
                          <a:latin typeface="Times New Roman"/>
                          <a:cs typeface="Times New Roman"/>
                        </a:rPr>
                        <a:t> </a:t>
                      </a:r>
                      <a:r>
                        <a:rPr sz="1100" dirty="0">
                          <a:latin typeface="Times New Roman"/>
                          <a:cs typeface="Times New Roman"/>
                        </a:rPr>
                        <a:t>and</a:t>
                      </a:r>
                      <a:r>
                        <a:rPr sz="1100" spc="-5" dirty="0">
                          <a:latin typeface="Times New Roman"/>
                          <a:cs typeface="Times New Roman"/>
                        </a:rPr>
                        <a:t> </a:t>
                      </a:r>
                      <a:r>
                        <a:rPr sz="1100" spc="-10" dirty="0">
                          <a:latin typeface="Times New Roman"/>
                          <a:cs typeface="Times New Roman"/>
                        </a:rPr>
                        <a:t>processes.</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TotalTime>
  <Words>2687</Words>
  <Application>Microsoft Office PowerPoint</Application>
  <PresentationFormat>Custom</PresentationFormat>
  <Paragraphs>304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MT</vt:lpstr>
      <vt:lpstr>Times New Roman</vt:lpstr>
      <vt:lpstr>Trebuchet MS</vt:lpstr>
      <vt:lpstr>Wingdings</vt:lpstr>
      <vt:lpstr>Office Theme</vt:lpstr>
      <vt:lpstr>PowerPoint Presentation</vt:lpstr>
      <vt:lpstr>Contents</vt:lpstr>
      <vt:lpstr>Abstract</vt:lpstr>
      <vt:lpstr>Introduction</vt:lpstr>
      <vt:lpstr>Objectives</vt:lpstr>
      <vt:lpstr>Literature Review</vt:lpstr>
      <vt:lpstr>Literature Review</vt:lpstr>
      <vt:lpstr>PowerPoint Presentation</vt:lpstr>
      <vt:lpstr>PowerPoint Presentation</vt:lpstr>
      <vt:lpstr>Research Gap (Limitations of existing systems)</vt:lpstr>
      <vt:lpstr>Problem Definition</vt:lpstr>
      <vt:lpstr>Problem Definition</vt:lpstr>
      <vt:lpstr>Scope</vt:lpstr>
      <vt:lpstr>Technological Stack</vt:lpstr>
      <vt:lpstr>Technological Stack</vt:lpstr>
      <vt:lpstr>Proposed system architecture</vt:lpstr>
      <vt:lpstr>Prototype Design Demonstration</vt:lpstr>
      <vt:lpstr>Prototype Design Demonstration</vt:lpstr>
      <vt:lpstr>Prototype Design Demonstration</vt:lpstr>
      <vt:lpstr>Implementation Status</vt:lpstr>
      <vt:lpstr>Review Suggestions (Given in Last meeting)</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TANVI PANCHAL</cp:lastModifiedBy>
  <cp:revision>13</cp:revision>
  <dcterms:created xsi:type="dcterms:W3CDTF">2024-09-23T04:08:16Z</dcterms:created>
  <dcterms:modified xsi:type="dcterms:W3CDTF">2025-04-22T04:48:08Z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2024-09-22T00:00:00Z</vt:filetime>
  </property>
  <property fmtid="{D5CDD505-2E9C-101B-9397-08002B2CF9AE}" pid="3" name="Creator">
    <vt:lpwstr>Microsoft® PowerPoint® 2016</vt:lpwstr>
  </property>
  <property fmtid="{D5CDD505-2E9C-101B-9397-08002B2CF9AE}" pid="4" name="LastSaved">
    <vt:filetime>2024-09-23T00:00:00Z</vt:filetime>
  </property>
  <property fmtid="{D5CDD505-2E9C-101B-9397-08002B2CF9AE}" pid="5" name="Producer">
    <vt:lpwstr>Microsoft® PowerPoint® 2016</vt:lpwstr>
  </property>
</Properties>
</file>