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4820988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5858" y="1969523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4820988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5858" y="2873576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4820988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85858" y="3777629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4820988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5858" y="4681682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4820988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85858" y="5585735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7A80C670-C190-B7BB-C552-241C4B4566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1" y="1969523"/>
            <a:ext cx="3884538" cy="426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8A8C-D68D-845B-6757-FA3DEABAE061}"/>
              </a:ext>
            </a:extLst>
          </p:cNvPr>
          <p:cNvSpPr/>
          <p:nvPr userDrawn="1"/>
        </p:nvSpPr>
        <p:spPr>
          <a:xfrm>
            <a:off x="660399" y="6235700"/>
            <a:ext cx="3884537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590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40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356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0356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672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72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88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988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3039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3039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4682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DD1C821-C6D4-7E7A-4E91-A10D39E8C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4258DF3-11C3-8722-19B9-173039102D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2BB2A-D2F6-7C59-4FB8-A191E58C0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67FDF4B-F7CD-DEAA-8105-5F457DD15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D00D88-912B-1420-42A9-423EBC77ED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B0B4A95-C15D-F424-4955-167D39A3ED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91018F1-4888-19EF-1999-D8AA833954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8BF20E-3B52-9BA3-05E4-8E5C6FD816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5D31C060-FE6E-648A-10C5-B581AE45A4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5958862" y="1375455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82A884C-787C-AD0F-0AE7-CA1105162B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5958862" y="2577743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AE94DA60-281D-6D7B-C2E6-45ABAC84C7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5958862" y="3780031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B0A2EC37-DBA9-EDD8-19A2-9E170700E0C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5958862" y="4982319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2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F0B69BF1-0374-CCFE-3AAB-8D736106A3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18C8AB0-9A8F-0F22-07C7-DFCD9748AE3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4BA66690-9AA8-6831-7AF3-691015CCBB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CDEDBA9D-9D4A-7644-B95B-0DA6252304C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A4ED-02B4-A497-EA44-605381FDBF4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2165C-C879-0C17-C645-0099BC9231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409072-3382-7C0B-35F6-9C256DCCF4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29A1C-64F2-93E1-8D29-6FD6D4920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V="1">
            <a:off x="0" y="233680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07305" y="3864609"/>
            <a:ext cx="521654" cy="521654"/>
          </a:xfrm>
          <a:prstGeom prst="star4">
            <a:avLst>
              <a:gd name="adj" fmla="val 13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845049"/>
            <a:ext cx="7451725" cy="1390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745172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0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66899" y="4619520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27727" y="4072019"/>
            <a:ext cx="8437039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071605"/>
            <a:ext cx="7838016" cy="171836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161343" y="1973388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1727727" y="1973388"/>
            <a:ext cx="8437038" cy="191479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0" y="0"/>
            <a:ext cx="10164765" cy="43334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806214" y="5064792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517291"/>
            <a:ext cx="9406641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063618" y="2418660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8" y="2516877"/>
            <a:ext cx="9406641" cy="1718365"/>
          </a:xfrm>
        </p:spPr>
        <p:txBody>
          <a:bodyPr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B39C833-A63D-1700-209B-424CB9B79D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725" y="117764"/>
            <a:ext cx="9969315" cy="2300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73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25BF8A-004D-94E1-4FBE-91EC9AA18123}"/>
              </a:ext>
            </a:extLst>
          </p:cNvPr>
          <p:cNvSpPr/>
          <p:nvPr userDrawn="1"/>
        </p:nvSpPr>
        <p:spPr>
          <a:xfrm>
            <a:off x="188916" y="584200"/>
            <a:ext cx="10869606" cy="566674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01BBD8-8FB4-3E34-468E-B47FB2E3021E}"/>
              </a:ext>
            </a:extLst>
          </p:cNvPr>
          <p:cNvSpPr/>
          <p:nvPr userDrawn="1"/>
        </p:nvSpPr>
        <p:spPr>
          <a:xfrm>
            <a:off x="188915" y="571501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F7D2A6-FC5D-3671-CC9F-82B0B40BCCBC}"/>
              </a:ext>
            </a:extLst>
          </p:cNvPr>
          <p:cNvSpPr/>
          <p:nvPr userDrawn="1"/>
        </p:nvSpPr>
        <p:spPr>
          <a:xfrm flipH="1" flipV="1">
            <a:off x="8969057" y="4161082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598819" y="999097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899" y="4032003"/>
            <a:ext cx="8803640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99" y="1425818"/>
            <a:ext cx="8803640" cy="2485536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3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987A55-0CFD-1DD6-90FF-2C3F57A7D30D}"/>
              </a:ext>
            </a:extLst>
          </p:cNvPr>
          <p:cNvSpPr/>
          <p:nvPr userDrawn="1"/>
        </p:nvSpPr>
        <p:spPr>
          <a:xfrm>
            <a:off x="0" y="0"/>
            <a:ext cx="10164762" cy="6858000"/>
          </a:xfrm>
          <a:custGeom>
            <a:avLst/>
            <a:gdLst>
              <a:gd name="connsiteX0" fmla="*/ 0 w 10164762"/>
              <a:gd name="connsiteY0" fmla="*/ 0 h 6858000"/>
              <a:gd name="connsiteX1" fmla="*/ 10164762 w 10164762"/>
              <a:gd name="connsiteY1" fmla="*/ 0 h 6858000"/>
              <a:gd name="connsiteX2" fmla="*/ 10151536 w 10164762"/>
              <a:gd name="connsiteY2" fmla="*/ 521917 h 6858000"/>
              <a:gd name="connsiteX3" fmla="*/ 7524141 w 10164762"/>
              <a:gd name="connsiteY3" fmla="*/ 6819402 h 6858000"/>
              <a:gd name="connsiteX4" fmla="*/ 7487259 w 10164762"/>
              <a:gd name="connsiteY4" fmla="*/ 6858000 h 6858000"/>
              <a:gd name="connsiteX5" fmla="*/ 0 w 1016476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762" h="6858000">
                <a:moveTo>
                  <a:pt x="0" y="0"/>
                </a:moveTo>
                <a:lnTo>
                  <a:pt x="10164762" y="0"/>
                </a:lnTo>
                <a:lnTo>
                  <a:pt x="10151536" y="521917"/>
                </a:lnTo>
                <a:cubicBezTo>
                  <a:pt x="10028587" y="2942040"/>
                  <a:pt x="9055426" y="5138348"/>
                  <a:pt x="7524141" y="6819402"/>
                </a:cubicBezTo>
                <a:lnTo>
                  <a:pt x="748725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738041" y="5808979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032003"/>
            <a:ext cx="7451725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425818"/>
            <a:ext cx="7451725" cy="2485536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26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38169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2381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2381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21479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153791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21293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21293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37102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2609" y="4811473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32609" y="5390804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2106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9291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5A7048-D50B-E276-5E64-73BACD9DBC6F}"/>
              </a:ext>
            </a:extLst>
          </p:cNvPr>
          <p:cNvGrpSpPr/>
          <p:nvPr userDrawn="1"/>
        </p:nvGrpSpPr>
        <p:grpSpPr>
          <a:xfrm>
            <a:off x="3974263" y="3357980"/>
            <a:ext cx="3923434" cy="1307812"/>
            <a:chOff x="4134283" y="2771991"/>
            <a:chExt cx="392343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DC8C4-AED3-F19D-5D3F-401ED7DC5CD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5" name="Arc 47">
                <a:extLst>
                  <a:ext uri="{FF2B5EF4-FFF2-40B4-BE49-F238E27FC236}">
                    <a16:creationId xmlns:a16="http://schemas.microsoft.com/office/drawing/2014/main" id="{986042BA-6AF4-D717-7AED-61ECAB149F4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1198BED1-F7D1-65FE-A885-037FBA91978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66A07594-E743-F7CF-163C-CEF5C6F1986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50480-6062-2A51-C0AE-9EEE704D321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75B6218-D178-E779-EC94-0AE09DEA855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215AD01-A07E-7C9F-C68B-6B137BF36AA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2325CDF-D165-81E7-89F2-182E853327B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169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3363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2542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542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67764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02841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698" y="1757346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266698" y="2336677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8057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8492" y="4796683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8492" y="5376014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08487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74170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29156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29156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2761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6982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CB162-EC94-78DA-B0D3-5BA3F7F69628}"/>
              </a:ext>
            </a:extLst>
          </p:cNvPr>
          <p:cNvGrpSpPr/>
          <p:nvPr userDrawn="1"/>
        </p:nvGrpSpPr>
        <p:grpSpPr>
          <a:xfrm>
            <a:off x="3319247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8D40C-57F8-3834-6639-34747BBE38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34E5F0FF-91A8-C2BE-EECE-79AAD5D5A321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0BCF961E-278D-1FFD-814E-DC84B908B6B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245B5-A030-EBC0-C325-ED7EAEF92136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7" name="Arc 47">
                <a:extLst>
                  <a:ext uri="{FF2B5EF4-FFF2-40B4-BE49-F238E27FC236}">
                    <a16:creationId xmlns:a16="http://schemas.microsoft.com/office/drawing/2014/main" id="{884399FC-4336-C29E-B230-9A8DFE9E98B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Arc 48">
                <a:extLst>
                  <a:ext uri="{FF2B5EF4-FFF2-40B4-BE49-F238E27FC236}">
                    <a16:creationId xmlns:a16="http://schemas.microsoft.com/office/drawing/2014/main" id="{178094A0-A75E-DB38-8B32-9569739CF7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68623-7E3C-D559-49E0-DEEBA30CB7C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5BFEB18-1A35-EC5F-F50E-332E2ACE12D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2D99465-7171-050A-9F88-A309C508E7B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04997D-A1AB-DF72-B775-7317FDAD16E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6D503B9-D6B4-761A-258D-6EAE9440FE5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913DA5B-33DD-40A5-BA47-470427FA575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4703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57291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57291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3605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39608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96768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96768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1564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37286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91119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119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9523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8647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242087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242087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37482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59869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4947" y="1720151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524947" y="2299482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45441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5BDDF-B44E-4697-72D2-5D75D67380E8}"/>
              </a:ext>
            </a:extLst>
          </p:cNvPr>
          <p:cNvGrpSpPr/>
          <p:nvPr userDrawn="1"/>
        </p:nvGrpSpPr>
        <p:grpSpPr>
          <a:xfrm>
            <a:off x="2667892" y="3357980"/>
            <a:ext cx="6539055" cy="1307812"/>
            <a:chOff x="3480378" y="3357980"/>
            <a:chExt cx="6539055" cy="1307812"/>
          </a:xfrm>
        </p:grpSpPr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0BA050EE-725E-696E-BB2C-6EA9D3E9782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BCA34499-99ED-BC43-4118-1A9CC6F1143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56E05A6D-3B23-98D5-8FD3-2154383DFA4E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DCF43937-3269-04C3-5B95-198BC2513BE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3158D5CA-0575-06A0-DFB1-C84EB494BF4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8539F59-7DBE-09FA-2224-95CEDB6A071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1DA3FF-8B95-6AFD-8D36-7C325910B7D5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8715D1B-77B6-C3AE-19B7-B1B43A7720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6EF26C-6E28-D9A6-7A9B-06F6B826F91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2BFCAEE-B63B-8000-B738-A038371636F8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251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63464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2633" y="1715115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02633" y="2294446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168917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74990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07910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07910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73613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86516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13187" y="1684943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513187" y="2264274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78309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98042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818464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818464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83005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809568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123741" y="1706539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123741" y="2285870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87701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109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400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29017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29017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69239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" name="Arc 48">
            <a:extLst>
              <a:ext uri="{FF2B5EF4-FFF2-40B4-BE49-F238E27FC236}">
                <a16:creationId xmlns:a16="http://schemas.microsoft.com/office/drawing/2014/main" id="{8EAE42D9-C822-6783-7B95-D94FF59C199B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47">
            <a:extLst>
              <a:ext uri="{FF2B5EF4-FFF2-40B4-BE49-F238E27FC236}">
                <a16:creationId xmlns:a16="http://schemas.microsoft.com/office/drawing/2014/main" id="{E47C15F9-251F-4E6A-3EFA-A96B07A463A7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90551928-F378-DB4F-DCAA-E5BC2BE03043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c 48">
            <a:extLst>
              <a:ext uri="{FF2B5EF4-FFF2-40B4-BE49-F238E27FC236}">
                <a16:creationId xmlns:a16="http://schemas.microsoft.com/office/drawing/2014/main" id="{577B26A8-71AE-5340-97BA-8436E2C46F5B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1A098200-6CF0-63BA-0F00-EEFAF3DCDD75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c 48">
            <a:extLst>
              <a:ext uri="{FF2B5EF4-FFF2-40B4-BE49-F238E27FC236}">
                <a16:creationId xmlns:a16="http://schemas.microsoft.com/office/drawing/2014/main" id="{9D0D8FEF-5B51-3ACE-680E-C910303B9F85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ACB575-5252-D16E-8F87-6D1C980CE7D2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8811BD6-1FE7-3CD1-EDF1-992C5B28EA43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9B00ED1-0810-06C6-EFE3-1AAA86963842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0BBFDF-B7E9-578C-8E03-B6652D29AA44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BFE58C-F4A7-3CCB-8F58-A05F53095710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657770-3995-7E9C-6892-58EEE01E3965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0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982E7-E4F4-0FA7-66B7-76ACB5C32BB3}"/>
              </a:ext>
            </a:extLst>
          </p:cNvPr>
          <p:cNvSpPr/>
          <p:nvPr userDrawn="1"/>
        </p:nvSpPr>
        <p:spPr>
          <a:xfrm>
            <a:off x="0" y="1511300"/>
            <a:ext cx="11232091" cy="382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194288" y="4907279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151130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3719829"/>
            <a:ext cx="10404475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841500"/>
            <a:ext cx="10404475" cy="17576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773733" y="2012044"/>
            <a:ext cx="644534" cy="64453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H="1">
            <a:off x="9974791" y="148844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9700" y="3719829"/>
            <a:ext cx="8755063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41500"/>
            <a:ext cx="8755063" cy="1757680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50726C-16E0-3863-7310-5A6151161BEE}"/>
              </a:ext>
            </a:extLst>
          </p:cNvPr>
          <p:cNvSpPr/>
          <p:nvPr userDrawn="1"/>
        </p:nvSpPr>
        <p:spPr>
          <a:xfrm>
            <a:off x="660399" y="1488440"/>
            <a:ext cx="10571691" cy="385826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41EA4-37D1-CA1E-23DD-6036B95F9239}"/>
              </a:ext>
            </a:extLst>
          </p:cNvPr>
          <p:cNvSpPr/>
          <p:nvPr userDrawn="1"/>
        </p:nvSpPr>
        <p:spPr>
          <a:xfrm>
            <a:off x="6095999" y="1969523"/>
            <a:ext cx="4968875" cy="4888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D58AF99-5DB1-653F-DD6B-4D345ACBC8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114" y="2143771"/>
            <a:ext cx="4614645" cy="4539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1582F2-20BD-5FB4-2D38-CCE5B632B52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825" y="637010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8" r:id="rId2"/>
    <p:sldLayoutId id="2147483699" r:id="rId3"/>
    <p:sldLayoutId id="2147483675" r:id="rId4"/>
    <p:sldLayoutId id="2147483700" r:id="rId5"/>
    <p:sldLayoutId id="2147483701" r:id="rId6"/>
    <p:sldLayoutId id="2147483676" r:id="rId7"/>
    <p:sldLayoutId id="2147483693" r:id="rId8"/>
    <p:sldLayoutId id="2147483686" r:id="rId9"/>
    <p:sldLayoutId id="2147483702" r:id="rId10"/>
    <p:sldLayoutId id="2147483703" r:id="rId11"/>
    <p:sldLayoutId id="2147483692" r:id="rId12"/>
    <p:sldLayoutId id="2147483691" r:id="rId13"/>
    <p:sldLayoutId id="2147483690" r:id="rId14"/>
    <p:sldLayoutId id="2147483704" r:id="rId15"/>
    <p:sldLayoutId id="2147483705" r:id="rId16"/>
    <p:sldLayoutId id="2147483662" r:id="rId17"/>
    <p:sldLayoutId id="2147483663" r:id="rId18"/>
    <p:sldLayoutId id="2147483664" r:id="rId19"/>
    <p:sldLayoutId id="2147483665" r:id="rId20"/>
    <p:sldLayoutId id="2147483668" r:id="rId21"/>
    <p:sldLayoutId id="2147483669" r:id="rId22"/>
    <p:sldLayoutId id="2147483666" r:id="rId23"/>
    <p:sldLayoutId id="2147483667" r:id="rId24"/>
    <p:sldLayoutId id="2147483670" r:id="rId25"/>
    <p:sldLayoutId id="2147483687" r:id="rId26"/>
    <p:sldLayoutId id="2147483671" r:id="rId27"/>
    <p:sldLayoutId id="2147483679" r:id="rId28"/>
    <p:sldLayoutId id="2147483673" r:id="rId29"/>
    <p:sldLayoutId id="2147483674" r:id="rId30"/>
    <p:sldLayoutId id="2147483688" r:id="rId31"/>
    <p:sldLayoutId id="2147483689" r:id="rId32"/>
    <p:sldLayoutId id="2147483682" r:id="rId33"/>
    <p:sldLayoutId id="2147483683" r:id="rId34"/>
    <p:sldLayoutId id="2147483684" r:id="rId35"/>
    <p:sldLayoutId id="2147483685" r:id="rId36"/>
    <p:sldLayoutId id="2147483694" r:id="rId37"/>
    <p:sldLayoutId id="2147483695" r:id="rId38"/>
    <p:sldLayoutId id="2147483696" r:id="rId39"/>
    <p:sldLayoutId id="2147483697" r:id="rId40"/>
    <p:sldLayoutId id="2147483677" r:id="rId41"/>
    <p:sldLayoutId id="2147483678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hikes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hyperlink" Target="https://github.com/TomSchimansky/CustomTkinter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9559723/calculator-using-eval" TargetMode="External"/><Relationship Id="rId4" Type="http://schemas.openxmlformats.org/officeDocument/2006/relationships/hyperlink" Target="https://www.youtube.com/watch?v=I4bhsfWSBo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2000">
              <a:schemeClr val="accent3">
                <a:lumMod val="95000"/>
                <a:lumOff val="5000"/>
              </a:schemeClr>
            </a:gs>
            <a:gs pos="97000">
              <a:schemeClr val="accent3">
                <a:lumMod val="60000"/>
                <a:alpha val="38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83F447-7FB5-12F4-8EBB-799779AF8D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042" r="17042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63F3-0176-3C3D-85BD-585ABCEB77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5318234"/>
            <a:ext cx="5088596" cy="917466"/>
          </a:xfrm>
        </p:spPr>
        <p:txBody>
          <a:bodyPr/>
          <a:lstStyle/>
          <a:p>
            <a:r>
              <a:rPr lang="en-US" dirty="0"/>
              <a:t>NAME: Devanshu Mundhiyara
DATE: MAY 2025</a:t>
            </a:r>
          </a:p>
          <a:p>
            <a:r>
              <a:rPr lang="en-US" dirty="0" err="1">
                <a:hlinkClick r:id="rId3"/>
              </a:rPr>
              <a:t>NextHikes</a:t>
            </a:r>
            <a:r>
              <a:rPr lang="en-US" dirty="0">
                <a:hlinkClick r:id="rId3"/>
              </a:rPr>
              <a:t> IT Solutions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EFD4D4-6175-571E-354A-A57B6698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4117009"/>
          </a:xfrm>
        </p:spPr>
        <p:txBody>
          <a:bodyPr/>
          <a:lstStyle/>
          <a:p>
            <a:r>
              <a:rPr lang="en-US" dirty="0"/>
              <a:t>Advanced GUI Calculator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EFCCF-4B59-439F-A77C-76DF605B6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A9C2-C169-8079-A921-C6D118452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2233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5E4529-BEF4-3549-108F-46D2BDB68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Advanced GUI Calculator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D0A0C-F439-50D2-F774-14D71E070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D50764D-8EBF-415F-4CA5-1BDE9DA1FCF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31875" b="31875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CF1C47F-2572-F7A8-F03A-0C54228D85F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t="7084" b="7084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37204B-995A-C980-75EC-951B72A43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IN"/>
              <a:t>What is this project?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AF22C3-9B1B-58D5-A72C-A4A0E7DFC39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This project is a desktop application designed to perform calculations using Python. It offers both Standard and Scientific modes, catering to various user needs. The user interface has a modern and sleek design, featuring a dark theme that enhances usability and visual appeal, making it attractive for general purposes and advanced mathematical computations.</a:t>
            </a:r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6E01536-271E-DA77-BBCA-259FACA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2762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2000">
              <a:schemeClr val="accent3">
                <a:lumMod val="95000"/>
                <a:lumOff val="5000"/>
              </a:schemeClr>
            </a:gs>
            <a:gs pos="97000">
              <a:schemeClr val="accent3">
                <a:lumMod val="60000"/>
                <a:alpha val="38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2D6EC4-C6AA-9621-4482-ACB03ADF2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7ED4A-2958-EE77-E72C-4892842A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28EF9DA-6B10-D819-004C-D887EB5D62A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9117" r="29117"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5342E9-EE44-D2B0-4164-342611CD94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Advanced GUI Calculator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E3F793-8D6D-3DC6-2862-578983516E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What we created: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2ED5CE-0491-7649-6878-A3BE147D4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This advanced GUI calculator supports standard operations like addition, subtraction, multiplication, and division alongside scientific functions such as sine, cosine, logarithms, and more. Memory features streamline your calculations.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F2DF69-2B04-4E44-BBA2-E996FBDAAD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/>
              <a:t>What makes it distinct: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336A211-D7BB-C663-8CE1-B38674431B34}"/>
              </a:ext>
            </a:extLst>
          </p:cNvPr>
          <p:cNvSpPr/>
          <p:nvPr/>
        </p:nvSpPr>
        <p:spPr>
          <a:xfrm>
            <a:off x="10432029" y="6216036"/>
            <a:ext cx="959908" cy="6223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4B9DD0-3A33-5926-2A47-F0F565FB80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The calculator offers dual modes for standard and scientific calculations, enhanced by a sleek dark mode UI. It features smooth keyboard input handling, backspace functionality, and an intuitive, responsive layout for easy user interaction.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4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1C52-9232-DCD1-271F-A8BCB276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Libraries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446F9-D71F-7A34-947F-28B285E144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Advanced GUI Calculator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C1B9D-CCF0-6EB3-42C0-DA5D603B3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926B7D6-DDC1-C246-A720-ACD2301FD03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21145" b="2114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2C2472-546F-FCE6-F07D-17F7A054B3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/>
              <a:t>Primary Libraries: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A538DC-0126-6A46-3101-C064C05E07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This calculator utilizes two main libraries: 'customtkinter' for creating a sleek and user-friendly GUI, enabling customization of its components, and 'math' for performing complex mathematical operations. Together, they enhance the user experience by integrating advanced functionalities with an appealing interface.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32572-CC9A-E568-FDED-D64EEB9A98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Advanced GUI Calculator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11238-7A7E-F27C-0DB1-98F8B133A9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1173FE-7CEA-8FDE-AE68-3605D15F41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200000">
            <a:off x="-1133914" y="2446989"/>
            <a:ext cx="4657725" cy="1622425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16" name="Picture 15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16864E42-1163-054B-B7BC-CD7B4F12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04" y="454287"/>
            <a:ext cx="3136418" cy="5570445"/>
          </a:xfrm>
          <a:prstGeom prst="rect">
            <a:avLst/>
          </a:prstGeom>
        </p:spPr>
      </p:pic>
      <p:pic>
        <p:nvPicPr>
          <p:cNvPr id="20" name="Picture 19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057A66E2-1A2B-2D40-C0BB-C4AE592AB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89" y="433659"/>
            <a:ext cx="3136418" cy="557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7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A62-EE60-4DF4-0F68-4BA96F6C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114" y="217776"/>
            <a:ext cx="4157527" cy="1349703"/>
          </a:xfrm>
        </p:spPr>
        <p:txBody>
          <a:bodyPr/>
          <a:lstStyle/>
          <a:p>
            <a:r>
              <a:rPr lang="en-IN" dirty="0"/>
              <a:t>Challenges Encountered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46C1CEB-2436-4181-8BB8-48C076C918DC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2"/>
          <a:srcRect l="34207" r="34207"/>
          <a:stretch>
            <a:fillRect/>
          </a:stretch>
        </p:blipFill>
        <p:spPr/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D0F1-B6BF-3F7E-87E8-3FEA6567D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Advanced GUI Calculator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5FEE4-9C20-CF06-15D6-D8FF99EDB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AD055B-1B22-3649-FB3D-D7DA112D1A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27565" y="2056300"/>
            <a:ext cx="3428546" cy="323520"/>
          </a:xfrm>
        </p:spPr>
        <p:txBody>
          <a:bodyPr/>
          <a:lstStyle/>
          <a:p>
            <a:r>
              <a:rPr lang="en-IN" dirty="0"/>
              <a:t>Challenges: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BCEB22-A4BF-8A46-E7A0-6B1ACBDB928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27565" y="3921261"/>
            <a:ext cx="3732179" cy="333540"/>
          </a:xfrm>
        </p:spPr>
        <p:txBody>
          <a:bodyPr/>
          <a:lstStyle/>
          <a:p>
            <a:r>
              <a:rPr lang="en-IN" dirty="0"/>
              <a:t>How we overcame them: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00115F7-6F82-631B-29CF-B818A56AD2F3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3527565" y="2471088"/>
            <a:ext cx="660424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Mapping keyboard inputs to button functions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Handling edge cases in scientific calculations (e.g., log of negative numbers).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Creating a scrollable, toggle-able history dropdown.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Managing UI transitions between modes (Standard ↔ Scientific).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B906D18F-26E2-8BBB-0187-CC42506401E1}"/>
              </a:ext>
            </a:extLst>
          </p:cNvPr>
          <p:cNvSpPr>
            <a:spLocks noGrp="1" noChangeArrowheads="1"/>
          </p:cNvSpPr>
          <p:nvPr>
            <p:ph type="body" sz="quarter" idx="36"/>
          </p:nvPr>
        </p:nvSpPr>
        <p:spPr bwMode="auto">
          <a:xfrm>
            <a:off x="3523269" y="4343977"/>
            <a:ext cx="660854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Used smart key-to-function mappings in </a:t>
            </a:r>
            <a:r>
              <a:rPr lang="en-US" altLang="en-US" dirty="0" err="1"/>
              <a:t>keyboard_press</a:t>
            </a:r>
            <a:r>
              <a:rPr lang="en-US" altLang="en-US" dirty="0"/>
              <a:t>().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Wrapped risky math operations with try-except.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Used </a:t>
            </a:r>
            <a:r>
              <a:rPr lang="en-US" altLang="en-US" dirty="0" err="1"/>
              <a:t>winfo_rootx</a:t>
            </a:r>
            <a:r>
              <a:rPr lang="en-US" altLang="en-US" dirty="0"/>
              <a:t>/y and place() for correct positioning of history dropdown.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Dynamically destroyed and rebuilt buttons for mode switching.</a:t>
            </a:r>
          </a:p>
        </p:txBody>
      </p:sp>
    </p:spTree>
    <p:extLst>
      <p:ext uri="{BB962C8B-B14F-4D97-AF65-F5344CB8AC3E}">
        <p14:creationId xmlns:p14="http://schemas.microsoft.com/office/powerpoint/2010/main" val="213389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AA8023-B4A0-05AE-D07D-55589B5D0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Advanced GUI Calculator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AAB5C-7366-0B26-D787-1E85AFFDD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92D89A7-466A-78EC-9C35-B1D4D453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7B2B3A3-D8CE-B365-177D-69DCC376F26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A3E5FB-F01D-FEB2-8805-AFD300A88AA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1600" b="1" dirty="0" err="1">
                <a:latin typeface="+mn-lt"/>
              </a:rPr>
              <a:t>CustomTkinter</a:t>
            </a:r>
            <a:r>
              <a:rPr lang="en-US" sz="1600" b="1" dirty="0">
                <a:latin typeface="+mn-lt"/>
              </a:rPr>
              <a:t> Documentation</a:t>
            </a:r>
            <a:br>
              <a:rPr lang="en-US" sz="1600" dirty="0">
                <a:latin typeface="+mn-lt"/>
              </a:rPr>
            </a:br>
            <a:r>
              <a:rPr lang="en-US" sz="1600" i="1" dirty="0">
                <a:latin typeface="+mn-lt"/>
              </a:rPr>
              <a:t>Tom </a:t>
            </a:r>
            <a:r>
              <a:rPr lang="en-US" sz="1600" i="1" dirty="0" err="1">
                <a:latin typeface="+mn-lt"/>
              </a:rPr>
              <a:t>Schimansky</a:t>
            </a:r>
            <a:r>
              <a:rPr lang="en-US" sz="1600" i="1" dirty="0">
                <a:latin typeface="+mn-lt"/>
              </a:rPr>
              <a:t> – Official GitHub Repository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  <a:hlinkClick r:id="rId2"/>
              </a:rPr>
              <a:t>https://github.com/TomSchimansky/CustomTkinter</a:t>
            </a:r>
            <a:r>
              <a:rPr lang="en-US" sz="1600" dirty="0">
                <a:latin typeface="+mn-lt"/>
              </a:rPr>
              <a:t>.</a:t>
            </a:r>
            <a:endParaRPr lang="en-IN" sz="1600" dirty="0">
              <a:latin typeface="+mn-lt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D0A8F7E-4545-15DA-65B1-828B6399A1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2AF9988-30E5-C912-BE9D-27691DAF35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1600" dirty="0">
                <a:latin typeface="+mn-lt"/>
              </a:rPr>
              <a:t>Python Math Module Documentation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Python.org – Standard Library Reference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  <a:hlinkClick r:id="rId3"/>
              </a:rPr>
              <a:t>https://docs.python.org/3/library/math.html</a:t>
            </a:r>
            <a:r>
              <a:rPr lang="en-IN" sz="1600" dirty="0">
                <a:latin typeface="+mn-lt"/>
              </a:rPr>
              <a:t> 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EFED1D1-692A-C8A9-5C1A-89759EA8A1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5346DD4-8737-5115-5FA9-160160E156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19862A9-3E56-0FA5-BDB7-C5C77625B31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IN" sz="1600" dirty="0" err="1">
                <a:latin typeface="+mn-lt"/>
              </a:rPr>
              <a:t>Tkinter</a:t>
            </a:r>
            <a:r>
              <a:rPr lang="en-IN" sz="1600" dirty="0">
                <a:latin typeface="+mn-lt"/>
              </a:rPr>
              <a:t> Modern Calculator | Python GUI Calculator | Custom </a:t>
            </a:r>
            <a:r>
              <a:rPr lang="en-IN" sz="1600" dirty="0" err="1">
                <a:latin typeface="+mn-lt"/>
              </a:rPr>
              <a:t>Tkinter</a:t>
            </a:r>
            <a:r>
              <a:rPr lang="en-IN" sz="1600" dirty="0">
                <a:latin typeface="+mn-lt"/>
              </a:rPr>
              <a:t> Calculator</a:t>
            </a:r>
          </a:p>
          <a:p>
            <a:r>
              <a:rPr lang="en-IN" sz="1600" dirty="0" err="1">
                <a:latin typeface="+mn-lt"/>
              </a:rPr>
              <a:t>Tkinter</a:t>
            </a:r>
            <a:r>
              <a:rPr lang="en-IN" sz="1600" dirty="0">
                <a:latin typeface="+mn-lt"/>
              </a:rPr>
              <a:t> Hub</a:t>
            </a:r>
          </a:p>
          <a:p>
            <a:r>
              <a:rPr lang="en-IN" sz="1600" dirty="0">
                <a:latin typeface="+mn-lt"/>
                <a:hlinkClick r:id="rId4"/>
              </a:rPr>
              <a:t>https://www.youtube.com/watch?v=I4bhsfWSBoc</a:t>
            </a:r>
            <a:r>
              <a:rPr lang="en-IN" sz="1600" dirty="0">
                <a:latin typeface="+mn-lt"/>
              </a:rPr>
              <a:t>  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AB2EBC99-7A17-DC19-0B85-8F59B30BECF9}"/>
              </a:ext>
            </a:extLst>
          </p:cNvPr>
          <p:cNvSpPr>
            <a:spLocks noGrp="1" noChangeArrowheads="1"/>
          </p:cNvSpPr>
          <p:nvPr>
            <p:ph type="body" sz="quarter" idx="23"/>
          </p:nvPr>
        </p:nvSpPr>
        <p:spPr bwMode="auto">
          <a:xfrm>
            <a:off x="959907" y="3686645"/>
            <a:ext cx="63189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Stack Overflow Community Help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Used when resolving input handling issues and debugging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errors.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hlinkClick r:id="rId5"/>
              </a:rPr>
              <a:t>"How to safely use eval in a calculator?"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66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3D526E7-11F2-A124-1114-195E9F3AA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>
                <a:latin typeface="Bahnschrift Light" panose="020B0502040204020203" pitchFamily="34" charset="0"/>
                <a:cs typeface="Aparajita" panose="02020603050405020304" pitchFamily="18" charset="0"/>
              </a:rPr>
              <a:t>Questions and feedback are welcome.</a:t>
            </a:r>
            <a:endParaRPr lang="en-IN" sz="2400" dirty="0">
              <a:latin typeface="Bahnschrift Light" panose="020B0502040204020203" pitchFamily="34" charset="0"/>
              <a:cs typeface="Aparajita" panose="02020603050405020304" pitchFamily="18" charset="0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FD4BE11-B729-7E69-0236-D4FF31BA7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88D675-A837-E4C2-C6E9-5D1FF6211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7BC4DA-DBC9-E74B-6E19-AF9FA69D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8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6985374"/>
      </p:ext>
    </p:extLst>
  </p:cSld>
  <p:clrMapOvr>
    <a:masterClrMapping/>
  </p:clrMapOvr>
</p:sld>
</file>

<file path=ppt/theme/theme1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A7405E7-F8C0-4181-8BDD-40A24971D0F1}">
  <we:reference id="wa200001409" version="2.0.0.0" store="en-US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6138222-5A85-41EB-8342-071F57458A0F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Flame&quot;,&quot;color&quot;:&quot;#FF4D00&quot;,&quot;colorPalette&quot;:[],&quot;isDefault&quot;:true,&quot;previewImages&quot;:[&quot;https://cpp.appsdowonders.com/assets/SlideTitle-flame.png&quot;,&quot;https://cpp.appsdowonders.com/assets/SlideTextbox1-flame.png&quot;,&quot;https://cpp.appsdowonders.com/assets/SlideTextbox3-flame.png&quot;,&quot;https://cpp.appsdowonders.com/assets/SlideTable-flame.png&quot;,&quot;https://cpp.appsdowonders.com/assets/SlideTimeline-flame.png&quot;]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454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 Light</vt:lpstr>
      <vt:lpstr>Calibri</vt:lpstr>
      <vt:lpstr>Montserrat SemiBold</vt:lpstr>
      <vt:lpstr>Open Sans Bold</vt:lpstr>
      <vt:lpstr>Flame</vt:lpstr>
      <vt:lpstr>Advanced GUI Calculator</vt:lpstr>
      <vt:lpstr>Introduction</vt:lpstr>
      <vt:lpstr>Key Features</vt:lpstr>
      <vt:lpstr>Libraries Used</vt:lpstr>
      <vt:lpstr>Screenshots</vt:lpstr>
      <vt:lpstr>Challenges Encountered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Devanshu Mundhiyara</dc:creator>
  <cp:lastModifiedBy>Devanshu Mundhiyara</cp:lastModifiedBy>
  <cp:revision>1</cp:revision>
  <dcterms:created xsi:type="dcterms:W3CDTF">2025-05-13T18:37:48Z</dcterms:created>
  <dcterms:modified xsi:type="dcterms:W3CDTF">2025-05-13T19:26:45Z</dcterms:modified>
</cp:coreProperties>
</file>